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</p:sldMasterIdLst>
  <p:notesMasterIdLst>
    <p:notesMasterId r:id="rId21"/>
  </p:notesMasterIdLst>
  <p:handoutMasterIdLst>
    <p:handoutMasterId r:id="rId22"/>
  </p:handoutMasterIdLst>
  <p:sldIdLst>
    <p:sldId id="256" r:id="rId3"/>
    <p:sldId id="397" r:id="rId4"/>
    <p:sldId id="626" r:id="rId5"/>
    <p:sldId id="627" r:id="rId6"/>
    <p:sldId id="572" r:id="rId7"/>
    <p:sldId id="619" r:id="rId8"/>
    <p:sldId id="597" r:id="rId9"/>
    <p:sldId id="625" r:id="rId10"/>
    <p:sldId id="607" r:id="rId11"/>
    <p:sldId id="614" r:id="rId12"/>
    <p:sldId id="615" r:id="rId13"/>
    <p:sldId id="621" r:id="rId14"/>
    <p:sldId id="609" r:id="rId15"/>
    <p:sldId id="610" r:id="rId16"/>
    <p:sldId id="612" r:id="rId17"/>
    <p:sldId id="620" r:id="rId18"/>
    <p:sldId id="605" r:id="rId19"/>
    <p:sldId id="553" r:id="rId20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CC"/>
    <a:srgbClr val="D3E4F5"/>
    <a:srgbClr val="1951C1"/>
    <a:srgbClr val="6969FF"/>
    <a:srgbClr val="82F690"/>
    <a:srgbClr val="123B8C"/>
    <a:srgbClr val="FC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2" autoAdjust="0"/>
    <p:restoredTop sz="94660" autoAdjust="0"/>
  </p:normalViewPr>
  <p:slideViewPr>
    <p:cSldViewPr>
      <p:cViewPr varScale="1">
        <p:scale>
          <a:sx n="82" d="100"/>
          <a:sy n="82" d="100"/>
        </p:scale>
        <p:origin x="-169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63" d="100"/>
          <a:sy n="63" d="100"/>
        </p:scale>
        <p:origin x="-3450" y="-12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07A2D22-58E9-43BB-AB9C-F18FBE10CD6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4387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993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984"/>
            <a:ext cx="2946400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9984"/>
            <a:ext cx="2946400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0E50D73B-398A-46B2-9A19-32BD82AD2A2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0809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black">
          <a:xfrm>
            <a:off x="660400" y="692150"/>
            <a:ext cx="1570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altLang="ko-KR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HY헤드라인M" pitchFamily="18" charset="-127"/>
              </a:rPr>
              <a:t>KVN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4925" y="6524625"/>
            <a:ext cx="5184775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1951C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2010 East Asian VLBI Workshop, Kagoshima Japan, 2010. 4.22-25.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A12552-5F5F-4CBD-B08C-123C6ADF835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7C68C-C906-4060-A1E7-12235F8DAFF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0350" y="201613"/>
            <a:ext cx="2076450" cy="62880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81000" y="201613"/>
            <a:ext cx="6076950" cy="62880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1200-C5C9-4B34-9DC0-90FD6FDD3E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01613"/>
            <a:ext cx="7391400" cy="563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9F7F3-91B1-4BD8-B901-D39684F99BE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>
            <a:spLocks noChangeArrowheads="1"/>
          </p:cNvSpPr>
          <p:nvPr/>
        </p:nvSpPr>
        <p:spPr bwMode="black">
          <a:xfrm>
            <a:off x="660400" y="692150"/>
            <a:ext cx="1570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altLang="ko-KR" sz="4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HY헤드라인M" pitchFamily="18" charset="-127"/>
              </a:rPr>
              <a:t>KVN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292600"/>
            <a:ext cx="7146925" cy="182880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defRPr>
            </a:lvl1pPr>
          </a:lstStyle>
          <a:p>
            <a:r>
              <a:rPr lang="en-US" altLang="ko-KR"/>
              <a:t>Click to edit </a:t>
            </a:r>
            <a:br>
              <a:rPr lang="en-US" altLang="ko-KR"/>
            </a:b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4925" y="6524625"/>
            <a:ext cx="5184775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1951C1"/>
                </a:solidFill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2008 </a:t>
            </a:r>
            <a:r>
              <a:rPr lang="ko-KR" altLang="en-US"/>
              <a:t>신호처리시스템학회 하계학술대회</a:t>
            </a:r>
            <a:r>
              <a:rPr lang="en-US" altLang="ko-KR"/>
              <a:t>, </a:t>
            </a:r>
            <a:r>
              <a:rPr lang="ko-KR" altLang="en-US"/>
              <a:t>경남대</a:t>
            </a:r>
            <a:r>
              <a:rPr lang="en-US" altLang="ko-KR"/>
              <a:t>, 2008. 6. 27-28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3AFABE-2878-4FD3-BECC-43B7BBC17501}" type="slidenum">
              <a:rPr lang="ko-K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88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C200A-1FE8-4311-9C2F-F945703C8C4C}" type="slidenum">
              <a:rPr lang="ko-KR" altLang="en-US">
                <a:solidFill>
                  <a:srgbClr val="19426B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5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C821-6092-42EE-9230-7DA3CF314DA3}" type="slidenum">
              <a:rPr lang="ko-KR" altLang="en-US">
                <a:solidFill>
                  <a:srgbClr val="19426B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CF5DC-31C2-4558-84B4-501F789CA49C}" type="slidenum">
              <a:rPr lang="ko-KR" altLang="en-US">
                <a:solidFill>
                  <a:srgbClr val="19426B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6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9D959-B1F9-4E6B-ACF8-454577A03AAC}" type="slidenum">
              <a:rPr lang="ko-KR" altLang="en-US">
                <a:solidFill>
                  <a:srgbClr val="19426B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8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A234-58EF-4521-B57B-51ADD3B0EDB5}" type="slidenum">
              <a:rPr lang="ko-KR" altLang="en-US">
                <a:solidFill>
                  <a:srgbClr val="19426B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74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58859-2480-462F-B024-AF2DA07AED3E}" type="slidenum">
              <a:rPr lang="ko-KR" altLang="en-US">
                <a:solidFill>
                  <a:srgbClr val="19426B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1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CB981-2072-4EDC-94A7-1890035D8A0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CD4FE-677D-47AD-8EA6-A3BC9E2BF036}" type="slidenum">
              <a:rPr lang="ko-KR" altLang="en-US">
                <a:solidFill>
                  <a:srgbClr val="19426B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39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9C2C6-4951-4E49-9100-1C686BB9C948}" type="slidenum">
              <a:rPr lang="ko-KR" altLang="en-US">
                <a:solidFill>
                  <a:srgbClr val="19426B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88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C8988-F57A-4AA9-9D2E-22D6BD50A07B}" type="slidenum">
              <a:rPr lang="ko-KR" altLang="en-US">
                <a:solidFill>
                  <a:srgbClr val="19426B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0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0350" y="201613"/>
            <a:ext cx="2076450" cy="62880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81000" y="201613"/>
            <a:ext cx="6076950" cy="62880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62FBD-B8E2-4A93-85EE-FB53D5360166}" type="slidenum">
              <a:rPr lang="ko-KR" altLang="en-US">
                <a:solidFill>
                  <a:srgbClr val="19426B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01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01613"/>
            <a:ext cx="7391400" cy="563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28428-33AA-4AE4-AB75-34184FBDB8F0}" type="slidenum">
              <a:rPr lang="ko-KR" altLang="en-US">
                <a:solidFill>
                  <a:srgbClr val="19426B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7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E307-4F3C-440A-8885-CAAC3DE731B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B479B-AC0A-4FDE-A485-4A8D0CBE139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3B453-BF6E-45B7-A830-5A7E723DEA6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9AEF-754E-4DC8-9D64-6F7562C5BD9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67EB9-A0EB-4CEC-B98F-B9DEB6DDF80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CF18-4272-4339-8A33-6965651310F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9A60-DB86-4028-89DF-D7C64CC7832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F70212DA-1446-4342-950B-B8F345EF8DF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20161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pic>
        <p:nvPicPr>
          <p:cNvPr id="2053" name="Picture 45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1150" y="6165850"/>
            <a:ext cx="23034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08337C47-5CB1-44BE-902D-C9A7897AD05D}" type="slidenum">
              <a:rPr lang="ko-KR" altLang="en-US">
                <a:solidFill>
                  <a:srgbClr val="19426B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9426B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20161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pic>
        <p:nvPicPr>
          <p:cNvPr id="2053" name="Picture 45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1150" y="6165850"/>
            <a:ext cx="23034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71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916832"/>
            <a:ext cx="7631113" cy="3600400"/>
          </a:xfrm>
        </p:spPr>
        <p:txBody>
          <a:bodyPr/>
          <a:lstStyle/>
          <a:p>
            <a:pPr algn="ctr" eaLnBrk="1" hangingPunct="1"/>
            <a:r>
              <a:rPr lang="en-US" altLang="ko-KR" sz="3600" dirty="0" smtClean="0">
                <a:solidFill>
                  <a:srgbClr val="CC00CC"/>
                </a:solidFill>
                <a:latin typeface="맑은 고딕" pitchFamily="50" charset="-127"/>
                <a:ea typeface="맑은 고딕" pitchFamily="50" charset="-127"/>
              </a:rPr>
              <a:t>Current Status of Daejeon Correlator for EAVN</a:t>
            </a:r>
            <a:br>
              <a:rPr lang="en-US" altLang="ko-KR" sz="3600" dirty="0" smtClean="0">
                <a:solidFill>
                  <a:srgbClr val="CC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4000" dirty="0" smtClean="0">
                <a:solidFill>
                  <a:srgbClr val="123B8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4000" dirty="0" smtClean="0">
                <a:solidFill>
                  <a:srgbClr val="123B8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dirty="0" smtClean="0">
                <a:solidFill>
                  <a:srgbClr val="123B8C"/>
                </a:solidFill>
                <a:latin typeface="맑은 고딕" pitchFamily="50" charset="-127"/>
                <a:ea typeface="맑은 고딕" pitchFamily="50" charset="-127"/>
              </a:rPr>
              <a:t>Se-Jin Oh</a:t>
            </a:r>
            <a:br>
              <a:rPr lang="en-US" altLang="ko-KR" dirty="0" smtClean="0">
                <a:solidFill>
                  <a:srgbClr val="123B8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000" dirty="0" smtClean="0">
                <a:solidFill>
                  <a:srgbClr val="123B8C"/>
                </a:solidFill>
                <a:latin typeface="맑은 고딕" pitchFamily="50" charset="-127"/>
                <a:ea typeface="맑은 고딕" pitchFamily="50" charset="-127"/>
              </a:rPr>
              <a:t>and staff of Correlator team of KASI/NAOJ</a:t>
            </a:r>
            <a:endParaRPr lang="ko-KR" altLang="en-US" sz="2400" dirty="0" smtClean="0">
              <a:solidFill>
                <a:srgbClr val="6969FF"/>
              </a:solidFill>
              <a:latin typeface="Tahoma" pitchFamily="34" charset="0"/>
              <a:ea typeface="굴림" pitchFamily="50" charset="-127"/>
            </a:endParaRPr>
          </a:p>
        </p:txBody>
      </p:sp>
      <p:grpSp>
        <p:nvGrpSpPr>
          <p:cNvPr id="4099" name="Group 12"/>
          <p:cNvGrpSpPr>
            <a:grpSpLocks/>
          </p:cNvGrpSpPr>
          <p:nvPr/>
        </p:nvGrpSpPr>
        <p:grpSpPr bwMode="auto">
          <a:xfrm>
            <a:off x="611188" y="333375"/>
            <a:ext cx="1657350" cy="1511300"/>
            <a:chOff x="385" y="3339"/>
            <a:chExt cx="950" cy="875"/>
          </a:xfrm>
        </p:grpSpPr>
        <p:pic>
          <p:nvPicPr>
            <p:cNvPr id="410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" y="3358"/>
              <a:ext cx="950" cy="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3339"/>
              <a:ext cx="754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0" name="Picture 13" descr="국립천문단일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5572125"/>
            <a:ext cx="14382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36512" y="6577607"/>
            <a:ext cx="5721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6969FF"/>
                </a:solidFill>
              </a:rPr>
              <a:t>8</a:t>
            </a:r>
            <a:r>
              <a:rPr lang="en-US" altLang="ko-KR" sz="1400" b="1" baseline="30000" dirty="0" smtClean="0">
                <a:solidFill>
                  <a:srgbClr val="6969FF"/>
                </a:solidFill>
              </a:rPr>
              <a:t>th</a:t>
            </a:r>
            <a:r>
              <a:rPr lang="en-US" altLang="ko-KR" sz="1400" b="1" dirty="0" smtClean="0">
                <a:solidFill>
                  <a:srgbClr val="6969FF"/>
                </a:solidFill>
              </a:rPr>
              <a:t> </a:t>
            </a:r>
            <a:r>
              <a:rPr lang="en-US" altLang="ko-KR" sz="1400" b="1" dirty="0" smtClean="0">
                <a:solidFill>
                  <a:srgbClr val="6969FF"/>
                </a:solidFill>
              </a:rPr>
              <a:t>East </a:t>
            </a:r>
            <a:r>
              <a:rPr lang="en-US" altLang="ko-KR" sz="1400" b="1" dirty="0" smtClean="0">
                <a:solidFill>
                  <a:srgbClr val="6969FF"/>
                </a:solidFill>
              </a:rPr>
              <a:t>Asian VLBI Workshop, 8~10 July 2015, @Sapporo, Japan</a:t>
            </a:r>
            <a:endParaRPr lang="ko-KR" altLang="en-US" sz="1400" b="1" dirty="0">
              <a:solidFill>
                <a:srgbClr val="696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C4 mode</a:t>
            </a:r>
            <a:endParaRPr lang="ko-KR" altLang="en-US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32MHz BW x 8 IFs</a:t>
            </a: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2014 vs. 2015</a:t>
            </a: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VERA Digital Filter setting is fixed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3" y="3090072"/>
            <a:ext cx="4592003" cy="325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1185"/>
            <a:ext cx="4552026" cy="3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1180" y="277032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2014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27404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90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2Gbps test correlation</a:t>
            </a:r>
            <a:endParaRPr lang="ko-KR" altLang="en-US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512MHz BW x 1 IF</a:t>
            </a:r>
          </a:p>
          <a:p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KVN only test observation</a:t>
            </a:r>
          </a:p>
          <a:p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2Gbps test observation will be regularly performed </a:t>
            </a:r>
          </a:p>
          <a:p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4398111" cy="326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64" y="2924944"/>
            <a:ext cx="4395197" cy="326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2709" y="264853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KJCC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254721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DiFX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8203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8203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5229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47251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8344" y="34197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34510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5148064" y="6021288"/>
            <a:ext cx="1224136" cy="166374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660001" y="6021288"/>
            <a:ext cx="1224136" cy="166374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1106990" y="3066637"/>
            <a:ext cx="716605" cy="20131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5508104" y="3022127"/>
            <a:ext cx="716605" cy="20131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8230" y="490981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128ch output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5615" y="491119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4096ch output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01613"/>
            <a:ext cx="8583488" cy="563562"/>
          </a:xfrm>
        </p:spPr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en-US" altLang="ko-KR" baseline="300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</a:t>
            </a:r>
            <a:r>
              <a:rPr lang="en-US" altLang="ko-KR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EAVN X-band correlation test(15</a:t>
            </a:r>
            <a:r>
              <a:rPr lang="en-US" altLang="ko-KR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6. 8.)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Obs</a:t>
            </a:r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date : 2015. 02. 12</a:t>
            </a:r>
          </a:p>
          <a:p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Participant stations : KUS, TSU, YAM, SHA, KUN (5 stations)</a:t>
            </a:r>
          </a:p>
          <a:p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Frequency : X, K-band</a:t>
            </a:r>
          </a:p>
          <a:p>
            <a:r>
              <a:rPr lang="en-US" altLang="ko-KR" sz="24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Obs</a:t>
            </a:r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band : 256MHz(16MHz x 16IF, 1Gbps)</a:t>
            </a:r>
          </a:p>
          <a:p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Sources : 3C454.3, </a:t>
            </a:r>
            <a:r>
              <a:rPr lang="en-US" altLang="ko-KR" sz="24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BLLac</a:t>
            </a:r>
            <a:endParaRPr lang="en-US" altLang="ko-KR" sz="24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Data collection : through FTP for 1min </a:t>
            </a:r>
            <a:r>
              <a:rPr lang="en-US" altLang="ko-KR" sz="24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obs</a:t>
            </a:r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data.</a:t>
            </a:r>
          </a:p>
          <a:p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Correlation : KJCC except YAM, due to cable error for standard clock.</a:t>
            </a:r>
            <a:endParaRPr lang="ko-KR" altLang="en-US" sz="24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89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455" y="2502188"/>
            <a:ext cx="795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Frequency setup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channel allocations are different between KUS, TSU and SHA, KUN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80" y="500873"/>
            <a:ext cx="329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Stations Position &amp; Delay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10037"/>
              </p:ext>
            </p:extLst>
          </p:nvPr>
        </p:nvGraphicFramePr>
        <p:xfrm>
          <a:off x="611560" y="902603"/>
          <a:ext cx="7560841" cy="151828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08112"/>
                <a:gridCol w="1728192"/>
                <a:gridCol w="1368152"/>
                <a:gridCol w="1800200"/>
                <a:gridCol w="1656185"/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Delay(</a:t>
                      </a:r>
                      <a:r>
                        <a:rPr lang="el-G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맑은 고딕" panose="020B0503020000020004" pitchFamily="50" charset="-127"/>
                        </a:rPr>
                        <a:t>μ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-3287268.5430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4023450.1448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3687379.9675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TSU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-3957408.7520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3310229.3670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3737494.7890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4.865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SHA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(A) </a:t>
                      </a:r>
                      <a:r>
                        <a:rPr lang="en-US" altLang="ko-KR" sz="1200" u="none" strike="sng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-2847698.0296</a:t>
                      </a:r>
                      <a:endParaRPr lang="en-US" altLang="ko-KR" sz="1200" u="none" strike="noStrike" dirty="0" smtClean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(B) -2831686.9930</a:t>
                      </a:r>
                      <a:endParaRPr lang="en-US" altLang="ko-KR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sng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4659872.5718</a:t>
                      </a:r>
                    </a:p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4675733.6390</a:t>
                      </a:r>
                      <a:endParaRPr lang="en-US" altLang="ko-KR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sng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3283958.5330</a:t>
                      </a:r>
                    </a:p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3275327.6410</a:t>
                      </a:r>
                      <a:endParaRPr lang="en-US" altLang="ko-KR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39.18111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KUN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-1281152.7370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5640864.3810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2682653.4800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40.601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6302"/>
              </p:ext>
            </p:extLst>
          </p:nvPr>
        </p:nvGraphicFramePr>
        <p:xfrm>
          <a:off x="631775" y="2882158"/>
          <a:ext cx="7748485" cy="393121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35621"/>
                <a:gridCol w="997048"/>
                <a:gridCol w="1063518"/>
                <a:gridCol w="1016039"/>
                <a:gridCol w="683690"/>
                <a:gridCol w="978056"/>
                <a:gridCol w="978056"/>
                <a:gridCol w="1196457"/>
              </a:tblGrid>
              <a:tr h="21840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KUS, TSU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SHA, KUN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Channel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Sideband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Polarization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Channel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Sideband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Polarization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8320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CH09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8320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CH03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8352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8352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CH04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8352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8352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8384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8384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8384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CH03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8384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CH07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8416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8416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CH08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8416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8416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CH09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8448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CH13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8448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8448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8448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CH11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8480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8480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8480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CH06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8480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CH13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8512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8512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8512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CH07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8512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8544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CH16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8544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CH16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8544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CH08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8544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RCP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8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9992" y="81522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CC00CC"/>
                </a:solidFill>
              </a:rPr>
              <a:t>(15. 5. 27.) </a:t>
            </a:r>
            <a:r>
              <a:rPr lang="en-US" altLang="ko-KR" dirty="0" smtClean="0">
                <a:solidFill>
                  <a:srgbClr val="FF0000"/>
                </a:solidFill>
              </a:rPr>
              <a:t>: 3C454.3 (04h40m ~ 04h41m)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653022" y="1187648"/>
            <a:ext cx="4032448" cy="5625728"/>
            <a:chOff x="2267744" y="620688"/>
            <a:chExt cx="4536504" cy="598576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620688"/>
              <a:ext cx="4536504" cy="598576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399660" y="1484118"/>
              <a:ext cx="10823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rgbClr val="FFFF00"/>
                  </a:solidFill>
                </a:rPr>
                <a:t>KUS-TSU</a:t>
              </a:r>
              <a:endParaRPr lang="ko-KR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60337" y="3203684"/>
              <a:ext cx="110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rgbClr val="FFFF00"/>
                  </a:solidFill>
                </a:rPr>
                <a:t>KUS-KUN</a:t>
              </a:r>
              <a:endParaRPr lang="ko-KR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48364" y="4859868"/>
              <a:ext cx="10935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rgbClr val="FFFF00"/>
                  </a:solidFill>
                </a:rPr>
                <a:t>TSU-KUN</a:t>
              </a:r>
              <a:endParaRPr lang="ko-KR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31408" y="1493785"/>
              <a:ext cx="10935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rgbClr val="FFFF00"/>
                  </a:solidFill>
                </a:rPr>
                <a:t>KUS-SHA</a:t>
              </a:r>
              <a:endParaRPr lang="ko-KR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92085" y="3213351"/>
              <a:ext cx="10823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rgbClr val="FFFF00"/>
                  </a:solidFill>
                </a:rPr>
                <a:t>TSU-SHA</a:t>
              </a:r>
              <a:endParaRPr lang="ko-KR" alt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0112" y="4869535"/>
              <a:ext cx="110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rgbClr val="FFFF00"/>
                  </a:solidFill>
                </a:rPr>
                <a:t>SHA-KUN</a:t>
              </a:r>
              <a:endParaRPr lang="ko-KR" altLang="en-US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제목 1"/>
          <p:cNvSpPr txBox="1">
            <a:spLocks/>
          </p:cNvSpPr>
          <p:nvPr/>
        </p:nvSpPr>
        <p:spPr>
          <a:xfrm>
            <a:off x="251520" y="188640"/>
            <a:ext cx="8820472" cy="5635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r>
              <a:rPr lang="en-US" altLang="ko-KR" sz="2800" kern="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Correlation Result (A)</a:t>
            </a:r>
            <a:endParaRPr lang="ko-KR" altLang="en-US" sz="2800" kern="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243994"/>
            <a:ext cx="392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By using old station positions(A), </a:t>
            </a:r>
          </a:p>
          <a:p>
            <a:r>
              <a:rPr lang="en-US" altLang="ko-KR" dirty="0" smtClean="0"/>
              <a:t>fringe was not detected in </a:t>
            </a:r>
            <a:r>
              <a:rPr lang="en-US" altLang="ko-KR" dirty="0" smtClean="0"/>
              <a:t>Shanghai(</a:t>
            </a:r>
            <a:r>
              <a:rPr lang="en-US" altLang="ko-KR" dirty="0" err="1" smtClean="0"/>
              <a:t>Shesen</a:t>
            </a:r>
            <a:r>
              <a:rPr lang="en-US" altLang="ko-KR" dirty="0" smtClean="0"/>
              <a:t>) </a:t>
            </a:r>
            <a:r>
              <a:rPr lang="en-US" altLang="ko-KR" dirty="0" smtClean="0"/>
              <a:t>baseline.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84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" y="969771"/>
            <a:ext cx="4377797" cy="5771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9391" y="1797600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FF00"/>
                </a:solidFill>
              </a:rPr>
              <a:t>KUS-TSU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871" y="3885705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FF00"/>
                </a:solidFill>
              </a:rPr>
              <a:t>KUS-KUN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2250" y="5173350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FF00"/>
                </a:solidFill>
              </a:rPr>
              <a:t>TSU-KUN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9526" y="2136154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FF00"/>
                </a:solidFill>
              </a:rPr>
              <a:t>KUS-SHA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0964" y="3537413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FF00"/>
                </a:solidFill>
              </a:rPr>
              <a:t>TSU-SHA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0063" y="5526007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FF00"/>
                </a:solidFill>
              </a:rPr>
              <a:t>SHA-KUN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48" y="969771"/>
            <a:ext cx="4430048" cy="56995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08843" y="1797600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FF00"/>
                </a:solidFill>
              </a:rPr>
              <a:t>KUS-TSU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6310" y="3900215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FF00"/>
                </a:solidFill>
              </a:rPr>
              <a:t>KUS-KUN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7903" y="5191204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FF00"/>
                </a:solidFill>
              </a:rPr>
              <a:t>TSU-KUN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6135" y="2302219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FF00"/>
                </a:solidFill>
              </a:rPr>
              <a:t>KUS-SHA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3022" y="3525239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FF00"/>
                </a:solidFill>
              </a:rPr>
              <a:t>TSU-SHA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0090" y="5517286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FF00"/>
                </a:solidFill>
              </a:rPr>
              <a:t>SHA-KUN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1084" y="625482"/>
            <a:ext cx="315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BL Lac (04h10m ~ 04h11m)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83568" y="625482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3C454.3 (04h40m ~ 04h41m)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179512" y="129134"/>
            <a:ext cx="8964488" cy="5635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r>
              <a:rPr lang="en-US" altLang="ko-KR" sz="2800" kern="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Correlation Result (B) by changing station position</a:t>
            </a:r>
            <a:endParaRPr lang="ko-KR" altLang="en-US" sz="2800" kern="0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0582" y="62548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CC00CC"/>
                </a:solidFill>
              </a:rPr>
              <a:t>15.06.08</a:t>
            </a:r>
            <a:endParaRPr lang="ko-KR" alt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Consideration</a:t>
            </a:r>
            <a:endParaRPr lang="ko-KR" altLang="en-US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In phase on SHA, KUN baselines ,</a:t>
            </a:r>
          </a:p>
          <a:p>
            <a:pPr lvl="1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We considering that the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IF channel allocation of CDAS is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different from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that of KVN and JVN DAS, therefore we should fully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understand the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IF channel allocation of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each stations.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To do for EAVN observation</a:t>
            </a:r>
          </a:p>
          <a:p>
            <a:pPr lvl="1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Fully understand each Backend system.</a:t>
            </a:r>
          </a:p>
          <a:p>
            <a:pPr lvl="1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Adjust observation log for each station like clock, scans, weather information etc.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2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01613"/>
            <a:ext cx="8223448" cy="563562"/>
          </a:xfrm>
        </p:spPr>
        <p:txBody>
          <a:bodyPr/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VDIF Data Transfer Software Development</a:t>
            </a:r>
            <a:endParaRPr lang="ko-KR" altLang="en-US" sz="28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Need data transfer method between HCDS(Huge Capacity Data Server) and RVDB(Raw VLBI Data Buffer).</a:t>
            </a:r>
          </a:p>
          <a:p>
            <a:pPr lvl="1"/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Propose direct data transfer method from RVDB to HCDS</a:t>
            </a:r>
          </a:p>
          <a:p>
            <a:pPr lvl="1"/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Proposed method performs data transfer by accessing data storage(OCTDISK, OCTADDB) of RVDB directly without pass through data input/output module(OCTAVIA)</a:t>
            </a:r>
            <a:endParaRPr lang="ko-KR" altLang="en-US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259632" y="3717032"/>
            <a:ext cx="6783414" cy="1872208"/>
            <a:chOff x="1259632" y="3717032"/>
            <a:chExt cx="6783414" cy="1872208"/>
          </a:xfrm>
        </p:grpSpPr>
        <p:pic>
          <p:nvPicPr>
            <p:cNvPr id="4" name="_x204651544" descr="EMB000031e4651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3717032"/>
              <a:ext cx="6783414" cy="1872208"/>
            </a:xfrm>
            <a:prstGeom prst="rect">
              <a:avLst/>
            </a:prstGeom>
            <a:noFill/>
          </p:spPr>
        </p:pic>
        <p:cxnSp>
          <p:nvCxnSpPr>
            <p:cNvPr id="6" name="직선 화살표 연결선 5"/>
            <p:cNvCxnSpPr/>
            <p:nvPr/>
          </p:nvCxnSpPr>
          <p:spPr bwMode="auto">
            <a:xfrm flipH="1">
              <a:off x="3449438" y="4490070"/>
              <a:ext cx="136572" cy="910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425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391400" cy="79208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Future Work</a:t>
            </a:r>
            <a:endParaRPr lang="ko-KR" altLang="en-US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4/8Gbps test correlation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CODA/FITS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generation SW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modification for Fast switching</a:t>
            </a: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New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Data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Archive for Correlator output saving in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Develop SW for making direct Correlator output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to FITS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file</a:t>
            </a: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Dual polarization </a:t>
            </a:r>
            <a:r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correlation support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Contents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KJCC correlation status</a:t>
            </a:r>
          </a:p>
          <a:p>
            <a:pPr eaLnBrk="1" hangingPunct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Problem, Solving Status</a:t>
            </a:r>
          </a:p>
          <a:p>
            <a:pPr eaLnBrk="1" hangingPunct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Recent Activities</a:t>
            </a:r>
          </a:p>
          <a:p>
            <a:pPr eaLnBrk="1" hangingPunct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Future Work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KJCC webpage</a:t>
            </a:r>
            <a:endParaRPr lang="ko-KR" altLang="en-US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6480720" cy="562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530" y="98072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http://kjcc.kasi.re.kr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Correlation Status in KJCC web</a:t>
            </a:r>
            <a:endParaRPr lang="ko-KR" altLang="en-US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91" y="868570"/>
            <a:ext cx="7097109" cy="59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Correlation Status</a:t>
            </a:r>
            <a:endParaRPr lang="ko-KR" altLang="en-US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416118"/>
              </p:ext>
            </p:extLst>
          </p:nvPr>
        </p:nvGraphicFramePr>
        <p:xfrm>
          <a:off x="657908" y="1196752"/>
          <a:ext cx="7848871" cy="258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944216"/>
                <a:gridCol w="1440160"/>
                <a:gridCol w="1872208"/>
                <a:gridCol w="1440159"/>
              </a:tblGrid>
              <a:tr h="4237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Season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Observation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 smtClean="0"/>
                        <a:t>Corr</a:t>
                      </a:r>
                      <a:r>
                        <a:rPr lang="en-US" altLang="ko-KR" sz="1800" dirty="0" smtClean="0"/>
                        <a:t> Finished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Remain </a:t>
                      </a:r>
                      <a:r>
                        <a:rPr lang="en-US" altLang="ko-KR" sz="1800" dirty="0" err="1" smtClean="0"/>
                        <a:t>Corr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FITS release</a:t>
                      </a:r>
                      <a:endParaRPr lang="ko-KR" altLang="en-US" sz="1800" dirty="0"/>
                    </a:p>
                  </a:txBody>
                  <a:tcPr anchor="ctr"/>
                </a:tc>
              </a:tr>
              <a:tr h="5123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2015A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ko-KR" sz="1800" baseline="0" dirty="0" smtClean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25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16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25</a:t>
                      </a:r>
                      <a:endParaRPr lang="ko-KR" altLang="en-US" sz="1800" dirty="0"/>
                    </a:p>
                  </a:txBody>
                  <a:tcPr anchor="ctr"/>
                </a:tc>
              </a:tr>
              <a:tr h="5224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2014B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ko-KR" sz="1800" baseline="0" dirty="0" smtClean="0"/>
                        <a:t>30(2 Geodesy)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29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29</a:t>
                      </a:r>
                      <a:endParaRPr lang="ko-KR" altLang="en-US" sz="1800" dirty="0"/>
                    </a:p>
                  </a:txBody>
                  <a:tcPr anchor="ctr"/>
                </a:tc>
              </a:tr>
              <a:tr h="7313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2014A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ko-KR" sz="1800" dirty="0" smtClean="0"/>
                        <a:t>56</a:t>
                      </a:r>
                    </a:p>
                    <a:p>
                      <a:pPr lvl="0" algn="ctr"/>
                      <a:r>
                        <a:rPr lang="en-US" altLang="ko-KR" sz="1800" dirty="0" smtClean="0"/>
                        <a:t>(1</a:t>
                      </a:r>
                      <a:r>
                        <a:rPr lang="en-US" altLang="ko-KR" sz="1800" baseline="0" dirty="0" smtClean="0"/>
                        <a:t> cancelled, 1 test)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51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5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51</a:t>
                      </a:r>
                      <a:endParaRPr lang="ko-KR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4236077"/>
            <a:ext cx="455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correlation is now conducted normally.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Average Correlation Time</a:t>
            </a:r>
            <a:endParaRPr lang="ko-KR" altLang="en-US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Media delivery time </a:t>
            </a:r>
          </a:p>
          <a:p>
            <a:pPr lvl="1"/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KJCC to each VERA site, it took 4 or 5 days</a:t>
            </a:r>
          </a:p>
          <a:p>
            <a:pPr lvl="1"/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Each VERA site to KJCC, it took almost 2 weeks or 16 days</a:t>
            </a:r>
          </a:p>
          <a:p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Media staying time in KJCC</a:t>
            </a:r>
          </a:p>
          <a:p>
            <a:pPr lvl="1"/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OCTADISK pack is staying in KJCC average 40days or longer. VERA AOC often requested to us more fast returning due to lack of media. Sometimes VERA used their own </a:t>
            </a:r>
            <a:r>
              <a:rPr lang="en-US" altLang="ko-KR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diskpack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for </a:t>
            </a:r>
            <a:r>
              <a:rPr lang="en-US" altLang="ko-KR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KaVA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obs.</a:t>
            </a:r>
          </a:p>
          <a:p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Average correlation time</a:t>
            </a:r>
          </a:p>
          <a:p>
            <a:pPr lvl="1"/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 correlation per day is general. Sometimes 2 correlations are conducted.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52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32854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Problem, Solving Status</a:t>
            </a:r>
            <a:endParaRPr lang="ko-KR" altLang="en-US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92149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44GHz </a:t>
            </a:r>
            <a:r>
              <a:rPr lang="en-US" altLang="ko-KR" dirty="0" err="1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SgrA</a:t>
            </a:r>
            <a:r>
              <a:rPr lang="en-US" altLang="ko-KR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* (PI: Akiyama)</a:t>
            </a:r>
          </a:p>
          <a:p>
            <a:r>
              <a:rPr lang="en-US" altLang="ko-KR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   - No large jump &amp; bridge pattern were shown</a:t>
            </a:r>
          </a:p>
          <a:p>
            <a:r>
              <a:rPr lang="en-US" altLang="ko-KR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   - we found two layer pattern which already known as Lee-san, Sawada-pattern</a:t>
            </a:r>
            <a:endParaRPr lang="ko-KR" altLang="en-US" dirty="0">
              <a:solidFill>
                <a:srgbClr val="00B0F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2110"/>
            <a:ext cx="44291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97360"/>
            <a:ext cx="4438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12160" y="17635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zoomed up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6672"/>
            <a:ext cx="17430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23528" y="5069502"/>
            <a:ext cx="8568952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As reported last </a:t>
            </a:r>
            <a:r>
              <a:rPr lang="en-US" altLang="ko-KR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KaVA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science workshop, two-layer(double-layer) pattern </a:t>
            </a:r>
            <a:r>
              <a:rPr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was remained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in </a:t>
            </a:r>
            <a:r>
              <a:rPr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correlation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result. </a:t>
            </a:r>
            <a:r>
              <a:rPr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After investigation in VCS seriously, we found the reason why double-layer occurs. That is memory reading point error in VCS data input part.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We solved this problem, the </a:t>
            </a:r>
            <a:r>
              <a:rPr lang="en-US" altLang="ko-KR" sz="2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distributed FITS is fixed after 13</a:t>
            </a:r>
            <a:r>
              <a:rPr lang="en-US" altLang="ko-KR" sz="2000" baseline="30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2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March, 2015.</a:t>
            </a:r>
            <a:endParaRPr lang="en-US" altLang="ko-KR" sz="20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Test Result(Before, After)</a:t>
            </a:r>
            <a:endParaRPr lang="ko-KR" altLang="en-US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1" y="1700808"/>
            <a:ext cx="4494957" cy="464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76" y="1700808"/>
            <a:ext cx="4491019" cy="460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37616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Before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8333" y="140348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After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Recent Activities</a:t>
            </a:r>
            <a:endParaRPr lang="ko-KR" altLang="en-US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C4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mode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2Gbps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test correlation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EAVN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correlation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07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26310</TotalTime>
  <Words>907</Words>
  <Application>Microsoft Office PowerPoint</Application>
  <PresentationFormat>화면 슬라이드 쇼(4:3)</PresentationFormat>
  <Paragraphs>292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0" baseType="lpstr">
      <vt:lpstr>cdb2004123l</vt:lpstr>
      <vt:lpstr>1_cdb2004123l</vt:lpstr>
      <vt:lpstr>Current Status of Daejeon Correlator for EAVN  Se-Jin Oh and staff of Correlator team of KASI/NAOJ</vt:lpstr>
      <vt:lpstr>Contents</vt:lpstr>
      <vt:lpstr>KJCC webpage</vt:lpstr>
      <vt:lpstr>Correlation Status in KJCC web</vt:lpstr>
      <vt:lpstr>Correlation Status</vt:lpstr>
      <vt:lpstr>Average Correlation Time</vt:lpstr>
      <vt:lpstr>Problem, Solving Status</vt:lpstr>
      <vt:lpstr>Test Result(Before, After)</vt:lpstr>
      <vt:lpstr>Recent Activities</vt:lpstr>
      <vt:lpstr>C4 mode</vt:lpstr>
      <vt:lpstr>2Gbps test correlation</vt:lpstr>
      <vt:lpstr>8th EAVN X-band correlation test(15. 6. 8.)</vt:lpstr>
      <vt:lpstr>PowerPoint 프레젠테이션</vt:lpstr>
      <vt:lpstr>PowerPoint 프레젠테이션</vt:lpstr>
      <vt:lpstr>PowerPoint 프레젠테이션</vt:lpstr>
      <vt:lpstr>Consideration</vt:lpstr>
      <vt:lpstr>VDIF Data Transfer Software Development</vt:lpstr>
      <vt:lpstr>Future Work</vt:lpstr>
    </vt:vector>
  </TitlesOfParts>
  <Company>KASI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송용라</dc:creator>
  <cp:lastModifiedBy>sjoh</cp:lastModifiedBy>
  <cp:revision>550</cp:revision>
  <cp:lastPrinted>2015-04-07T05:09:37Z</cp:lastPrinted>
  <dcterms:created xsi:type="dcterms:W3CDTF">2006-07-12T05:38:09Z</dcterms:created>
  <dcterms:modified xsi:type="dcterms:W3CDTF">2015-07-08T00:57:03Z</dcterms:modified>
</cp:coreProperties>
</file>