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817" r:id="rId1"/>
  </p:sldMasterIdLst>
  <p:notesMasterIdLst>
    <p:notesMasterId r:id="rId16"/>
  </p:notesMasterIdLst>
  <p:sldIdLst>
    <p:sldId id="287" r:id="rId2"/>
    <p:sldId id="322" r:id="rId3"/>
    <p:sldId id="324" r:id="rId4"/>
    <p:sldId id="280" r:id="rId5"/>
    <p:sldId id="281" r:id="rId6"/>
    <p:sldId id="311" r:id="rId7"/>
    <p:sldId id="323" r:id="rId8"/>
    <p:sldId id="304" r:id="rId9"/>
    <p:sldId id="305" r:id="rId10"/>
    <p:sldId id="306" r:id="rId11"/>
    <p:sldId id="295" r:id="rId12"/>
    <p:sldId id="320" r:id="rId13"/>
    <p:sldId id="325" r:id="rId14"/>
    <p:sldId id="292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1">
          <p15:clr>
            <a:srgbClr val="A4A3A4"/>
          </p15:clr>
        </p15:guide>
        <p15:guide id="2" pos="28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FFCCCC"/>
    <a:srgbClr val="6600FF"/>
    <a:srgbClr val="E2C855"/>
    <a:srgbClr val="A50021"/>
    <a:srgbClr val="0066FF"/>
    <a:srgbClr val="33CC33"/>
    <a:srgbClr val="FF00FF"/>
    <a:srgbClr val="FFA72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1234" y="72"/>
      </p:cViewPr>
      <p:guideLst>
        <p:guide orient="horz" pos="1941"/>
        <p:guide pos="2889"/>
      </p:guideLst>
    </p:cSldViewPr>
  </p:slideViewPr>
  <p:outlineViewPr>
    <p:cViewPr>
      <p:scale>
        <a:sx n="33" d="100"/>
        <a:sy n="33" d="100"/>
      </p:scale>
      <p:origin x="0" y="32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Verdan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07EB2C77-A487-4D02-BEF1-4382D43D24FB}" type="datetimeFigureOut">
              <a:rPr lang="ja-JP" altLang="en-US"/>
              <a:pPr>
                <a:defRPr/>
              </a:pPr>
              <a:t>2015/7/10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Verdana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02BDB4AE-C2FA-4FB1-BB56-70A40CCAA13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5970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ea typeface="ＭＳ Ｐゴシック" panose="020B0600070205080204" pitchFamily="50" charset="-128"/>
            </a:endParaRPr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fld id="{18059CA3-2079-403E-B888-4AE05C121416}" type="slidenum">
              <a:rPr lang="ja-JP" altLang="en-US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69850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FCE47-C23A-4DCF-86C9-3BCF0D7C015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675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FCE47-C23A-4DCF-86C9-3BCF0D7C015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081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FCE47-C23A-4DCF-86C9-3BCF0D7C015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876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FCE47-C23A-4DCF-86C9-3BCF0D7C015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040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15856" indent="-27532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01316" indent="-22026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541844" indent="-22026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1982370" indent="-22026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422897" indent="-2202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863424" indent="-2202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303950" indent="-2202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744478" indent="-2202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81B5B058-08DC-46A4-974E-D772A9E12F14}" type="slidenum">
              <a:rPr lang="en-US" altLang="ja-JP" smtClean="0"/>
              <a:pPr eaLnBrk="1" hangingPunct="1"/>
              <a:t>14</a:t>
            </a:fld>
            <a:endParaRPr lang="en-US" altLang="ja-JP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83657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1DB95-D96B-4581-8727-F3865158E9FF}" type="datetime5">
              <a:rPr lang="en-US" altLang="ja-JP" smtClean="0"/>
              <a:pPr>
                <a:defRPr/>
              </a:pPr>
              <a:t>10-Jul-15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27CEFF-A53A-4690-A299-A2FE5A9056C4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052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5008F7-EC18-42FE-8F73-5F8AB40B668E}" type="datetime5">
              <a:rPr lang="en-US" altLang="ja-JP" smtClean="0"/>
              <a:pPr>
                <a:defRPr/>
              </a:pPr>
              <a:t>10-Jul-15</a:t>
            </a:fld>
            <a:endParaRPr lang="en-US" altLang="ja-JP" sz="100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E8794C-CE20-4975-BA0E-353E3D70E4E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08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6A0675-7B53-4C41-A422-4CCC2CFB4EBC}" type="datetime5">
              <a:rPr lang="en-US" altLang="ja-JP" smtClean="0"/>
              <a:pPr>
                <a:defRPr/>
              </a:pPr>
              <a:t>10-Jul-15</a:t>
            </a:fld>
            <a:endParaRPr lang="en-US" altLang="ja-JP" sz="100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E2938-8B14-468A-8EC1-F0536E45969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797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1115616" y="1988840"/>
            <a:ext cx="7313613" cy="710952"/>
          </a:xfrm>
        </p:spPr>
        <p:txBody>
          <a:bodyPr/>
          <a:lstStyle>
            <a:lvl1pPr algn="ctr">
              <a:defRPr>
                <a:latin typeface="Century Gothic"/>
                <a:ea typeface="+mj-ea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25" name="サブタイトル 2"/>
          <p:cNvSpPr>
            <a:spLocks noGrp="1"/>
          </p:cNvSpPr>
          <p:nvPr>
            <p:ph type="subTitle" idx="1"/>
          </p:nvPr>
        </p:nvSpPr>
        <p:spPr>
          <a:xfrm>
            <a:off x="1543567" y="3317318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>
            <a:lvl1pPr>
              <a:defRPr sz="1200" smtClean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0C1CC8D-E9C1-44BE-8059-6D22361C365B}" type="datetime5">
              <a:rPr lang="en-US" altLang="ja-JP"/>
              <a:pPr>
                <a:defRPr/>
              </a:pPr>
              <a:t>10-Jul-15</a:t>
            </a:fld>
            <a:endParaRPr lang="en-US" altLang="ja-JP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entury Gothic"/>
                <a:ea typeface="+mj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>
            <a:lvl1pPr>
              <a:defRPr smtClean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40FF68F-B552-4E57-8B9A-F134D1A3CB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10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EC5F48-663D-4BF0-90F7-1C4DC205D2F2}" type="datetime5">
              <a:rPr lang="en-US" altLang="ja-JP" smtClean="0"/>
              <a:pPr>
                <a:defRPr/>
              </a:pPr>
              <a:t>10-Jul-15</a:t>
            </a:fld>
            <a:endParaRPr lang="en-US" altLang="ja-JP" sz="100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AA170C-6721-4F44-BB82-2DF2B2D9D13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51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DB6A53-E4ED-46FB-8C62-60EE2415AA72}" type="datetime5">
              <a:rPr lang="en-US" altLang="ja-JP" smtClean="0"/>
              <a:pPr>
                <a:defRPr/>
              </a:pPr>
              <a:t>10-Jul-15</a:t>
            </a:fld>
            <a:endParaRPr lang="en-US" altLang="ja-JP" sz="100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297A4-76F5-4F23-B4DC-065884707F0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044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79880-B0FB-447B-94EE-303FBE1E548E}" type="datetime5">
              <a:rPr lang="en-US" altLang="ja-JP" smtClean="0"/>
              <a:pPr>
                <a:defRPr/>
              </a:pPr>
              <a:t>10-Jul-15</a:t>
            </a:fld>
            <a:endParaRPr lang="en-US" altLang="ja-JP" sz="100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0B84D-0B07-4581-9C39-4BAB9A7DB22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39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53C28B-16AE-495F-B7B9-7144CE6F1B4B}" type="datetime5">
              <a:rPr lang="en-US" altLang="ja-JP" smtClean="0"/>
              <a:pPr>
                <a:defRPr/>
              </a:pPr>
              <a:t>10-Jul-15</a:t>
            </a:fld>
            <a:endParaRPr lang="en-US" altLang="ja-JP" sz="100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BD20F-BFDD-4494-9113-1567D821AFF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3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75FB6-A376-471C-A24B-37913CCB791E}" type="datetime5">
              <a:rPr lang="en-US" altLang="ja-JP" smtClean="0"/>
              <a:pPr>
                <a:defRPr/>
              </a:pPr>
              <a:t>10-Jul-15</a:t>
            </a:fld>
            <a:endParaRPr lang="en-US" altLang="ja-JP" sz="100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3A5116-CADF-48A6-B478-BD00B952D49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60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D7C8E2-2C7A-4977-90C1-0ADA42ED02CF}" type="datetime5">
              <a:rPr lang="en-US" altLang="ja-JP" smtClean="0"/>
              <a:pPr>
                <a:defRPr/>
              </a:pPr>
              <a:t>10-Jul-15</a:t>
            </a:fld>
            <a:endParaRPr lang="en-US" altLang="ja-JP" sz="10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DF99A-7B20-44D9-842C-D3D56F77AF0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77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19CA18-6721-463D-A755-D6B04C45E411}" type="datetime5">
              <a:rPr lang="en-US" altLang="ja-JP" smtClean="0"/>
              <a:pPr>
                <a:defRPr/>
              </a:pPr>
              <a:t>10-Jul-15</a:t>
            </a:fld>
            <a:endParaRPr lang="en-US" altLang="ja-JP" sz="100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2E003-D0B8-4651-9F53-656949C7FE3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6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C7D41-FFA4-42D1-82DE-9457B402A647}" type="datetime5">
              <a:rPr lang="en-US" altLang="ja-JP" smtClean="0"/>
              <a:pPr>
                <a:defRPr/>
              </a:pPr>
              <a:t>10-Jul-15</a:t>
            </a:fld>
            <a:endParaRPr lang="en-US" altLang="ja-JP" sz="100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DEDDA-7182-494B-A28F-7C812375E45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485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F7D455-751C-406C-9463-BB90FC7C6125}" type="datetime5">
              <a:rPr lang="en-US" altLang="ja-JP" smtClean="0"/>
              <a:pPr>
                <a:defRPr/>
              </a:pPr>
              <a:t>10-Jul-15</a:t>
            </a:fld>
            <a:endParaRPr lang="en-US" altLang="ja-JP" sz="100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0734A6-2475-47F8-9867-D6EF8876A04F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05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1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png"/><Relationship Id="rId21" Type="http://schemas.openxmlformats.org/officeDocument/2006/relationships/image" Target="../media/image40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85725"/>
            <a:ext cx="9086850" cy="668655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AA170C-6721-4F44-BB82-2DF2B2D9D13E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65" y="5429783"/>
            <a:ext cx="507999" cy="6773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59" y="5663771"/>
            <a:ext cx="515408" cy="55129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64" y="6215062"/>
            <a:ext cx="675219" cy="506414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26607" y="-12370"/>
            <a:ext cx="5673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EAVN WS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2015/710@Hokkaido University</a:t>
            </a:r>
            <a:endParaRPr lang="ja-JP" altLang="en-US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61" y="855973"/>
            <a:ext cx="9138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Millimeter Interferometer Collaboration Experiment 2015</a:t>
            </a:r>
          </a:p>
          <a:p>
            <a:pPr algn="ctr"/>
            <a:r>
              <a:rPr lang="en-US" altLang="ja-JP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(MICE2015)</a:t>
            </a:r>
            <a:endParaRPr kumimoji="1" lang="en-US" altLang="ja-JP" sz="28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62701" y="2788989"/>
            <a:ext cx="505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Kenta </a:t>
            </a:r>
            <a:r>
              <a:rPr lang="en-US" altLang="ja-JP" dirty="0" smtClean="0">
                <a:solidFill>
                  <a:schemeClr val="bg1"/>
                </a:solidFill>
              </a:rPr>
              <a:t>FUJISAWA (Yamaguchi University)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0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Back-end for SPART</a:t>
            </a:r>
            <a:endParaRPr kumimoji="1" lang="ja-JP" altLang="en-US" dirty="0"/>
          </a:p>
        </p:txBody>
      </p:sp>
      <p:pic>
        <p:nvPicPr>
          <p:cNvPr id="5122" name="Picture 2" descr="\\ryuu\otome\otome\みんなの\tmp\takefuji\nobeyama\thumb_R0019973_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3" y="1700808"/>
            <a:ext cx="520192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曲線コネクタ 4"/>
          <p:cNvCxnSpPr/>
          <p:nvPr/>
        </p:nvCxnSpPr>
        <p:spPr>
          <a:xfrm rot="5400000">
            <a:off x="2735796" y="3104964"/>
            <a:ext cx="1008112" cy="648072"/>
          </a:xfrm>
          <a:prstGeom prst="curvedConnector3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3347864" y="2636912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Sampler (</a:t>
            </a:r>
            <a:r>
              <a:rPr kumimoji="1" lang="en-US" altLang="ja-JP" dirty="0" smtClean="0">
                <a:solidFill>
                  <a:srgbClr val="FFFF00"/>
                </a:solidFill>
              </a:rPr>
              <a:t>Gal</a:t>
            </a:r>
            <a:r>
              <a:rPr lang="en-US" altLang="ja-JP" dirty="0" smtClean="0">
                <a:solidFill>
                  <a:srgbClr val="FFFF00"/>
                </a:solidFill>
              </a:rPr>
              <a:t>as)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8" name="曲線コネクタ 7"/>
          <p:cNvCxnSpPr/>
          <p:nvPr/>
        </p:nvCxnSpPr>
        <p:spPr>
          <a:xfrm rot="5400000" flipH="1" flipV="1">
            <a:off x="2231740" y="4329100"/>
            <a:ext cx="576064" cy="216024"/>
          </a:xfrm>
          <a:prstGeom prst="curvedConnector3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829500" y="4725144"/>
            <a:ext cx="247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K6 recording server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34" y="1270524"/>
            <a:ext cx="7314500" cy="548587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4194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230 GHz fringe in Japan !</a:t>
            </a:r>
            <a:endParaRPr kumimoji="1" lang="ja-JP" altLang="en-US" sz="3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DF99A-7B20-44D9-842C-D3D56F77AF00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8262" t="6458" r="1665" b="7612"/>
          <a:stretch/>
        </p:blipFill>
        <p:spPr>
          <a:xfrm>
            <a:off x="1113903" y="1318742"/>
            <a:ext cx="6916193" cy="51028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正方形/長方形 3"/>
          <p:cNvSpPr/>
          <p:nvPr/>
        </p:nvSpPr>
        <p:spPr>
          <a:xfrm>
            <a:off x="2048932" y="6444477"/>
            <a:ext cx="5130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16k point / 100 Hz fringe search window</a:t>
            </a:r>
          </a:p>
        </p:txBody>
      </p:sp>
    </p:spTree>
    <p:extLst>
      <p:ext uri="{BB962C8B-B14F-4D97-AF65-F5344CB8AC3E}">
        <p14:creationId xmlns:p14="http://schemas.microsoft.com/office/powerpoint/2010/main" val="11322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akefuji\Dropbox\VLBI\mice\maser-ocx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86300" y="-571500"/>
            <a:ext cx="3886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takefuji\Dropbox\VLBI\mice\ocxo-ocx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726" y="2400300"/>
            <a:ext cx="3886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5671518" y="3424535"/>
            <a:ext cx="2661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H-maser --- OCXO</a:t>
            </a:r>
            <a:endParaRPr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399792" y="2844336"/>
            <a:ext cx="2307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OCXO </a:t>
            </a:r>
            <a:r>
              <a:rPr lang="en-US" altLang="ja-JP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 OCXO</a:t>
            </a:r>
            <a:endParaRPr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1667" y="374134"/>
            <a:ext cx="413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OCXOs showed good performance!</a:t>
            </a:r>
            <a:endParaRPr kumimoji="1" lang="ja-JP" altLang="en-US" sz="2000" dirty="0">
              <a:solidFill>
                <a:srgbClr val="3333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7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 Next ?</a:t>
            </a:r>
            <a:endParaRPr kumimoji="1" lang="ja-JP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DF99A-7B20-44D9-842C-D3D56F77AF00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grpSp>
        <p:nvGrpSpPr>
          <p:cNvPr id="7" name="グループ化 6"/>
          <p:cNvGrpSpPr/>
          <p:nvPr/>
        </p:nvGrpSpPr>
        <p:grpSpPr>
          <a:xfrm>
            <a:off x="1896533" y="1505497"/>
            <a:ext cx="5357283" cy="830997"/>
            <a:chOff x="1896533" y="1268736"/>
            <a:chExt cx="5357283" cy="830997"/>
          </a:xfrm>
        </p:grpSpPr>
        <p:sp>
          <p:nvSpPr>
            <p:cNvPr id="5" name="正方形/長方形 4"/>
            <p:cNvSpPr/>
            <p:nvPr/>
          </p:nvSpPr>
          <p:spPr>
            <a:xfrm>
              <a:off x="2681816" y="1268736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ja-JP" sz="2400" dirty="0">
                  <a:solidFill>
                    <a:schemeClr val="accent2">
                      <a:lumMod val="50000"/>
                    </a:schemeClr>
                  </a:solidFill>
                </a:rPr>
                <a:t>1. International Experiment</a:t>
              </a:r>
              <a:br>
                <a:rPr lang="en-US" altLang="ja-JP" sz="2400" dirty="0">
                  <a:solidFill>
                    <a:schemeClr val="accent2">
                      <a:lumMod val="50000"/>
                    </a:schemeClr>
                  </a:solidFill>
                </a:rPr>
              </a:br>
              <a:r>
                <a:rPr lang="en-US" altLang="ja-JP" sz="2400" dirty="0">
                  <a:solidFill>
                    <a:schemeClr val="accent2">
                      <a:lumMod val="50000"/>
                    </a:schemeClr>
                  </a:solidFill>
                </a:rPr>
                <a:t>2. Scientific Observation</a:t>
              </a:r>
              <a:endParaRPr lang="ja-JP" altLang="en-US" sz="2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6" name="右矢印 5"/>
            <p:cNvSpPr/>
            <p:nvPr/>
          </p:nvSpPr>
          <p:spPr>
            <a:xfrm>
              <a:off x="1896533" y="1378490"/>
              <a:ext cx="626533" cy="626533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角丸四角形 8"/>
          <p:cNvSpPr/>
          <p:nvPr/>
        </p:nvSpPr>
        <p:spPr>
          <a:xfrm>
            <a:off x="3695699" y="3003343"/>
            <a:ext cx="1380068" cy="4341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SPART 10m</a:t>
            </a:r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3695699" y="3793917"/>
            <a:ext cx="1380068" cy="8204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NRO 45m</a:t>
            </a:r>
          </a:p>
          <a:p>
            <a:pPr algn="ctr"/>
            <a:r>
              <a:rPr lang="en-US" altLang="ja-JP" dirty="0" smtClean="0"/>
              <a:t>230 GHz Rx install??</a:t>
            </a:r>
            <a:endParaRPr kumimoji="1" lang="ja-JP" altLang="en-US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325965" y="2999129"/>
            <a:ext cx="2887135" cy="633071"/>
            <a:chOff x="325965" y="2999129"/>
            <a:chExt cx="2887135" cy="633071"/>
          </a:xfrm>
        </p:grpSpPr>
        <p:sp>
          <p:nvSpPr>
            <p:cNvPr id="11" name="角丸四角形 10"/>
            <p:cNvSpPr/>
            <p:nvPr/>
          </p:nvSpPr>
          <p:spPr>
            <a:xfrm>
              <a:off x="1833032" y="2999129"/>
              <a:ext cx="1380068" cy="628857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Korean telescope??</a:t>
              </a:r>
              <a:endParaRPr kumimoji="1" lang="ja-JP" altLang="en-US" dirty="0"/>
            </a:p>
          </p:txBody>
        </p:sp>
        <p:sp>
          <p:nvSpPr>
            <p:cNvPr id="12" name="角丸四角形 11"/>
            <p:cNvSpPr/>
            <p:nvPr/>
          </p:nvSpPr>
          <p:spPr>
            <a:xfrm>
              <a:off x="325965" y="3003343"/>
              <a:ext cx="1380068" cy="628857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Chinese telescope??</a:t>
              </a:r>
              <a:endParaRPr kumimoji="1" lang="ja-JP" altLang="en-US" dirty="0"/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6231465" y="3003343"/>
            <a:ext cx="1380068" cy="1515209"/>
            <a:chOff x="6231465" y="3003343"/>
            <a:chExt cx="1380068" cy="1515209"/>
          </a:xfrm>
        </p:grpSpPr>
        <p:sp>
          <p:nvSpPr>
            <p:cNvPr id="13" name="角丸四角形 12"/>
            <p:cNvSpPr/>
            <p:nvPr/>
          </p:nvSpPr>
          <p:spPr>
            <a:xfrm>
              <a:off x="6231465" y="3003343"/>
              <a:ext cx="1380068" cy="628857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SMA ??</a:t>
              </a:r>
            </a:p>
            <a:p>
              <a:pPr algn="ctr"/>
              <a:r>
                <a:rPr lang="en-US" altLang="ja-JP" dirty="0" smtClean="0"/>
                <a:t>JCMT ??</a:t>
              </a:r>
              <a:endParaRPr kumimoji="1" lang="ja-JP" altLang="en-US" dirty="0"/>
            </a:p>
          </p:txBody>
        </p:sp>
        <p:sp>
          <p:nvSpPr>
            <p:cNvPr id="14" name="角丸四角形 13"/>
            <p:cNvSpPr/>
            <p:nvPr/>
          </p:nvSpPr>
          <p:spPr>
            <a:xfrm>
              <a:off x="6231465" y="3889695"/>
              <a:ext cx="1380068" cy="628857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EHT ??</a:t>
              </a:r>
              <a:endParaRPr kumimoji="1" lang="ja-JP" altLang="en-US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1833032" y="4592003"/>
            <a:ext cx="3242735" cy="628857"/>
            <a:chOff x="1833032" y="4592003"/>
            <a:chExt cx="3242735" cy="628857"/>
          </a:xfrm>
        </p:grpSpPr>
        <p:sp>
          <p:nvSpPr>
            <p:cNvPr id="15" name="角丸四角形 14"/>
            <p:cNvSpPr/>
            <p:nvPr/>
          </p:nvSpPr>
          <p:spPr>
            <a:xfrm>
              <a:off x="3695699" y="4614332"/>
              <a:ext cx="1380068" cy="58420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NRO 45m</a:t>
              </a:r>
            </a:p>
            <a:p>
              <a:pPr algn="ctr"/>
              <a:r>
                <a:rPr lang="en-US" altLang="ja-JP" dirty="0" smtClean="0"/>
                <a:t>86 GHz</a:t>
              </a:r>
              <a:endParaRPr kumimoji="1" lang="ja-JP" altLang="en-US" dirty="0"/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1833032" y="4592003"/>
              <a:ext cx="1380068" cy="628857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KVN 86GHz??</a:t>
              </a:r>
              <a:endParaRPr kumimoji="1" lang="ja-JP" altLang="en-US" dirty="0"/>
            </a:p>
          </p:txBody>
        </p:sp>
        <p:cxnSp>
          <p:nvCxnSpPr>
            <p:cNvPr id="18" name="直線コネクタ 17"/>
            <p:cNvCxnSpPr>
              <a:stCxn id="16" idx="3"/>
              <a:endCxn id="15" idx="1"/>
            </p:cNvCxnSpPr>
            <p:nvPr/>
          </p:nvCxnSpPr>
          <p:spPr>
            <a:xfrm>
              <a:off x="3213100" y="4906432"/>
              <a:ext cx="482599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28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2"/>
          <p:cNvSpPr>
            <a:spLocks noChangeArrowheads="1"/>
          </p:cNvSpPr>
          <p:nvPr/>
        </p:nvSpPr>
        <p:spPr bwMode="auto">
          <a:xfrm>
            <a:off x="7740650" y="2810081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543131"/>
            <a:ext cx="8424862" cy="5911850"/>
          </a:xfrm>
        </p:spPr>
      </p:pic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7091363" y="3097419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6435725" y="3457781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6443663" y="3881644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8386763" y="4465844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5435600" y="5258006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4787900" y="4321381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21" name="Oval 13"/>
          <p:cNvSpPr>
            <a:spLocks noChangeArrowheads="1"/>
          </p:cNvSpPr>
          <p:nvPr/>
        </p:nvSpPr>
        <p:spPr bwMode="auto">
          <a:xfrm>
            <a:off x="179388" y="1873456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71" name="Oval 15"/>
          <p:cNvSpPr>
            <a:spLocks noChangeArrowheads="1"/>
          </p:cNvSpPr>
          <p:nvPr/>
        </p:nvSpPr>
        <p:spPr bwMode="auto">
          <a:xfrm>
            <a:off x="7451725" y="1802019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72" name="Oval 16"/>
          <p:cNvSpPr>
            <a:spLocks noChangeArrowheads="1"/>
          </p:cNvSpPr>
          <p:nvPr/>
        </p:nvSpPr>
        <p:spPr bwMode="auto">
          <a:xfrm>
            <a:off x="7523163" y="2305257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73" name="Oval 17"/>
          <p:cNvSpPr>
            <a:spLocks noChangeArrowheads="1"/>
          </p:cNvSpPr>
          <p:nvPr/>
        </p:nvSpPr>
        <p:spPr bwMode="auto">
          <a:xfrm>
            <a:off x="7307263" y="2810082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5651500" y="2881519"/>
            <a:ext cx="1952625" cy="1017587"/>
            <a:chOff x="5651500" y="2881519"/>
            <a:chExt cx="1952625" cy="1017587"/>
          </a:xfrm>
        </p:grpSpPr>
        <p:sp>
          <p:nvSpPr>
            <p:cNvPr id="17417" name="Oval 9"/>
            <p:cNvSpPr>
              <a:spLocks noChangeArrowheads="1"/>
            </p:cNvSpPr>
            <p:nvPr/>
          </p:nvSpPr>
          <p:spPr bwMode="auto">
            <a:xfrm>
              <a:off x="5651500" y="3097419"/>
              <a:ext cx="152400" cy="15240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418" name="Oval 10"/>
            <p:cNvSpPr>
              <a:spLocks noChangeArrowheads="1"/>
            </p:cNvSpPr>
            <p:nvPr/>
          </p:nvSpPr>
          <p:spPr bwMode="auto">
            <a:xfrm>
              <a:off x="5722938" y="3746706"/>
              <a:ext cx="152400" cy="15240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419" name="Oval 11"/>
            <p:cNvSpPr>
              <a:spLocks noChangeArrowheads="1"/>
            </p:cNvSpPr>
            <p:nvPr/>
          </p:nvSpPr>
          <p:spPr bwMode="auto">
            <a:xfrm>
              <a:off x="6011863" y="3170444"/>
              <a:ext cx="152400" cy="15240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474" name="Oval 18"/>
            <p:cNvSpPr>
              <a:spLocks noChangeArrowheads="1"/>
            </p:cNvSpPr>
            <p:nvPr/>
          </p:nvSpPr>
          <p:spPr bwMode="auto">
            <a:xfrm>
              <a:off x="7451725" y="2881519"/>
              <a:ext cx="152400" cy="152400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7475" name="Oval 19"/>
          <p:cNvSpPr>
            <a:spLocks noChangeArrowheads="1"/>
          </p:cNvSpPr>
          <p:nvPr/>
        </p:nvSpPr>
        <p:spPr bwMode="auto">
          <a:xfrm>
            <a:off x="7667625" y="2810082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76" name="Oval 20"/>
          <p:cNvSpPr>
            <a:spLocks noChangeArrowheads="1"/>
          </p:cNvSpPr>
          <p:nvPr/>
        </p:nvSpPr>
        <p:spPr bwMode="auto">
          <a:xfrm>
            <a:off x="7523163" y="2738644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23" name="Oval 21"/>
          <p:cNvSpPr>
            <a:spLocks noChangeArrowheads="1"/>
          </p:cNvSpPr>
          <p:nvPr/>
        </p:nvSpPr>
        <p:spPr bwMode="auto">
          <a:xfrm>
            <a:off x="1908175" y="5186569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24" name="Oval 22"/>
          <p:cNvSpPr>
            <a:spLocks noChangeArrowheads="1"/>
          </p:cNvSpPr>
          <p:nvPr/>
        </p:nvSpPr>
        <p:spPr bwMode="auto">
          <a:xfrm>
            <a:off x="3995738" y="2810081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25" name="Oval 23"/>
          <p:cNvSpPr>
            <a:spLocks noChangeArrowheads="1"/>
          </p:cNvSpPr>
          <p:nvPr/>
        </p:nvSpPr>
        <p:spPr bwMode="auto">
          <a:xfrm>
            <a:off x="7667625" y="2665619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7426" name="Picture 24" descr="gif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10960"/>
            <a:ext cx="863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25" descr="ibarak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1905206"/>
            <a:ext cx="11525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6" descr="irik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15131"/>
            <a:ext cx="11525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9" name="Oval 27"/>
          <p:cNvSpPr>
            <a:spLocks noChangeArrowheads="1"/>
          </p:cNvSpPr>
          <p:nvPr/>
        </p:nvSpPr>
        <p:spPr bwMode="auto">
          <a:xfrm>
            <a:off x="6372225" y="3818144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7430" name="Picture 28" descr="ishigak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556456"/>
            <a:ext cx="78263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1" name="Picture 29" descr="kashim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573669"/>
            <a:ext cx="115093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30" descr="mizusaw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1081294"/>
            <a:ext cx="1157287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31" descr="ogasawar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5113544"/>
            <a:ext cx="8112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32" descr="tomakoma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487569"/>
            <a:ext cx="12573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5" name="Picture 33" descr="tsukub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2738644"/>
            <a:ext cx="11525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34" descr="uchinour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5113544"/>
            <a:ext cx="8128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35" descr="usud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56" y="622928"/>
            <a:ext cx="1549079" cy="102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36" descr="yamaguch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3962606"/>
            <a:ext cx="809625" cy="10795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9" name="Picture 37" descr="beiji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1441656"/>
            <a:ext cx="115411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38" descr="Sheshan25mbig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4538869"/>
            <a:ext cx="8937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Picture 39" descr="ウルムチ25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865394"/>
            <a:ext cx="12239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2" name="Picture 40" descr="Yunna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02469"/>
            <a:ext cx="11509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3" name="Picture 41" descr="KVN_Tamn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6994"/>
            <a:ext cx="1090612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4" name="Picture 42" descr="KVN_Yonsei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186194"/>
            <a:ext cx="122396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5" name="Line 43"/>
          <p:cNvSpPr>
            <a:spLocks noChangeShapeType="1"/>
          </p:cNvSpPr>
          <p:nvPr/>
        </p:nvSpPr>
        <p:spPr bwMode="auto">
          <a:xfrm flipH="1">
            <a:off x="323850" y="1802019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46" name="Line 44"/>
          <p:cNvSpPr>
            <a:spLocks noChangeShapeType="1"/>
          </p:cNvSpPr>
          <p:nvPr/>
        </p:nvSpPr>
        <p:spPr bwMode="auto">
          <a:xfrm flipV="1">
            <a:off x="1763713" y="5329444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47" name="Line 45"/>
          <p:cNvSpPr>
            <a:spLocks noChangeShapeType="1"/>
          </p:cNvSpPr>
          <p:nvPr/>
        </p:nvSpPr>
        <p:spPr bwMode="auto">
          <a:xfrm>
            <a:off x="3852863" y="2737056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48" name="Line 46"/>
          <p:cNvSpPr>
            <a:spLocks noChangeShapeType="1"/>
          </p:cNvSpPr>
          <p:nvPr/>
        </p:nvSpPr>
        <p:spPr bwMode="auto">
          <a:xfrm flipV="1">
            <a:off x="4645025" y="4465844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49" name="Line 47"/>
          <p:cNvSpPr>
            <a:spLocks noChangeShapeType="1"/>
          </p:cNvSpPr>
          <p:nvPr/>
        </p:nvSpPr>
        <p:spPr bwMode="auto">
          <a:xfrm flipV="1">
            <a:off x="5580063" y="3889581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50" name="Line 48"/>
          <p:cNvSpPr>
            <a:spLocks noChangeShapeType="1"/>
          </p:cNvSpPr>
          <p:nvPr/>
        </p:nvSpPr>
        <p:spPr bwMode="auto">
          <a:xfrm>
            <a:off x="5508625" y="2954544"/>
            <a:ext cx="1428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51" name="Line 49"/>
          <p:cNvSpPr>
            <a:spLocks noChangeShapeType="1"/>
          </p:cNvSpPr>
          <p:nvPr/>
        </p:nvSpPr>
        <p:spPr bwMode="auto">
          <a:xfrm flipH="1">
            <a:off x="6156325" y="3025981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52" name="Line 50"/>
          <p:cNvSpPr>
            <a:spLocks noChangeShapeType="1"/>
          </p:cNvSpPr>
          <p:nvPr/>
        </p:nvSpPr>
        <p:spPr bwMode="auto">
          <a:xfrm flipV="1">
            <a:off x="6443663" y="3962606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53" name="Line 51"/>
          <p:cNvSpPr>
            <a:spLocks noChangeShapeType="1"/>
          </p:cNvSpPr>
          <p:nvPr/>
        </p:nvSpPr>
        <p:spPr bwMode="auto">
          <a:xfrm flipH="1" flipV="1">
            <a:off x="6515100" y="4034044"/>
            <a:ext cx="576263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54" name="Line 52"/>
          <p:cNvSpPr>
            <a:spLocks noChangeShapeType="1"/>
          </p:cNvSpPr>
          <p:nvPr/>
        </p:nvSpPr>
        <p:spPr bwMode="auto">
          <a:xfrm flipV="1">
            <a:off x="5507038" y="5402469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55" name="Line 53"/>
          <p:cNvSpPr>
            <a:spLocks noChangeShapeType="1"/>
          </p:cNvSpPr>
          <p:nvPr/>
        </p:nvSpPr>
        <p:spPr bwMode="auto">
          <a:xfrm flipH="1" flipV="1">
            <a:off x="6515100" y="3602244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56" name="Line 54"/>
          <p:cNvSpPr>
            <a:spLocks noChangeShapeType="1"/>
          </p:cNvSpPr>
          <p:nvPr/>
        </p:nvSpPr>
        <p:spPr bwMode="auto">
          <a:xfrm>
            <a:off x="5148263" y="1586119"/>
            <a:ext cx="194310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57" name="Line 55"/>
          <p:cNvSpPr>
            <a:spLocks noChangeShapeType="1"/>
          </p:cNvSpPr>
          <p:nvPr/>
        </p:nvSpPr>
        <p:spPr bwMode="auto">
          <a:xfrm>
            <a:off x="6156325" y="1441656"/>
            <a:ext cx="1150938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58" name="Line 56"/>
          <p:cNvSpPr>
            <a:spLocks noChangeShapeType="1"/>
          </p:cNvSpPr>
          <p:nvPr/>
        </p:nvSpPr>
        <p:spPr bwMode="auto">
          <a:xfrm>
            <a:off x="7235825" y="1441656"/>
            <a:ext cx="2159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59" name="Line 57"/>
          <p:cNvSpPr>
            <a:spLocks noChangeShapeType="1"/>
          </p:cNvSpPr>
          <p:nvPr/>
        </p:nvSpPr>
        <p:spPr bwMode="auto">
          <a:xfrm flipH="1">
            <a:off x="7667625" y="1802019"/>
            <a:ext cx="21590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60" name="Line 58"/>
          <p:cNvSpPr>
            <a:spLocks noChangeShapeType="1"/>
          </p:cNvSpPr>
          <p:nvPr/>
        </p:nvSpPr>
        <p:spPr bwMode="auto">
          <a:xfrm flipH="1">
            <a:off x="7740650" y="2521156"/>
            <a:ext cx="1428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61" name="Line 59"/>
          <p:cNvSpPr>
            <a:spLocks noChangeShapeType="1"/>
          </p:cNvSpPr>
          <p:nvPr/>
        </p:nvSpPr>
        <p:spPr bwMode="auto">
          <a:xfrm flipH="1">
            <a:off x="7667625" y="2810081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62" name="Line 60"/>
          <p:cNvSpPr>
            <a:spLocks noChangeShapeType="1"/>
          </p:cNvSpPr>
          <p:nvPr/>
        </p:nvSpPr>
        <p:spPr bwMode="auto">
          <a:xfrm flipH="1" flipV="1">
            <a:off x="7740650" y="2954544"/>
            <a:ext cx="1444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63" name="Line 61"/>
          <p:cNvSpPr>
            <a:spLocks noChangeShapeType="1"/>
          </p:cNvSpPr>
          <p:nvPr/>
        </p:nvSpPr>
        <p:spPr bwMode="auto">
          <a:xfrm flipV="1">
            <a:off x="8315325" y="4610306"/>
            <a:ext cx="1444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7464" name="Picture 62" descr="KVN_Ulsa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10006"/>
            <a:ext cx="122396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216024" y="116632"/>
            <a:ext cx="4788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East-Asian VLBI Network</a:t>
            </a:r>
            <a:endParaRPr lang="en-US" altLang="ja-JP" sz="2800" b="1" dirty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12514" y="6045191"/>
            <a:ext cx="414694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u="sng" dirty="0" smtClean="0"/>
              <a:t>Short mm-VLBI in East Asia?</a:t>
            </a:r>
            <a:endParaRPr lang="en-US" altLang="ja-JP" sz="20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KVN-NRO45m</a:t>
            </a:r>
            <a:r>
              <a:rPr lang="ja-JP" altLang="en-US" sz="2000" dirty="0" smtClean="0"/>
              <a:t>＠</a:t>
            </a:r>
            <a:r>
              <a:rPr lang="en-US" altLang="ja-JP" sz="2000" dirty="0" smtClean="0"/>
              <a:t>86GHz?</a:t>
            </a:r>
          </a:p>
        </p:txBody>
      </p:sp>
      <p:grpSp>
        <p:nvGrpSpPr>
          <p:cNvPr id="68" name="グループ化 67"/>
          <p:cNvGrpSpPr/>
          <p:nvPr/>
        </p:nvGrpSpPr>
        <p:grpSpPr>
          <a:xfrm>
            <a:off x="5654275" y="2880134"/>
            <a:ext cx="1952625" cy="1017587"/>
            <a:chOff x="5651500" y="2881519"/>
            <a:chExt cx="1952625" cy="1017587"/>
          </a:xfrm>
        </p:grpSpPr>
        <p:sp>
          <p:nvSpPr>
            <p:cNvPr id="70" name="Oval 9"/>
            <p:cNvSpPr>
              <a:spLocks noChangeArrowheads="1"/>
            </p:cNvSpPr>
            <p:nvPr/>
          </p:nvSpPr>
          <p:spPr bwMode="auto">
            <a:xfrm>
              <a:off x="5651500" y="3097419"/>
              <a:ext cx="152400" cy="152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" name="Oval 10"/>
            <p:cNvSpPr>
              <a:spLocks noChangeArrowheads="1"/>
            </p:cNvSpPr>
            <p:nvPr/>
          </p:nvSpPr>
          <p:spPr bwMode="auto">
            <a:xfrm>
              <a:off x="5722938" y="3746706"/>
              <a:ext cx="152400" cy="152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2" name="Oval 11"/>
            <p:cNvSpPr>
              <a:spLocks noChangeArrowheads="1"/>
            </p:cNvSpPr>
            <p:nvPr/>
          </p:nvSpPr>
          <p:spPr bwMode="auto">
            <a:xfrm>
              <a:off x="6011863" y="3170444"/>
              <a:ext cx="152400" cy="152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3" name="Oval 18"/>
            <p:cNvSpPr>
              <a:spLocks noChangeArrowheads="1"/>
            </p:cNvSpPr>
            <p:nvPr/>
          </p:nvSpPr>
          <p:spPr bwMode="auto">
            <a:xfrm>
              <a:off x="7451725" y="2881519"/>
              <a:ext cx="152400" cy="152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9541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Japanese short mm-VLBI activity</a:t>
            </a:r>
            <a:endParaRPr kumimoji="1" lang="ja-JP" alt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DF99A-7B20-44D9-842C-D3D56F77AF00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grpSp>
        <p:nvGrpSpPr>
          <p:cNvPr id="19" name="グループ化 18"/>
          <p:cNvGrpSpPr/>
          <p:nvPr/>
        </p:nvGrpSpPr>
        <p:grpSpPr>
          <a:xfrm>
            <a:off x="1072110" y="4145280"/>
            <a:ext cx="6566221" cy="1792242"/>
            <a:chOff x="1072110" y="4145280"/>
            <a:chExt cx="6566221" cy="1792242"/>
          </a:xfrm>
        </p:grpSpPr>
        <p:sp>
          <p:nvSpPr>
            <p:cNvPr id="10" name="下矢印 9"/>
            <p:cNvSpPr/>
            <p:nvPr/>
          </p:nvSpPr>
          <p:spPr>
            <a:xfrm>
              <a:off x="3422469" y="4145280"/>
              <a:ext cx="2473234" cy="59218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072110" y="5044970"/>
              <a:ext cx="656622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>
                  <a:latin typeface="Arial Black" panose="020B0A04020102020204" pitchFamily="34" charset="0"/>
                </a:rPr>
                <a:t>230 GHz test VLBI in Japan</a:t>
              </a:r>
            </a:p>
            <a:p>
              <a:pPr algn="ctr"/>
              <a:r>
                <a:rPr lang="en-US" altLang="ja-JP" sz="2000" dirty="0" smtClean="0">
                  <a:latin typeface="Arial Black" panose="020B0A04020102020204" pitchFamily="34" charset="0"/>
                </a:rPr>
                <a:t>To obtain fringes and engineering experiment</a:t>
              </a:r>
              <a:endParaRPr kumimoji="1" lang="ja-JP" altLang="en-US" sz="20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12" name="角丸四角形 11"/>
          <p:cNvSpPr/>
          <p:nvPr/>
        </p:nvSpPr>
        <p:spPr>
          <a:xfrm>
            <a:off x="628650" y="1446645"/>
            <a:ext cx="2446866" cy="11853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EHT</a:t>
            </a:r>
          </a:p>
          <a:p>
            <a:pPr algn="ctr"/>
            <a:r>
              <a:rPr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Honma et al</a:t>
            </a:r>
            <a:r>
              <a:rPr lang="en-US" altLang="ja-JP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ja-JP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5983724" y="1429564"/>
            <a:ext cx="2446866" cy="11853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Caravan</a:t>
            </a:r>
          </a:p>
          <a:p>
            <a:pPr algn="ctr"/>
            <a:r>
              <a:rPr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Miyoshi et al.</a:t>
            </a:r>
            <a:endParaRPr lang="ja-JP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3272367" y="1429564"/>
            <a:ext cx="2446866" cy="11853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Balloon</a:t>
            </a:r>
            <a:endParaRPr lang="en-US" altLang="ja-JP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ja-JP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Doi</a:t>
            </a:r>
            <a:r>
              <a:rPr lang="en-US" altLang="ja-JP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</a:t>
            </a:r>
            <a:r>
              <a:rPr lang="en-US" altLang="ja-JP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ja-JP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1852083" y="3148212"/>
            <a:ext cx="5355074" cy="658764"/>
            <a:chOff x="1852083" y="3148212"/>
            <a:chExt cx="5355074" cy="658764"/>
          </a:xfrm>
        </p:grpSpPr>
        <p:sp>
          <p:nvSpPr>
            <p:cNvPr id="16" name="角丸四角形 15"/>
            <p:cNvSpPr/>
            <p:nvPr/>
          </p:nvSpPr>
          <p:spPr>
            <a:xfrm>
              <a:off x="1852083" y="3148213"/>
              <a:ext cx="2446866" cy="658763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Universities</a:t>
              </a:r>
              <a:endParaRPr lang="ja-JP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角丸四角形 16"/>
            <p:cNvSpPr/>
            <p:nvPr/>
          </p:nvSpPr>
          <p:spPr>
            <a:xfrm>
              <a:off x="4760291" y="3148212"/>
              <a:ext cx="2446866" cy="658763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Institutes</a:t>
              </a:r>
              <a:endParaRPr lang="ja-JP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70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/>
          </p:nvPr>
        </p:nvSpPr>
        <p:spPr>
          <a:xfrm>
            <a:off x="628650" y="-1"/>
            <a:ext cx="7886700" cy="1228725"/>
          </a:xfrm>
        </p:spPr>
        <p:txBody>
          <a:bodyPr>
            <a:normAutofit/>
          </a:bodyPr>
          <a:lstStyle/>
          <a:p>
            <a:pPr algn="ctr"/>
            <a:r>
              <a:rPr lang="en-US" altLang="ja-JP" sz="4400" dirty="0" smtClean="0">
                <a:solidFill>
                  <a:srgbClr val="3333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All Japan </a:t>
            </a:r>
            <a:r>
              <a:rPr lang="en-US" altLang="ja-JP" sz="4400" dirty="0" err="1" smtClean="0">
                <a:solidFill>
                  <a:srgbClr val="3333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mmVLBI</a:t>
            </a:r>
            <a:r>
              <a:rPr lang="en-US" altLang="ja-JP" sz="4400" dirty="0" smtClean="0">
                <a:solidFill>
                  <a:srgbClr val="3333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team</a:t>
            </a:r>
            <a:endParaRPr lang="ja-JP" altLang="en-US" sz="3100" dirty="0" smtClean="0">
              <a:solidFill>
                <a:srgbClr val="3333FF"/>
              </a:solidFill>
              <a:latin typeface="+mn-ea"/>
              <a:ea typeface="+mn-ea"/>
            </a:endParaRPr>
          </a:p>
        </p:txBody>
      </p:sp>
      <p:sp>
        <p:nvSpPr>
          <p:cNvPr id="11267" name="スライド番号プレースホルダー 3"/>
          <p:cNvSpPr>
            <a:spLocks noGrp="1"/>
          </p:cNvSpPr>
          <p:nvPr>
            <p:ph type="sldNum" sz="quarter" idx="12"/>
          </p:nvPr>
        </p:nvSpPr>
        <p:spPr bwMode="auto">
          <a:xfrm>
            <a:off x="6421438" y="6326188"/>
            <a:ext cx="2133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fld id="{ED98F84A-0270-44EF-9EFF-43971A908A67}" type="slidenum">
              <a:rPr kumimoji="0" lang="en-US" altLang="ja-JP" sz="1200">
                <a:latin typeface="Century Gothic" panose="020B0502020202020204" pitchFamily="34" charset="0"/>
                <a:ea typeface="ヒラギノ丸ゴ Pro W4" charset="-128"/>
              </a:rPr>
              <a:pPr/>
              <a:t>3</a:t>
            </a:fld>
            <a:endParaRPr kumimoji="0" lang="en-US" altLang="ja-JP" sz="1200" dirty="0">
              <a:latin typeface="Century Gothic" panose="020B0502020202020204" pitchFamily="34" charset="0"/>
              <a:ea typeface="ヒラギノ丸ゴ Pro W4" charset="-128"/>
            </a:endParaRPr>
          </a:p>
        </p:txBody>
      </p:sp>
      <p:pic>
        <p:nvPicPr>
          <p:cNvPr id="11269" name="図 5" descr="japan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6" y="1228725"/>
            <a:ext cx="6209537" cy="63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0" name="直線コネクタ 7"/>
          <p:cNvCxnSpPr>
            <a:cxnSpLocks noChangeShapeType="1"/>
          </p:cNvCxnSpPr>
          <p:nvPr/>
        </p:nvCxnSpPr>
        <p:spPr bwMode="auto">
          <a:xfrm flipV="1">
            <a:off x="4657725" y="2667001"/>
            <a:ext cx="1389063" cy="601132"/>
          </a:xfrm>
          <a:prstGeom prst="line">
            <a:avLst/>
          </a:prstGeom>
          <a:noFill/>
          <a:ln w="9525" algn="ctr">
            <a:solidFill>
              <a:srgbClr val="FFA727"/>
            </a:solidFill>
            <a:round/>
            <a:headEnd/>
            <a:tailEnd/>
          </a:ln>
        </p:spPr>
      </p:cxnSp>
      <p:cxnSp>
        <p:nvCxnSpPr>
          <p:cNvPr id="11271" name="直線コネクタ 8"/>
          <p:cNvCxnSpPr>
            <a:cxnSpLocks noChangeShapeType="1"/>
          </p:cNvCxnSpPr>
          <p:nvPr/>
        </p:nvCxnSpPr>
        <p:spPr bwMode="auto">
          <a:xfrm>
            <a:off x="4297363" y="4354513"/>
            <a:ext cx="1277617" cy="1169987"/>
          </a:xfrm>
          <a:prstGeom prst="line">
            <a:avLst/>
          </a:prstGeom>
          <a:noFill/>
          <a:ln w="9525" algn="ctr">
            <a:solidFill>
              <a:srgbClr val="FFA727"/>
            </a:solidFill>
            <a:round/>
            <a:headEnd/>
            <a:tailEnd/>
          </a:ln>
        </p:spPr>
      </p:cxnSp>
      <p:sp>
        <p:nvSpPr>
          <p:cNvPr id="11272" name="テキスト ボックス 9"/>
          <p:cNvSpPr txBox="1">
            <a:spLocks noChangeArrowheads="1"/>
          </p:cNvSpPr>
          <p:nvPr/>
        </p:nvSpPr>
        <p:spPr bwMode="auto">
          <a:xfrm>
            <a:off x="5414114" y="5509196"/>
            <a:ext cx="33996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Century Gothic" panose="020B0502020202020204" pitchFamily="34" charset="0"/>
                <a:ea typeface="ヒラギノ丸ゴ Pro W4" charset="-128"/>
              </a:rPr>
              <a:t>ISAS/JAXA</a:t>
            </a:r>
          </a:p>
          <a:p>
            <a:pPr eaLnBrk="1" hangingPunct="1"/>
            <a:r>
              <a:rPr lang="en-US" altLang="ja-JP" dirty="0">
                <a:solidFill>
                  <a:srgbClr val="3333FF"/>
                </a:solidFill>
                <a:latin typeface="Century Gothic" panose="020B0502020202020204" pitchFamily="34" charset="0"/>
                <a:ea typeface="ヒラギノ丸ゴ Pro W4" charset="-128"/>
              </a:rPr>
              <a:t>Observation strategy, </a:t>
            </a:r>
            <a:r>
              <a:rPr lang="en-US" altLang="ja-JP" dirty="0" smtClean="0">
                <a:solidFill>
                  <a:srgbClr val="3333FF"/>
                </a:solidFill>
                <a:latin typeface="Century Gothic" panose="020B0502020202020204" pitchFamily="34" charset="0"/>
                <a:ea typeface="ヒラギノ丸ゴ Pro W4" charset="-128"/>
              </a:rPr>
              <a:t>OCXO</a:t>
            </a:r>
            <a:endParaRPr lang="ja-JP" altLang="en-US" dirty="0">
              <a:solidFill>
                <a:srgbClr val="3333FF"/>
              </a:solidFill>
              <a:latin typeface="Century Gothic" panose="020B0502020202020204" pitchFamily="34" charset="0"/>
              <a:ea typeface="ヒラギノ丸ゴ Pro W4" charset="-128"/>
            </a:endParaRPr>
          </a:p>
        </p:txBody>
      </p:sp>
      <p:sp>
        <p:nvSpPr>
          <p:cNvPr id="11273" name="テキスト ボックス 10"/>
          <p:cNvSpPr txBox="1">
            <a:spLocks noChangeArrowheads="1"/>
          </p:cNvSpPr>
          <p:nvPr/>
        </p:nvSpPr>
        <p:spPr bwMode="auto">
          <a:xfrm>
            <a:off x="5885715" y="1959714"/>
            <a:ext cx="32275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Century Gothic" panose="020B0502020202020204" pitchFamily="34" charset="0"/>
                <a:ea typeface="ヒラギノ丸ゴ Pro W4" charset="-128"/>
              </a:rPr>
              <a:t>NAOJ</a:t>
            </a:r>
          </a:p>
          <a:p>
            <a:pPr eaLnBrk="1" hangingPunct="1"/>
            <a:r>
              <a:rPr lang="en-US" altLang="ja-JP" dirty="0" err="1" smtClean="0">
                <a:latin typeface="Century Gothic" panose="020B0502020202020204" pitchFamily="34" charset="0"/>
                <a:ea typeface="ヒラギノ丸ゴ Pro W4" charset="-128"/>
              </a:rPr>
              <a:t>Mizusawa</a:t>
            </a:r>
            <a:r>
              <a:rPr lang="en-US" altLang="ja-JP" dirty="0" smtClean="0">
                <a:latin typeface="Century Gothic" panose="020B0502020202020204" pitchFamily="34" charset="0"/>
                <a:ea typeface="ヒラギノ丸ゴ Pro W4" charset="-128"/>
              </a:rPr>
              <a:t> VLBI Observatory</a:t>
            </a:r>
          </a:p>
          <a:p>
            <a:pPr eaLnBrk="1" hangingPunct="1"/>
            <a:r>
              <a:rPr lang="en-US" altLang="ja-JP" dirty="0" smtClean="0">
                <a:solidFill>
                  <a:srgbClr val="3333FF"/>
                </a:solidFill>
                <a:latin typeface="Century Gothic" panose="020B0502020202020204" pitchFamily="34" charset="0"/>
                <a:ea typeface="ヒラギノ丸ゴ Pro W4" charset="-128"/>
              </a:rPr>
              <a:t>Observation strategy, OCXO</a:t>
            </a:r>
            <a:endParaRPr lang="ja-JP" altLang="en-US" dirty="0">
              <a:solidFill>
                <a:srgbClr val="3333FF"/>
              </a:solidFill>
              <a:latin typeface="Century Gothic" panose="020B0502020202020204" pitchFamily="34" charset="0"/>
              <a:ea typeface="ヒラギノ丸ゴ Pro W4" charset="-128"/>
            </a:endParaRPr>
          </a:p>
        </p:txBody>
      </p:sp>
      <p:cxnSp>
        <p:nvCxnSpPr>
          <p:cNvPr id="11274" name="直線コネクタ 11"/>
          <p:cNvCxnSpPr>
            <a:cxnSpLocks noChangeShapeType="1"/>
          </p:cNvCxnSpPr>
          <p:nvPr/>
        </p:nvCxnSpPr>
        <p:spPr bwMode="auto">
          <a:xfrm flipH="1" flipV="1">
            <a:off x="1214438" y="4354513"/>
            <a:ext cx="1101726" cy="411162"/>
          </a:xfrm>
          <a:prstGeom prst="line">
            <a:avLst/>
          </a:prstGeom>
          <a:noFill/>
          <a:ln w="9525" algn="ctr">
            <a:solidFill>
              <a:srgbClr val="FFA727"/>
            </a:solidFill>
            <a:round/>
            <a:headEnd/>
            <a:tailEnd/>
          </a:ln>
        </p:spPr>
      </p:cxnSp>
      <p:cxnSp>
        <p:nvCxnSpPr>
          <p:cNvPr id="11275" name="直線コネクタ 13"/>
          <p:cNvCxnSpPr>
            <a:cxnSpLocks noChangeShapeType="1"/>
          </p:cNvCxnSpPr>
          <p:nvPr/>
        </p:nvCxnSpPr>
        <p:spPr bwMode="auto">
          <a:xfrm flipH="1" flipV="1">
            <a:off x="3409950" y="4587876"/>
            <a:ext cx="450850" cy="936624"/>
          </a:xfrm>
          <a:prstGeom prst="line">
            <a:avLst/>
          </a:prstGeom>
          <a:noFill/>
          <a:ln w="9525" algn="ctr">
            <a:solidFill>
              <a:srgbClr val="FFA727"/>
            </a:solidFill>
            <a:round/>
            <a:headEnd/>
            <a:tailEnd/>
          </a:ln>
        </p:spPr>
      </p:cxnSp>
      <p:sp>
        <p:nvSpPr>
          <p:cNvPr id="11276" name="テキスト ボックス 15"/>
          <p:cNvSpPr txBox="1">
            <a:spLocks noChangeArrowheads="1"/>
          </p:cNvSpPr>
          <p:nvPr/>
        </p:nvSpPr>
        <p:spPr bwMode="auto">
          <a:xfrm>
            <a:off x="3051705" y="5524500"/>
            <a:ext cx="21242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Century Gothic" panose="020B0502020202020204" pitchFamily="34" charset="0"/>
                <a:ea typeface="ヒラギノ丸ゴ Pro W4" charset="-128"/>
              </a:rPr>
              <a:t>Kyoto University</a:t>
            </a:r>
          </a:p>
          <a:p>
            <a:pPr eaLnBrk="1" hangingPunct="1"/>
            <a:r>
              <a:rPr lang="en-US" altLang="ja-JP" dirty="0" smtClean="0">
                <a:solidFill>
                  <a:srgbClr val="3333FF"/>
                </a:solidFill>
                <a:latin typeface="Century Gothic" panose="020B0502020202020204" pitchFamily="34" charset="0"/>
                <a:ea typeface="ヒラギノ丸ゴ Pro W4" charset="-128"/>
              </a:rPr>
              <a:t>Scientific advices</a:t>
            </a:r>
          </a:p>
        </p:txBody>
      </p:sp>
      <p:cxnSp>
        <p:nvCxnSpPr>
          <p:cNvPr id="11277" name="直線コネクタ 16"/>
          <p:cNvCxnSpPr>
            <a:cxnSpLocks noChangeShapeType="1"/>
          </p:cNvCxnSpPr>
          <p:nvPr/>
        </p:nvCxnSpPr>
        <p:spPr bwMode="auto">
          <a:xfrm>
            <a:off x="4506913" y="4206875"/>
            <a:ext cx="1157287" cy="381000"/>
          </a:xfrm>
          <a:prstGeom prst="line">
            <a:avLst/>
          </a:prstGeom>
          <a:noFill/>
          <a:ln w="9525" algn="ctr">
            <a:solidFill>
              <a:srgbClr val="FFA727"/>
            </a:solidFill>
            <a:round/>
            <a:headEnd/>
            <a:tailEnd/>
          </a:ln>
        </p:spPr>
      </p:cxnSp>
      <p:cxnSp>
        <p:nvCxnSpPr>
          <p:cNvPr id="11278" name="直線コネクタ 18"/>
          <p:cNvCxnSpPr>
            <a:cxnSpLocks noChangeShapeType="1"/>
            <a:endCxn id="11282" idx="1"/>
          </p:cNvCxnSpPr>
          <p:nvPr/>
        </p:nvCxnSpPr>
        <p:spPr bwMode="auto">
          <a:xfrm flipV="1">
            <a:off x="4557715" y="3572715"/>
            <a:ext cx="700085" cy="507297"/>
          </a:xfrm>
          <a:prstGeom prst="line">
            <a:avLst/>
          </a:prstGeom>
          <a:noFill/>
          <a:ln w="9525" algn="ctr">
            <a:solidFill>
              <a:srgbClr val="FFA727"/>
            </a:solidFill>
            <a:round/>
            <a:headEnd/>
            <a:tailEnd/>
          </a:ln>
        </p:spPr>
      </p:cxnSp>
      <p:cxnSp>
        <p:nvCxnSpPr>
          <p:cNvPr id="11279" name="直線コネクタ 25"/>
          <p:cNvCxnSpPr>
            <a:cxnSpLocks noChangeShapeType="1"/>
          </p:cNvCxnSpPr>
          <p:nvPr/>
        </p:nvCxnSpPr>
        <p:spPr bwMode="auto">
          <a:xfrm>
            <a:off x="2361996" y="3659222"/>
            <a:ext cx="935243" cy="922303"/>
          </a:xfrm>
          <a:prstGeom prst="line">
            <a:avLst/>
          </a:prstGeom>
          <a:noFill/>
          <a:ln w="9525" algn="ctr">
            <a:solidFill>
              <a:srgbClr val="FFA727"/>
            </a:solidFill>
            <a:round/>
            <a:headEnd/>
            <a:tailEnd/>
          </a:ln>
        </p:spPr>
      </p:cxnSp>
      <p:sp>
        <p:nvSpPr>
          <p:cNvPr id="11280" name="テキスト ボックス 29"/>
          <p:cNvSpPr txBox="1">
            <a:spLocks noChangeArrowheads="1"/>
          </p:cNvSpPr>
          <p:nvPr/>
        </p:nvSpPr>
        <p:spPr bwMode="auto">
          <a:xfrm>
            <a:off x="357188" y="2744545"/>
            <a:ext cx="3232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Century Gothic" panose="020B0502020202020204" pitchFamily="34" charset="0"/>
                <a:ea typeface="ヒラギノ丸ゴ Pro W4" charset="-128"/>
              </a:rPr>
              <a:t>Osaka Prefecture University</a:t>
            </a:r>
            <a:endParaRPr lang="en-US" altLang="ja-JP" dirty="0">
              <a:latin typeface="Century Gothic" panose="020B0502020202020204" pitchFamily="34" charset="0"/>
              <a:ea typeface="ヒラギノ丸ゴ Pro W4" charset="-128"/>
            </a:endParaRPr>
          </a:p>
          <a:p>
            <a:pPr eaLnBrk="1" hangingPunct="1"/>
            <a:r>
              <a:rPr lang="en-US" altLang="ja-JP" dirty="0" smtClean="0">
                <a:solidFill>
                  <a:srgbClr val="3333FF"/>
                </a:solidFill>
                <a:latin typeface="Century Gothic" panose="020B0502020202020204" pitchFamily="34" charset="0"/>
                <a:ea typeface="ヒラギノ丸ゴ Pro W4" charset="-128"/>
              </a:rPr>
              <a:t>Telescopes, receiver and observing system</a:t>
            </a:r>
            <a:endParaRPr lang="ja-JP" altLang="en-US" dirty="0">
              <a:solidFill>
                <a:srgbClr val="3333FF"/>
              </a:solidFill>
              <a:latin typeface="Century Gothic" panose="020B0502020202020204" pitchFamily="34" charset="0"/>
              <a:ea typeface="ヒラギノ丸ゴ Pro W4" charset="-128"/>
            </a:endParaRPr>
          </a:p>
        </p:txBody>
      </p:sp>
      <p:sp>
        <p:nvSpPr>
          <p:cNvPr id="11281" name="テキスト ボックス 30"/>
          <p:cNvSpPr txBox="1">
            <a:spLocks noChangeArrowheads="1"/>
          </p:cNvSpPr>
          <p:nvPr/>
        </p:nvSpPr>
        <p:spPr bwMode="auto">
          <a:xfrm>
            <a:off x="38100" y="3708182"/>
            <a:ext cx="31630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Century Gothic" panose="020B0502020202020204" pitchFamily="34" charset="0"/>
                <a:ea typeface="ヒラギノ丸ゴ Pro W4" charset="-128"/>
              </a:rPr>
              <a:t>Yamaguchi University</a:t>
            </a:r>
          </a:p>
          <a:p>
            <a:pPr eaLnBrk="1" hangingPunct="1"/>
            <a:r>
              <a:rPr lang="en-US" altLang="ja-JP" dirty="0" smtClean="0">
                <a:solidFill>
                  <a:srgbClr val="3333FF"/>
                </a:solidFill>
                <a:latin typeface="Century Gothic" panose="020B0502020202020204" pitchFamily="34" charset="0"/>
                <a:ea typeface="ヒラギノ丸ゴ Pro W4" charset="-128"/>
              </a:rPr>
              <a:t>Organization of this ‘team’</a:t>
            </a:r>
            <a:endParaRPr lang="ja-JP" altLang="en-US" dirty="0">
              <a:solidFill>
                <a:srgbClr val="3333FF"/>
              </a:solidFill>
              <a:latin typeface="Century Gothic" panose="020B0502020202020204" pitchFamily="34" charset="0"/>
              <a:ea typeface="ヒラギノ丸ゴ Pro W4" charset="-128"/>
            </a:endParaRPr>
          </a:p>
        </p:txBody>
      </p:sp>
      <p:sp>
        <p:nvSpPr>
          <p:cNvPr id="11282" name="テキスト ボックス 31"/>
          <p:cNvSpPr txBox="1">
            <a:spLocks noChangeArrowheads="1"/>
          </p:cNvSpPr>
          <p:nvPr/>
        </p:nvSpPr>
        <p:spPr bwMode="auto">
          <a:xfrm>
            <a:off x="5257800" y="3249549"/>
            <a:ext cx="3855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Century Gothic" panose="020B0502020202020204" pitchFamily="34" charset="0"/>
                <a:ea typeface="ヒラギノ丸ゴ Pro W4" charset="-128"/>
              </a:rPr>
              <a:t>Ibaraki University</a:t>
            </a:r>
          </a:p>
          <a:p>
            <a:pPr eaLnBrk="1" hangingPunct="1"/>
            <a:r>
              <a:rPr lang="en-US" altLang="ja-JP" dirty="0" smtClean="0">
                <a:solidFill>
                  <a:srgbClr val="3333FF"/>
                </a:solidFill>
                <a:latin typeface="Century Gothic" panose="020B0502020202020204" pitchFamily="34" charset="0"/>
                <a:ea typeface="ヒラギノ丸ゴ Pro W4" charset="-128"/>
              </a:rPr>
              <a:t>Equipment, arrangement</a:t>
            </a:r>
            <a:endParaRPr lang="ja-JP" altLang="en-US" dirty="0">
              <a:solidFill>
                <a:srgbClr val="3333FF"/>
              </a:solidFill>
              <a:latin typeface="Century Gothic" panose="020B0502020202020204" pitchFamily="34" charset="0"/>
              <a:ea typeface="ヒラギノ丸ゴ Pro W4" charset="-128"/>
            </a:endParaRPr>
          </a:p>
        </p:txBody>
      </p:sp>
      <p:sp>
        <p:nvSpPr>
          <p:cNvPr id="11283" name="テキスト ボックス 36"/>
          <p:cNvSpPr txBox="1">
            <a:spLocks noChangeArrowheads="1"/>
          </p:cNvSpPr>
          <p:nvPr/>
        </p:nvSpPr>
        <p:spPr bwMode="auto">
          <a:xfrm>
            <a:off x="5664200" y="4080007"/>
            <a:ext cx="34491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Century Gothic" panose="020B0502020202020204" pitchFamily="34" charset="0"/>
                <a:ea typeface="ヒラギノ丸ゴ Pro W4" charset="-128"/>
              </a:rPr>
              <a:t>NICT</a:t>
            </a:r>
            <a:r>
              <a:rPr lang="en-US" altLang="ja-JP" dirty="0">
                <a:latin typeface="Century Gothic" panose="020B0502020202020204" pitchFamily="34" charset="0"/>
                <a:ea typeface="ヒラギノ丸ゴ Pro W4" charset="-128"/>
              </a:rPr>
              <a:t> </a:t>
            </a:r>
            <a:r>
              <a:rPr lang="en-US" altLang="ja-JP" dirty="0" smtClean="0">
                <a:latin typeface="Century Gothic" panose="020B0502020202020204" pitchFamily="34" charset="0"/>
                <a:ea typeface="ヒラギノ丸ゴ Pro W4" charset="-128"/>
              </a:rPr>
              <a:t>Kashima</a:t>
            </a:r>
          </a:p>
          <a:p>
            <a:pPr eaLnBrk="1" hangingPunct="1"/>
            <a:r>
              <a:rPr lang="en-US" altLang="ja-JP" dirty="0" smtClean="0">
                <a:solidFill>
                  <a:srgbClr val="3333FF"/>
                </a:solidFill>
                <a:latin typeface="Century Gothic" panose="020B0502020202020204" pitchFamily="34" charset="0"/>
                <a:ea typeface="ヒラギノ丸ゴ Pro W4" charset="-128"/>
              </a:rPr>
              <a:t>VLBI terminal, data reduction, 10MHz reference transfer</a:t>
            </a:r>
            <a:endParaRPr lang="ja-JP" altLang="en-US" dirty="0">
              <a:solidFill>
                <a:srgbClr val="3333FF"/>
              </a:solidFill>
              <a:latin typeface="Century Gothic" panose="020B0502020202020204" pitchFamily="34" charset="0"/>
              <a:ea typeface="ヒラギノ丸ゴ Pro W4" charset="-128"/>
            </a:endParaRPr>
          </a:p>
        </p:txBody>
      </p:sp>
      <p:cxnSp>
        <p:nvCxnSpPr>
          <p:cNvPr id="11284" name="直線コネクタ 39"/>
          <p:cNvCxnSpPr>
            <a:cxnSpLocks noChangeShapeType="1"/>
          </p:cNvCxnSpPr>
          <p:nvPr/>
        </p:nvCxnSpPr>
        <p:spPr bwMode="auto">
          <a:xfrm flipH="1" flipV="1">
            <a:off x="2607733" y="2453219"/>
            <a:ext cx="1407056" cy="1780645"/>
          </a:xfrm>
          <a:prstGeom prst="line">
            <a:avLst/>
          </a:prstGeom>
          <a:noFill/>
          <a:ln w="9525" algn="ctr">
            <a:solidFill>
              <a:srgbClr val="FFA727"/>
            </a:solidFill>
            <a:round/>
            <a:headEnd/>
            <a:tailEnd/>
          </a:ln>
        </p:spPr>
      </p:cxnSp>
      <p:sp>
        <p:nvSpPr>
          <p:cNvPr id="11285" name="テキスト ボックス 43"/>
          <p:cNvSpPr txBox="1">
            <a:spLocks noChangeArrowheads="1"/>
          </p:cNvSpPr>
          <p:nvPr/>
        </p:nvSpPr>
        <p:spPr bwMode="auto">
          <a:xfrm>
            <a:off x="634181" y="1636549"/>
            <a:ext cx="36631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Century Gothic" panose="020B0502020202020204" pitchFamily="34" charset="0"/>
                <a:ea typeface="ヒラギノ丸ゴ Pro W4" charset="-128"/>
              </a:rPr>
              <a:t>NAOJ</a:t>
            </a:r>
            <a:endParaRPr lang="en-US" altLang="ja-JP" dirty="0">
              <a:latin typeface="Century Gothic" panose="020B0502020202020204" pitchFamily="34" charset="0"/>
              <a:ea typeface="ヒラギノ丸ゴ Pro W4" charset="-128"/>
            </a:endParaRPr>
          </a:p>
          <a:p>
            <a:pPr eaLnBrk="1" hangingPunct="1"/>
            <a:r>
              <a:rPr lang="en-US" altLang="ja-JP" dirty="0" err="1" smtClean="0">
                <a:latin typeface="Century Gothic" panose="020B0502020202020204" pitchFamily="34" charset="0"/>
                <a:ea typeface="ヒラギノ丸ゴ Pro W4" charset="-128"/>
              </a:rPr>
              <a:t>Nobeyama</a:t>
            </a:r>
            <a:r>
              <a:rPr lang="en-US" altLang="ja-JP" dirty="0" smtClean="0">
                <a:latin typeface="Century Gothic" panose="020B0502020202020204" pitchFamily="34" charset="0"/>
                <a:ea typeface="ヒラギノ丸ゴ Pro W4" charset="-128"/>
              </a:rPr>
              <a:t> Radio Observatory</a:t>
            </a:r>
          </a:p>
          <a:p>
            <a:pPr eaLnBrk="1" hangingPunct="1"/>
            <a:r>
              <a:rPr lang="en-US" altLang="ja-JP" dirty="0" smtClean="0">
                <a:solidFill>
                  <a:srgbClr val="3333FF"/>
                </a:solidFill>
                <a:latin typeface="Century Gothic" panose="020B0502020202020204" pitchFamily="34" charset="0"/>
                <a:ea typeface="ヒラギノ丸ゴ Pro W4" charset="-128"/>
              </a:rPr>
              <a:t>Infrastructure for Observation</a:t>
            </a:r>
            <a:endParaRPr lang="ja-JP" altLang="en-US" dirty="0">
              <a:solidFill>
                <a:srgbClr val="3333FF"/>
              </a:solidFill>
              <a:latin typeface="Century Gothic" panose="020B0502020202020204" pitchFamily="34" charset="0"/>
              <a:ea typeface="ヒラギノ丸ゴ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12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628650" y="144992"/>
            <a:ext cx="7886700" cy="1082675"/>
          </a:xfrm>
        </p:spPr>
        <p:txBody>
          <a:bodyPr>
            <a:normAutofit/>
          </a:bodyPr>
          <a:lstStyle/>
          <a:p>
            <a:pPr algn="ctr"/>
            <a:r>
              <a:rPr lang="en-US" altLang="ja-JP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 of the experiment</a:t>
            </a:r>
            <a:endParaRPr lang="ja-JP" altLang="en-US" sz="32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55600" y="1303866"/>
            <a:ext cx="8788400" cy="50223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ja-JP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kumimoji="1" lang="en-US" altLang="ja-JP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experiment at the highest frequency so far</a:t>
            </a:r>
          </a:p>
          <a:p>
            <a:pPr lvl="1">
              <a:lnSpc>
                <a:spcPct val="100000"/>
              </a:lnSpc>
            </a:pPr>
            <a:r>
              <a:rPr lang="en-US" altLang="ja-JP" sz="2400" dirty="0" smtClean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Fringe detection </a:t>
            </a:r>
            <a:r>
              <a:rPr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 image, no science, but engineering)</a:t>
            </a:r>
          </a:p>
          <a:p>
            <a:pPr>
              <a:lnSpc>
                <a:spcPct val="100000"/>
              </a:lnSpc>
            </a:pPr>
            <a:r>
              <a:rPr kumimoji="1" lang="en-US" altLang="ja-JP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</a:p>
          <a:p>
            <a:pPr lvl="1">
              <a:lnSpc>
                <a:spcPct val="100000"/>
              </a:lnSpc>
            </a:pPr>
            <a:r>
              <a:rPr kumimoji="1"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Date: April 27, 2015 (starte</a:t>
            </a:r>
            <a:r>
              <a:rPr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in February!)</a:t>
            </a:r>
          </a:p>
          <a:p>
            <a:pPr lvl="1">
              <a:lnSpc>
                <a:spcPct val="100000"/>
              </a:lnSpc>
            </a:pPr>
            <a:r>
              <a:rPr kumimoji="1"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Place: </a:t>
            </a:r>
            <a:r>
              <a:rPr kumimoji="1" lang="en-US" altLang="ja-JP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Nobeyama</a:t>
            </a:r>
            <a:r>
              <a:rPr kumimoji="1"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Radio Observatory</a:t>
            </a:r>
            <a:endParaRPr lang="en-US" altLang="ja-JP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00000"/>
              </a:lnSpc>
            </a:pPr>
            <a:r>
              <a:rPr kumimoji="1"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Telescope: </a:t>
            </a:r>
            <a:r>
              <a:rPr kumimoji="1" lang="en-US" altLang="ja-JP" sz="2400" dirty="0" smtClean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SPART 10m, 1.85m</a:t>
            </a:r>
          </a:p>
          <a:p>
            <a:pPr marL="685800" lvl="2" indent="0">
              <a:lnSpc>
                <a:spcPct val="100000"/>
              </a:lnSpc>
              <a:buNone/>
            </a:pPr>
            <a:r>
              <a:rPr kumimoji="1" lang="en-US" altLang="ja-JP" sz="2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Owned/operated by Osaka </a:t>
            </a:r>
            <a:r>
              <a:rPr kumimoji="1" lang="en-US" altLang="ja-JP" sz="2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Pref</a:t>
            </a:r>
            <a:r>
              <a:rPr kumimoji="1" lang="en-US" altLang="ja-JP" sz="2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for single dish observation</a:t>
            </a:r>
          </a:p>
          <a:p>
            <a:pPr lvl="1">
              <a:lnSpc>
                <a:spcPct val="100000"/>
              </a:lnSpc>
            </a:pPr>
            <a:r>
              <a:rPr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Frequency: </a:t>
            </a:r>
            <a:r>
              <a:rPr lang="en-US" altLang="ja-JP" sz="2400" dirty="0" smtClean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230.000</a:t>
            </a:r>
            <a:r>
              <a:rPr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-231.024 GHz</a:t>
            </a:r>
          </a:p>
          <a:p>
            <a:pPr lvl="1">
              <a:lnSpc>
                <a:spcPct val="100000"/>
              </a:lnSpc>
            </a:pPr>
            <a:r>
              <a:rPr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Edge of the Moon</a:t>
            </a:r>
          </a:p>
          <a:p>
            <a:pPr lvl="1">
              <a:lnSpc>
                <a:spcPct val="100000"/>
              </a:lnSpc>
            </a:pPr>
            <a:r>
              <a:rPr kumimoji="1"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VLBI terminal: NICT, NAOJ, ISAS/JAXA, Ibaraki, Yamaguchi</a:t>
            </a:r>
          </a:p>
          <a:p>
            <a:pPr lvl="1">
              <a:lnSpc>
                <a:spcPct val="100000"/>
              </a:lnSpc>
            </a:pPr>
            <a:r>
              <a:rPr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Correlation: GICO3 software correlator by NICT</a:t>
            </a:r>
          </a:p>
        </p:txBody>
      </p:sp>
      <p:sp>
        <p:nvSpPr>
          <p:cNvPr id="8196" name="スライド番号プレースホルダー 3"/>
          <p:cNvSpPr txBox="1">
            <a:spLocks/>
          </p:cNvSpPr>
          <p:nvPr/>
        </p:nvSpPr>
        <p:spPr bwMode="auto">
          <a:xfrm>
            <a:off x="6421438" y="632618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/>
            <a:fld id="{F3525EEE-1B4F-4D46-B6DF-8526991705EF}" type="slidenum">
              <a:rPr kumimoji="0" lang="en-US" altLang="ja-JP" sz="1200">
                <a:latin typeface="Century Gothic" panose="020B0502020202020204" pitchFamily="34" charset="0"/>
                <a:ea typeface="ヒラギノ丸ゴ Pro W4" charset="-128"/>
              </a:rPr>
              <a:pPr algn="r" eaLnBrk="1" hangingPunct="1"/>
              <a:t>4</a:t>
            </a:fld>
            <a:endParaRPr kumimoji="0" lang="en-US" altLang="ja-JP" sz="1200">
              <a:latin typeface="Century Gothic" panose="020B0502020202020204" pitchFamily="34" charset="0"/>
              <a:ea typeface="ヒラギノ丸ゴ Pro W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図 5" descr="all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2" y="987425"/>
            <a:ext cx="8054975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円/楕円 6"/>
          <p:cNvSpPr>
            <a:spLocks noChangeArrowheads="1"/>
          </p:cNvSpPr>
          <p:nvPr/>
        </p:nvSpPr>
        <p:spPr bwMode="auto">
          <a:xfrm>
            <a:off x="3976164" y="4014788"/>
            <a:ext cx="257175" cy="257175"/>
          </a:xfrm>
          <a:prstGeom prst="ellipse">
            <a:avLst/>
          </a:prstGeom>
          <a:noFill/>
          <a:ln w="38100">
            <a:solidFill>
              <a:srgbClr val="FFA72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10246" name="円/楕円 7"/>
          <p:cNvSpPr>
            <a:spLocks noChangeArrowheads="1"/>
          </p:cNvSpPr>
          <p:nvPr/>
        </p:nvSpPr>
        <p:spPr bwMode="auto">
          <a:xfrm>
            <a:off x="3487214" y="4191000"/>
            <a:ext cx="257175" cy="257175"/>
          </a:xfrm>
          <a:prstGeom prst="ellipse">
            <a:avLst/>
          </a:prstGeom>
          <a:noFill/>
          <a:ln w="38100">
            <a:solidFill>
              <a:srgbClr val="FFA72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endParaRPr kumimoji="0" lang="ja-JP" altLang="en-US" sz="2400">
              <a:solidFill>
                <a:srgbClr val="000000"/>
              </a:solidFill>
            </a:endParaRPr>
          </a:p>
        </p:txBody>
      </p:sp>
      <p:cxnSp>
        <p:nvCxnSpPr>
          <p:cNvPr id="10247" name="直線矢印コネクタ 9"/>
          <p:cNvCxnSpPr>
            <a:cxnSpLocks noChangeShapeType="1"/>
          </p:cNvCxnSpPr>
          <p:nvPr/>
        </p:nvCxnSpPr>
        <p:spPr bwMode="auto">
          <a:xfrm flipV="1">
            <a:off x="3628502" y="4297363"/>
            <a:ext cx="746125" cy="333375"/>
          </a:xfrm>
          <a:prstGeom prst="straightConnector1">
            <a:avLst/>
          </a:prstGeom>
          <a:noFill/>
          <a:ln w="28575" algn="ctr">
            <a:solidFill>
              <a:srgbClr val="FFA727"/>
            </a:solidFill>
            <a:round/>
            <a:headEnd type="arrow" w="med" len="med"/>
            <a:tailEnd type="arrow" w="med" len="med"/>
          </a:ln>
        </p:spPr>
      </p:cxnSp>
      <p:sp>
        <p:nvSpPr>
          <p:cNvPr id="10248" name="テキスト ボックス 10"/>
          <p:cNvSpPr txBox="1">
            <a:spLocks noChangeArrowheads="1"/>
          </p:cNvSpPr>
          <p:nvPr/>
        </p:nvSpPr>
        <p:spPr bwMode="auto">
          <a:xfrm>
            <a:off x="3800360" y="4478763"/>
            <a:ext cx="9669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000" b="1" dirty="0">
                <a:solidFill>
                  <a:srgbClr val="FFA727"/>
                </a:solidFill>
                <a:latin typeface="Century Gothic" panose="020B0502020202020204" pitchFamily="34" charset="0"/>
                <a:ea typeface="ヒラギノ丸ゴ Pro W4" charset="-128"/>
              </a:rPr>
              <a:t>150</a:t>
            </a:r>
            <a:r>
              <a:rPr lang="ja-JP" altLang="en-US" sz="2000" b="1" dirty="0">
                <a:solidFill>
                  <a:srgbClr val="FFA727"/>
                </a:solidFill>
                <a:latin typeface="Century Gothic" panose="020B0502020202020204" pitchFamily="34" charset="0"/>
                <a:ea typeface="ヒラギノ丸ゴ Pro W4" charset="-128"/>
              </a:rPr>
              <a:t> </a:t>
            </a:r>
            <a:r>
              <a:rPr lang="en-US" altLang="ja-JP" sz="2000" b="1" dirty="0" smtClean="0">
                <a:solidFill>
                  <a:srgbClr val="FFA727"/>
                </a:solidFill>
                <a:latin typeface="Century Gothic" panose="020B0502020202020204" pitchFamily="34" charset="0"/>
                <a:ea typeface="ヒラギノ丸ゴ Pro W4" charset="-128"/>
              </a:rPr>
              <a:t>m</a:t>
            </a:r>
          </a:p>
          <a:p>
            <a:pPr eaLnBrk="1" hangingPunct="1"/>
            <a:r>
              <a:rPr lang="en-US" altLang="ja-JP" sz="2000" b="1" dirty="0" smtClean="0">
                <a:solidFill>
                  <a:srgbClr val="FFA727"/>
                </a:solidFill>
                <a:latin typeface="Century Gothic" panose="020B0502020202020204" pitchFamily="34" charset="0"/>
                <a:ea typeface="ヒラギノ丸ゴ Pro W4" charset="-128"/>
              </a:rPr>
              <a:t>(V</a:t>
            </a:r>
            <a:r>
              <a:rPr lang="en-US" altLang="ja-JP" sz="2800" b="1" i="1" dirty="0" smtClean="0">
                <a:solidFill>
                  <a:srgbClr val="FFA727"/>
                </a:solidFill>
                <a:latin typeface="Century Gothic" panose="020B0502020202020204" pitchFamily="34" charset="0"/>
                <a:ea typeface="ヒラギノ丸ゴ Pro W4" charset="-128"/>
              </a:rPr>
              <a:t>S</a:t>
            </a:r>
            <a:r>
              <a:rPr lang="en-US" altLang="ja-JP" sz="2000" b="1" dirty="0" smtClean="0">
                <a:solidFill>
                  <a:srgbClr val="FFA727"/>
                </a:solidFill>
                <a:latin typeface="Century Gothic" panose="020B0502020202020204" pitchFamily="34" charset="0"/>
                <a:ea typeface="ヒラギノ丸ゴ Pro W4" charset="-128"/>
              </a:rPr>
              <a:t>BI)</a:t>
            </a:r>
            <a:endParaRPr lang="ja-JP" altLang="en-US" sz="2000" b="1" dirty="0">
              <a:solidFill>
                <a:srgbClr val="FFA727"/>
              </a:solidFill>
              <a:latin typeface="Century Gothic" panose="020B0502020202020204" pitchFamily="34" charset="0"/>
              <a:ea typeface="ヒラギノ丸ゴ Pro W4" charset="-128"/>
            </a:endParaRPr>
          </a:p>
        </p:txBody>
      </p:sp>
      <p:sp>
        <p:nvSpPr>
          <p:cNvPr id="10249" name="テキスト ボックス 11"/>
          <p:cNvSpPr txBox="1">
            <a:spLocks noChangeArrowheads="1"/>
          </p:cNvSpPr>
          <p:nvPr/>
        </p:nvSpPr>
        <p:spPr bwMode="auto">
          <a:xfrm>
            <a:off x="7642225" y="6372225"/>
            <a:ext cx="10334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100">
                <a:latin typeface="Century Gothic" panose="020B0502020202020204" pitchFamily="34" charset="0"/>
                <a:ea typeface="ヒラギノ丸ゴ Pro W4" charset="-128"/>
              </a:rPr>
              <a:t>© </a:t>
            </a:r>
            <a:r>
              <a:rPr lang="ja-JP" altLang="en-US" sz="1100">
                <a:latin typeface="Century Gothic" panose="020B0502020202020204" pitchFamily="34" charset="0"/>
                <a:ea typeface="ヒラギノ丸ゴ Pro W4" charset="-128"/>
              </a:rPr>
              <a:t>国立天文台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900321"/>
          </a:xfrm>
        </p:spPr>
        <p:txBody>
          <a:bodyPr>
            <a:normAutofit/>
          </a:bodyPr>
          <a:lstStyle/>
          <a:p>
            <a:pPr algn="ctr"/>
            <a:r>
              <a:rPr lang="en-US" altLang="ja-JP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230 GHz VLBI at </a:t>
            </a:r>
            <a:r>
              <a:rPr lang="en-US" altLang="ja-JP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Nobeyama</a:t>
            </a:r>
            <a:endParaRPr kumimoji="1" lang="ja-JP" alt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73482" y="4297363"/>
            <a:ext cx="3115733" cy="2336800"/>
            <a:chOff x="173482" y="4297363"/>
            <a:chExt cx="3115733" cy="233680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82" y="4297363"/>
              <a:ext cx="3115733" cy="23368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1689097" y="6094740"/>
              <a:ext cx="1560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rgbClr val="FFFF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Osaka </a:t>
              </a:r>
              <a:r>
                <a:rPr lang="en-US" altLang="ja-JP" sz="1400" dirty="0" err="1" smtClean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rgbClr val="FFFF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Pref</a:t>
              </a:r>
              <a:r>
                <a:rPr lang="en-US" altLang="ja-JP" sz="1400" dirty="0" smtClean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rgbClr val="FFFF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 U</a:t>
              </a:r>
              <a:endParaRPr kumimoji="1" lang="en-US" altLang="ja-JP" sz="14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  <a:p>
              <a:r>
                <a:rPr kumimoji="1" lang="en-US" altLang="ja-JP" sz="1400" dirty="0" smtClean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rgbClr val="FFFF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1.85m</a:t>
              </a:r>
              <a:r>
                <a:rPr lang="ja-JP" altLang="en-US" sz="1400" dirty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rgbClr val="FFFF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 </a:t>
              </a:r>
              <a:r>
                <a:rPr lang="en-US" altLang="ja-JP" sz="1400" dirty="0" smtClean="0">
                  <a:ln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rgbClr val="FFFF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telescope</a:t>
              </a:r>
              <a:endParaRPr kumimoji="1" lang="ja-JP" altLang="en-US" sz="14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6268173" y="2695575"/>
            <a:ext cx="2742140" cy="3505200"/>
            <a:chOff x="6268173" y="2695575"/>
            <a:chExt cx="2742140" cy="350520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173" y="2695575"/>
              <a:ext cx="2628900" cy="35052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858762" y="5462111"/>
              <a:ext cx="21515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ln w="3175"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rgbClr val="FFFF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Osaka </a:t>
              </a:r>
              <a:r>
                <a:rPr lang="en-US" altLang="zh-TW" sz="1400" dirty="0" err="1" smtClean="0">
                  <a:ln w="3175"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rgbClr val="FFFF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Pref</a:t>
              </a:r>
              <a:r>
                <a:rPr lang="en-US" altLang="zh-TW" sz="1400" dirty="0" smtClean="0">
                  <a:ln w="3175"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rgbClr val="FFFF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 U</a:t>
              </a:r>
            </a:p>
            <a:p>
              <a:r>
                <a:rPr lang="en-US" altLang="zh-TW" sz="1400" dirty="0" smtClean="0">
                  <a:ln w="3175"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rgbClr val="FFFF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10m telescope (SPART)</a:t>
              </a:r>
            </a:p>
            <a:p>
              <a:r>
                <a:rPr kumimoji="1" lang="en-US" altLang="ja-JP" sz="1400" dirty="0" smtClean="0">
                  <a:ln w="3175">
                    <a:solidFill>
                      <a:schemeClr val="bg1">
                        <a:lumMod val="65000"/>
                      </a:schemeClr>
                    </a:solidFill>
                  </a:ln>
                  <a:solidFill>
                    <a:srgbClr val="FFFF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(one of NMA)</a:t>
              </a: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1037397" y="1052721"/>
            <a:ext cx="74943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Steady 230 GHz observation as single dishes</a:t>
            </a:r>
          </a:p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</a:rPr>
              <a:t>But</a:t>
            </a:r>
          </a:p>
          <a:p>
            <a:r>
              <a:rPr kumimoji="1" lang="en-US" altLang="ja-JP" sz="2400" dirty="0" smtClean="0">
                <a:solidFill>
                  <a:schemeClr val="bg1"/>
                </a:solidFill>
              </a:rPr>
              <a:t>No VLBI back-ends</a:t>
            </a:r>
          </a:p>
          <a:p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for building VLBI system temporary!</a:t>
            </a:r>
            <a:endParaRPr kumimoji="1" lang="ja-JP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角丸四角形 114"/>
          <p:cNvSpPr/>
          <p:nvPr/>
        </p:nvSpPr>
        <p:spPr>
          <a:xfrm>
            <a:off x="107504" y="3645024"/>
            <a:ext cx="3744416" cy="3024336"/>
          </a:xfrm>
          <a:prstGeom prst="roundRect">
            <a:avLst>
              <a:gd name="adj" fmla="val 1617"/>
            </a:avLst>
          </a:prstGeom>
          <a:solidFill>
            <a:srgbClr val="FF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6" name="フリーフォーム 485"/>
          <p:cNvSpPr/>
          <p:nvPr/>
        </p:nvSpPr>
        <p:spPr>
          <a:xfrm>
            <a:off x="3563889" y="3645024"/>
            <a:ext cx="3816424" cy="1584176"/>
          </a:xfrm>
          <a:custGeom>
            <a:avLst/>
            <a:gdLst>
              <a:gd name="connsiteX0" fmla="*/ 3784600 w 3784600"/>
              <a:gd name="connsiteY0" fmla="*/ 1430867 h 1430867"/>
              <a:gd name="connsiteX1" fmla="*/ 1202267 w 3784600"/>
              <a:gd name="connsiteY1" fmla="*/ 1058333 h 1430867"/>
              <a:gd name="connsiteX2" fmla="*/ 0 w 3784600"/>
              <a:gd name="connsiteY2" fmla="*/ 0 h 143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4600" h="1430867">
                <a:moveTo>
                  <a:pt x="3784600" y="1430867"/>
                </a:moveTo>
                <a:cubicBezTo>
                  <a:pt x="2808817" y="1363839"/>
                  <a:pt x="1833034" y="1296811"/>
                  <a:pt x="1202267" y="1058333"/>
                </a:cubicBezTo>
                <a:cubicBezTo>
                  <a:pt x="571500" y="819855"/>
                  <a:pt x="285750" y="409927"/>
                  <a:pt x="0" y="0"/>
                </a:cubicBezTo>
              </a:path>
            </a:pathLst>
          </a:cu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6" name="正方形/長方形 425"/>
          <p:cNvSpPr/>
          <p:nvPr/>
        </p:nvSpPr>
        <p:spPr>
          <a:xfrm>
            <a:off x="8100392" y="2276872"/>
            <a:ext cx="936104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角丸四角形 131"/>
          <p:cNvSpPr/>
          <p:nvPr/>
        </p:nvSpPr>
        <p:spPr>
          <a:xfrm>
            <a:off x="5004048" y="116632"/>
            <a:ext cx="1440160" cy="1296144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3" name="二等辺三角形 132"/>
          <p:cNvSpPr/>
          <p:nvPr/>
        </p:nvSpPr>
        <p:spPr>
          <a:xfrm>
            <a:off x="5436096" y="1061356"/>
            <a:ext cx="360040" cy="216024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テキスト ボックス 177"/>
          <p:cNvSpPr txBox="1"/>
          <p:nvPr/>
        </p:nvSpPr>
        <p:spPr>
          <a:xfrm>
            <a:off x="5508104" y="188640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10m SPART</a:t>
            </a:r>
          </a:p>
          <a:p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Telescope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7" name="角丸四角形 106"/>
          <p:cNvSpPr/>
          <p:nvPr/>
        </p:nvSpPr>
        <p:spPr>
          <a:xfrm>
            <a:off x="395536" y="116632"/>
            <a:ext cx="1440160" cy="1296144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8" name="角丸四角形 107"/>
          <p:cNvSpPr/>
          <p:nvPr/>
        </p:nvSpPr>
        <p:spPr>
          <a:xfrm>
            <a:off x="179512" y="1484784"/>
            <a:ext cx="2520280" cy="1728192"/>
          </a:xfrm>
          <a:prstGeom prst="roundRect">
            <a:avLst>
              <a:gd name="adj" fmla="val 4909"/>
            </a:avLst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二等辺三角形 1"/>
          <p:cNvSpPr/>
          <p:nvPr/>
        </p:nvSpPr>
        <p:spPr>
          <a:xfrm>
            <a:off x="827584" y="1061356"/>
            <a:ext cx="360040" cy="216024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二等辺三角形 3"/>
          <p:cNvSpPr/>
          <p:nvPr/>
        </p:nvSpPr>
        <p:spPr>
          <a:xfrm flipV="1">
            <a:off x="1133896" y="1628800"/>
            <a:ext cx="288032" cy="28803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1277912" y="2636912"/>
            <a:ext cx="0" cy="1440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395536" y="1988840"/>
            <a:ext cx="1440160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1133896" y="2204864"/>
            <a:ext cx="288032" cy="288032"/>
            <a:chOff x="899592" y="3717032"/>
            <a:chExt cx="288032" cy="288032"/>
          </a:xfrm>
        </p:grpSpPr>
        <p:sp>
          <p:nvSpPr>
            <p:cNvPr id="26" name="円/楕円 25"/>
            <p:cNvSpPr/>
            <p:nvPr/>
          </p:nvSpPr>
          <p:spPr>
            <a:xfrm>
              <a:off x="899592" y="3717032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7" name="直線コネクタ 26"/>
            <p:cNvCxnSpPr>
              <a:stCxn id="26" idx="1"/>
              <a:endCxn id="26" idx="5"/>
            </p:cNvCxnSpPr>
            <p:nvPr/>
          </p:nvCxnSpPr>
          <p:spPr>
            <a:xfrm>
              <a:off x="941773" y="3759213"/>
              <a:ext cx="203670" cy="2036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>
              <a:stCxn id="26" idx="7"/>
              <a:endCxn id="26" idx="3"/>
            </p:cNvCxnSpPr>
            <p:nvPr/>
          </p:nvCxnSpPr>
          <p:spPr>
            <a:xfrm flipH="1">
              <a:off x="941773" y="3759213"/>
              <a:ext cx="203670" cy="2036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テキスト ボックス 30"/>
          <p:cNvSpPr txBox="1"/>
          <p:nvPr/>
        </p:nvSpPr>
        <p:spPr>
          <a:xfrm>
            <a:off x="1421928" y="1988840"/>
            <a:ext cx="341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/>
              <a:t>D/C</a:t>
            </a:r>
            <a:endParaRPr kumimoji="1" lang="ja-JP" altLang="en-US" sz="8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67544" y="2204864"/>
            <a:ext cx="60625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800" dirty="0" smtClean="0"/>
              <a:t>LO Sum</a:t>
            </a:r>
          </a:p>
          <a:p>
            <a:r>
              <a:rPr lang="en-US" altLang="ja-JP" sz="800" dirty="0" smtClean="0"/>
              <a:t>230.0 G</a:t>
            </a:r>
            <a:r>
              <a:rPr kumimoji="1" lang="en-US" altLang="ja-JP" sz="800" dirty="0" smtClean="0"/>
              <a:t>Hz</a:t>
            </a:r>
            <a:endParaRPr kumimoji="1" lang="ja-JP" altLang="en-US" sz="800" dirty="0"/>
          </a:p>
        </p:txBody>
      </p:sp>
      <p:cxnSp>
        <p:nvCxnSpPr>
          <p:cNvPr id="33" name="直線コネクタ 32"/>
          <p:cNvCxnSpPr>
            <a:endCxn id="26" idx="0"/>
          </p:cNvCxnSpPr>
          <p:nvPr/>
        </p:nvCxnSpPr>
        <p:spPr>
          <a:xfrm>
            <a:off x="1277912" y="1916832"/>
            <a:ext cx="0" cy="288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1259632" y="2636912"/>
            <a:ext cx="0" cy="122413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539552" y="3861048"/>
            <a:ext cx="1296144" cy="36004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Sampler</a:t>
            </a:r>
          </a:p>
          <a:p>
            <a:pPr algn="ctr"/>
            <a:r>
              <a:rPr lang="en-US" altLang="ja-JP" sz="1050" dirty="0" smtClean="0">
                <a:solidFill>
                  <a:schemeClr val="tx1"/>
                </a:solidFill>
              </a:rPr>
              <a:t>GALAS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195736" y="3861048"/>
            <a:ext cx="432048" cy="36004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PC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cxnSp>
        <p:nvCxnSpPr>
          <p:cNvPr id="43" name="直線矢印コネクタ 42"/>
          <p:cNvCxnSpPr/>
          <p:nvPr/>
        </p:nvCxnSpPr>
        <p:spPr>
          <a:xfrm>
            <a:off x="1835696" y="4077072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>
            <a:off x="1835696" y="3933056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>
            <a:off x="2123728" y="3933056"/>
            <a:ext cx="72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グループ化 67"/>
          <p:cNvGrpSpPr/>
          <p:nvPr/>
        </p:nvGrpSpPr>
        <p:grpSpPr>
          <a:xfrm>
            <a:off x="539552" y="5445224"/>
            <a:ext cx="1296144" cy="648072"/>
            <a:chOff x="539552" y="5733256"/>
            <a:chExt cx="1296144" cy="648072"/>
          </a:xfrm>
        </p:grpSpPr>
        <p:sp>
          <p:nvSpPr>
            <p:cNvPr id="64" name="正方形/長方形 63"/>
            <p:cNvSpPr/>
            <p:nvPr/>
          </p:nvSpPr>
          <p:spPr>
            <a:xfrm>
              <a:off x="539552" y="6021288"/>
              <a:ext cx="129614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>
                  <a:solidFill>
                    <a:schemeClr val="tx1"/>
                  </a:solidFill>
                </a:rPr>
                <a:t>GPS</a:t>
              </a:r>
              <a:r>
                <a:rPr lang="ja-JP" altLang="en-US" sz="1000" dirty="0" smtClean="0">
                  <a:solidFill>
                    <a:schemeClr val="tx1"/>
                  </a:solidFill>
                </a:rPr>
                <a:t>受信機</a:t>
              </a:r>
              <a:endParaRPr lang="en-US" altLang="ja-JP" sz="1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ja-JP" sz="1000" dirty="0" smtClean="0">
                  <a:solidFill>
                    <a:schemeClr val="tx1"/>
                  </a:solidFill>
                </a:rPr>
                <a:t>(NTK          )</a:t>
              </a:r>
              <a:endParaRPr lang="en-US" altLang="ja-JP" sz="1000" dirty="0">
                <a:solidFill>
                  <a:schemeClr val="tx1"/>
                </a:solidFill>
              </a:endParaRPr>
            </a:p>
          </p:txBody>
        </p:sp>
        <p:sp>
          <p:nvSpPr>
            <p:cNvPr id="65" name="二等辺三角形 64"/>
            <p:cNvSpPr/>
            <p:nvPr/>
          </p:nvSpPr>
          <p:spPr>
            <a:xfrm flipV="1">
              <a:off x="683568" y="5733256"/>
              <a:ext cx="288032" cy="216024"/>
            </a:xfrm>
            <a:prstGeom prst="triangl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/>
            <p:cNvCxnSpPr/>
            <p:nvPr/>
          </p:nvCxnSpPr>
          <p:spPr>
            <a:xfrm>
              <a:off x="827584" y="5733256"/>
              <a:ext cx="0" cy="288032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正方形/長方形 68"/>
          <p:cNvSpPr/>
          <p:nvPr/>
        </p:nvSpPr>
        <p:spPr>
          <a:xfrm>
            <a:off x="539552" y="4581128"/>
            <a:ext cx="129614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1PPS Generator</a:t>
            </a:r>
          </a:p>
          <a:p>
            <a:pPr algn="ctr"/>
            <a:r>
              <a:rPr lang="en-US" altLang="ja-JP" sz="1050" dirty="0" smtClean="0">
                <a:solidFill>
                  <a:schemeClr val="tx1"/>
                </a:solidFill>
              </a:rPr>
              <a:t>ECHO AQ-3300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2051720" y="4797152"/>
            <a:ext cx="129614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10MHz distributor</a:t>
            </a:r>
          </a:p>
          <a:p>
            <a:pPr algn="ctr"/>
            <a:r>
              <a:rPr lang="en-US" altLang="ja-JP" sz="1050" dirty="0" smtClean="0">
                <a:solidFill>
                  <a:schemeClr val="tx1"/>
                </a:solidFill>
              </a:rPr>
              <a:t>…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2051720" y="5373216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OCXO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cxnSp>
        <p:nvCxnSpPr>
          <p:cNvPr id="72" name="直線矢印コネクタ 71"/>
          <p:cNvCxnSpPr/>
          <p:nvPr/>
        </p:nvCxnSpPr>
        <p:spPr>
          <a:xfrm flipH="1">
            <a:off x="1835696" y="4653136"/>
            <a:ext cx="7920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>
            <a:off x="2627784" y="4653136"/>
            <a:ext cx="0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/>
          <p:nvPr/>
        </p:nvCxnSpPr>
        <p:spPr>
          <a:xfrm>
            <a:off x="2771800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1619672" y="4509120"/>
            <a:ext cx="11521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/>
          <p:cNvCxnSpPr/>
          <p:nvPr/>
        </p:nvCxnSpPr>
        <p:spPr>
          <a:xfrm flipV="1">
            <a:off x="1619672" y="4221088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/>
          <p:cNvCxnSpPr/>
          <p:nvPr/>
        </p:nvCxnSpPr>
        <p:spPr>
          <a:xfrm>
            <a:off x="251520" y="4365104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/>
          <p:cNvCxnSpPr/>
          <p:nvPr/>
        </p:nvCxnSpPr>
        <p:spPr>
          <a:xfrm>
            <a:off x="2915816" y="4365104"/>
            <a:ext cx="0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9"/>
          <p:cNvCxnSpPr/>
          <p:nvPr/>
        </p:nvCxnSpPr>
        <p:spPr>
          <a:xfrm>
            <a:off x="251520" y="2348880"/>
            <a:ext cx="1440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/>
          <p:cNvCxnSpPr/>
          <p:nvPr/>
        </p:nvCxnSpPr>
        <p:spPr>
          <a:xfrm flipV="1">
            <a:off x="827584" y="4221088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/>
          <p:cNvCxnSpPr/>
          <p:nvPr/>
        </p:nvCxnSpPr>
        <p:spPr>
          <a:xfrm>
            <a:off x="1403648" y="4941168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正方形/長方形 94"/>
          <p:cNvSpPr/>
          <p:nvPr/>
        </p:nvSpPr>
        <p:spPr>
          <a:xfrm>
            <a:off x="1187624" y="5157192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TIC</a:t>
            </a:r>
          </a:p>
          <a:p>
            <a:pPr algn="ctr"/>
            <a:r>
              <a:rPr lang="en-US" altLang="ja-JP" sz="600" dirty="0">
                <a:solidFill>
                  <a:schemeClr val="tx1"/>
                </a:solidFill>
              </a:rPr>
              <a:t>Agilent 53131A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96" name="直線矢印コネクタ 95"/>
          <p:cNvCxnSpPr/>
          <p:nvPr/>
        </p:nvCxnSpPr>
        <p:spPr>
          <a:xfrm flipV="1">
            <a:off x="1403648" y="5517232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矢印コネクタ 99"/>
          <p:cNvCxnSpPr/>
          <p:nvPr/>
        </p:nvCxnSpPr>
        <p:spPr>
          <a:xfrm flipV="1">
            <a:off x="2915816" y="5157192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矢印コネクタ 104"/>
          <p:cNvCxnSpPr>
            <a:endCxn id="4" idx="3"/>
          </p:cNvCxnSpPr>
          <p:nvPr/>
        </p:nvCxnSpPr>
        <p:spPr>
          <a:xfrm>
            <a:off x="1277912" y="1412776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/>
          <p:cNvSpPr txBox="1"/>
          <p:nvPr/>
        </p:nvSpPr>
        <p:spPr>
          <a:xfrm>
            <a:off x="1835696" y="3717032"/>
            <a:ext cx="359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cntl</a:t>
            </a:r>
            <a:endParaRPr kumimoji="1" lang="ja-JP" altLang="en-US" sz="900" dirty="0"/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773728" y="4365104"/>
            <a:ext cx="4138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1PPS</a:t>
            </a:r>
            <a:endParaRPr kumimoji="1" lang="ja-JP" altLang="en-US" sz="900" dirty="0"/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2915816" y="4437112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10MHz</a:t>
            </a:r>
          </a:p>
          <a:p>
            <a:r>
              <a:rPr lang="en-US" altLang="ja-JP" sz="900" dirty="0" smtClean="0"/>
              <a:t>+10dBm</a:t>
            </a:r>
            <a:endParaRPr kumimoji="1" lang="ja-JP" altLang="en-US" sz="900" dirty="0"/>
          </a:p>
        </p:txBody>
      </p:sp>
      <p:sp>
        <p:nvSpPr>
          <p:cNvPr id="112" name="円弧 111"/>
          <p:cNvSpPr/>
          <p:nvPr/>
        </p:nvSpPr>
        <p:spPr>
          <a:xfrm flipV="1">
            <a:off x="2555776" y="4653136"/>
            <a:ext cx="432048" cy="72008"/>
          </a:xfrm>
          <a:prstGeom prst="arc">
            <a:avLst>
              <a:gd name="adj1" fmla="val 10565816"/>
              <a:gd name="adj2" fmla="val 26131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1403648" y="4941168"/>
            <a:ext cx="4138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1PPS</a:t>
            </a:r>
            <a:endParaRPr kumimoji="1" lang="ja-JP" altLang="en-US" sz="900" dirty="0"/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1403648" y="5517232"/>
            <a:ext cx="4138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1PPS</a:t>
            </a:r>
            <a:endParaRPr kumimoji="1" lang="ja-JP" altLang="en-US" sz="900" dirty="0"/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1979712" y="148478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Cabin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54945" y="6453336"/>
            <a:ext cx="1348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</a:rPr>
              <a:t>Observation Room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899592" y="188640"/>
            <a:ext cx="110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1.85m</a:t>
            </a:r>
          </a:p>
          <a:p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Telescope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8" name="円弧 207"/>
          <p:cNvSpPr/>
          <p:nvPr/>
        </p:nvSpPr>
        <p:spPr>
          <a:xfrm rot="10800000">
            <a:off x="683568" y="-99392"/>
            <a:ext cx="1800200" cy="1296144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円弧 208"/>
          <p:cNvSpPr/>
          <p:nvPr/>
        </p:nvSpPr>
        <p:spPr>
          <a:xfrm rot="10800000">
            <a:off x="5292080" y="-99392"/>
            <a:ext cx="1800200" cy="1296144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3" name="直線矢印コネクタ 212"/>
          <p:cNvCxnSpPr/>
          <p:nvPr/>
        </p:nvCxnSpPr>
        <p:spPr>
          <a:xfrm>
            <a:off x="2627784" y="5517232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グループ化 14"/>
          <p:cNvGrpSpPr/>
          <p:nvPr/>
        </p:nvGrpSpPr>
        <p:grpSpPr>
          <a:xfrm>
            <a:off x="1133896" y="2636912"/>
            <a:ext cx="288032" cy="216024"/>
            <a:chOff x="827584" y="2780928"/>
            <a:chExt cx="288032" cy="216024"/>
          </a:xfrm>
          <a:solidFill>
            <a:schemeClr val="bg1"/>
          </a:solidFill>
        </p:grpSpPr>
        <p:sp>
          <p:nvSpPr>
            <p:cNvPr id="18" name="正方形/長方形 17"/>
            <p:cNvSpPr/>
            <p:nvPr/>
          </p:nvSpPr>
          <p:spPr>
            <a:xfrm>
              <a:off x="827584" y="2780928"/>
              <a:ext cx="288032" cy="2160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/>
            <p:cNvCxnSpPr/>
            <p:nvPr/>
          </p:nvCxnSpPr>
          <p:spPr>
            <a:xfrm flipH="1">
              <a:off x="827584" y="2780928"/>
              <a:ext cx="72008" cy="21602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1043608" y="2780928"/>
              <a:ext cx="72008" cy="21602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0" name="直線コネクタ 209"/>
          <p:cNvCxnSpPr/>
          <p:nvPr/>
        </p:nvCxnSpPr>
        <p:spPr>
          <a:xfrm flipV="1">
            <a:off x="251520" y="2348880"/>
            <a:ext cx="0" cy="20162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円弧 56"/>
          <p:cNvSpPr/>
          <p:nvPr/>
        </p:nvSpPr>
        <p:spPr>
          <a:xfrm flipV="1">
            <a:off x="107504" y="3212976"/>
            <a:ext cx="1296144" cy="144016"/>
          </a:xfrm>
          <a:prstGeom prst="arc">
            <a:avLst>
              <a:gd name="adj1" fmla="val 10543964"/>
              <a:gd name="adj2" fmla="val 27063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3" name="グループ化 72"/>
          <p:cNvGrpSpPr/>
          <p:nvPr/>
        </p:nvGrpSpPr>
        <p:grpSpPr>
          <a:xfrm>
            <a:off x="539552" y="3429000"/>
            <a:ext cx="432048" cy="288032"/>
            <a:chOff x="2987824" y="1484784"/>
            <a:chExt cx="432048" cy="288032"/>
          </a:xfrm>
        </p:grpSpPr>
        <p:sp>
          <p:nvSpPr>
            <p:cNvPr id="218" name="正方形/長方形 217"/>
            <p:cNvSpPr/>
            <p:nvPr/>
          </p:nvSpPr>
          <p:spPr>
            <a:xfrm>
              <a:off x="2987824" y="1612798"/>
              <a:ext cx="432048" cy="160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 smtClean="0">
                  <a:solidFill>
                    <a:schemeClr val="tx1"/>
                  </a:solidFill>
                </a:rPr>
                <a:t>GPS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19" name="二等辺三角形 218"/>
            <p:cNvSpPr/>
            <p:nvPr/>
          </p:nvSpPr>
          <p:spPr>
            <a:xfrm flipV="1">
              <a:off x="3035829" y="1484784"/>
              <a:ext cx="96011" cy="96011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0" name="直線コネクタ 219"/>
            <p:cNvCxnSpPr/>
            <p:nvPr/>
          </p:nvCxnSpPr>
          <p:spPr>
            <a:xfrm>
              <a:off x="3083835" y="1484784"/>
              <a:ext cx="0" cy="1280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1" name="正方形/長方形 220"/>
          <p:cNvSpPr/>
          <p:nvPr/>
        </p:nvSpPr>
        <p:spPr>
          <a:xfrm>
            <a:off x="1907704" y="1988840"/>
            <a:ext cx="648072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 smtClean="0">
                <a:solidFill>
                  <a:schemeClr val="tx1"/>
                </a:solidFill>
              </a:rPr>
              <a:t>Spectrometer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cxnSp>
        <p:nvCxnSpPr>
          <p:cNvPr id="222" name="直線コネクタ 221"/>
          <p:cNvCxnSpPr/>
          <p:nvPr/>
        </p:nvCxnSpPr>
        <p:spPr>
          <a:xfrm>
            <a:off x="1259632" y="3140968"/>
            <a:ext cx="9361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線矢印コネクタ 222"/>
          <p:cNvCxnSpPr/>
          <p:nvPr/>
        </p:nvCxnSpPr>
        <p:spPr>
          <a:xfrm flipV="1">
            <a:off x="2195736" y="2996952"/>
            <a:ext cx="0" cy="1440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正方形/長方形 223"/>
          <p:cNvSpPr/>
          <p:nvPr/>
        </p:nvSpPr>
        <p:spPr>
          <a:xfrm>
            <a:off x="2915816" y="3861048"/>
            <a:ext cx="432048" cy="36004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 smtClean="0">
                <a:solidFill>
                  <a:schemeClr val="tx1"/>
                </a:solidFill>
              </a:rPr>
              <a:t>DISK</a:t>
            </a:r>
            <a:endParaRPr lang="en-US" altLang="ja-JP" sz="1050" dirty="0">
              <a:solidFill>
                <a:schemeClr val="tx1"/>
              </a:solidFill>
            </a:endParaRPr>
          </a:p>
          <a:p>
            <a:pPr algn="ctr"/>
            <a:endParaRPr kumimoji="1" lang="ja-JP" altLang="en-US" sz="1050" dirty="0">
              <a:solidFill>
                <a:schemeClr val="tx1"/>
              </a:solidFill>
            </a:endParaRPr>
          </a:p>
        </p:txBody>
      </p:sp>
      <p:grpSp>
        <p:nvGrpSpPr>
          <p:cNvPr id="61" name="グループ化 60"/>
          <p:cNvGrpSpPr/>
          <p:nvPr/>
        </p:nvGrpSpPr>
        <p:grpSpPr>
          <a:xfrm>
            <a:off x="2987824" y="4077072"/>
            <a:ext cx="288032" cy="144016"/>
            <a:chOff x="2915816" y="4797152"/>
            <a:chExt cx="648072" cy="432048"/>
          </a:xfrm>
        </p:grpSpPr>
        <p:sp>
          <p:nvSpPr>
            <p:cNvPr id="56" name="円/楕円 55"/>
            <p:cNvSpPr/>
            <p:nvPr/>
          </p:nvSpPr>
          <p:spPr>
            <a:xfrm>
              <a:off x="2915816" y="4797152"/>
              <a:ext cx="648072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8" name="直線コネクタ 57"/>
            <p:cNvCxnSpPr>
              <a:stCxn id="56" idx="2"/>
            </p:cNvCxnSpPr>
            <p:nvPr/>
          </p:nvCxnSpPr>
          <p:spPr>
            <a:xfrm>
              <a:off x="2915816" y="4869160"/>
              <a:ext cx="0" cy="2880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>
              <a:off x="3563888" y="4869160"/>
              <a:ext cx="0" cy="2880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円弧 59"/>
            <p:cNvSpPr/>
            <p:nvPr/>
          </p:nvSpPr>
          <p:spPr>
            <a:xfrm>
              <a:off x="2915816" y="5085184"/>
              <a:ext cx="648072" cy="144016"/>
            </a:xfrm>
            <a:prstGeom prst="arc">
              <a:avLst>
                <a:gd name="adj1" fmla="val 23940"/>
                <a:gd name="adj2" fmla="val 10803246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25" name="直線矢印コネクタ 224"/>
          <p:cNvCxnSpPr/>
          <p:nvPr/>
        </p:nvCxnSpPr>
        <p:spPr>
          <a:xfrm>
            <a:off x="2627784" y="4077072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直線矢印コネクタ 225"/>
          <p:cNvCxnSpPr/>
          <p:nvPr/>
        </p:nvCxnSpPr>
        <p:spPr>
          <a:xfrm flipH="1">
            <a:off x="2627784" y="3933056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線矢印コネクタ 226"/>
          <p:cNvCxnSpPr/>
          <p:nvPr/>
        </p:nvCxnSpPr>
        <p:spPr>
          <a:xfrm flipH="1">
            <a:off x="2987824" y="5517232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線コネクタ 229"/>
          <p:cNvCxnSpPr/>
          <p:nvPr/>
        </p:nvCxnSpPr>
        <p:spPr>
          <a:xfrm>
            <a:off x="251520" y="3645024"/>
            <a:ext cx="28803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正方形/長方形 210"/>
          <p:cNvSpPr/>
          <p:nvPr/>
        </p:nvSpPr>
        <p:spPr>
          <a:xfrm>
            <a:off x="3203848" y="5373216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Ref RX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cxnSp>
        <p:nvCxnSpPr>
          <p:cNvPr id="237" name="直線コネクタ 236"/>
          <p:cNvCxnSpPr/>
          <p:nvPr/>
        </p:nvCxnSpPr>
        <p:spPr>
          <a:xfrm>
            <a:off x="1259632" y="2492896"/>
            <a:ext cx="0" cy="1440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雲 239"/>
          <p:cNvSpPr/>
          <p:nvPr/>
        </p:nvSpPr>
        <p:spPr>
          <a:xfrm>
            <a:off x="2411760" y="3429000"/>
            <a:ext cx="1440160" cy="360040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 smtClean="0">
                <a:solidFill>
                  <a:schemeClr val="tx1"/>
                </a:solidFill>
              </a:rPr>
              <a:t>LAN</a:t>
            </a:r>
          </a:p>
          <a:p>
            <a:pPr algn="ctr"/>
            <a:r>
              <a:rPr lang="en-US" altLang="ja-JP" sz="1100" dirty="0" smtClean="0">
                <a:solidFill>
                  <a:schemeClr val="tx1"/>
                </a:solidFill>
              </a:rPr>
              <a:t>(Private)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cxnSp>
        <p:nvCxnSpPr>
          <p:cNvPr id="241" name="直線矢印コネクタ 240"/>
          <p:cNvCxnSpPr/>
          <p:nvPr/>
        </p:nvCxnSpPr>
        <p:spPr>
          <a:xfrm flipV="1">
            <a:off x="1619672" y="3717032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直線矢印コネクタ 241"/>
          <p:cNvCxnSpPr/>
          <p:nvPr/>
        </p:nvCxnSpPr>
        <p:spPr>
          <a:xfrm flipV="1">
            <a:off x="2339752" y="3717032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線矢印コネクタ 242"/>
          <p:cNvCxnSpPr/>
          <p:nvPr/>
        </p:nvCxnSpPr>
        <p:spPr>
          <a:xfrm>
            <a:off x="1619672" y="3717032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テキスト ボックス 244"/>
          <p:cNvSpPr txBox="1"/>
          <p:nvPr/>
        </p:nvSpPr>
        <p:spPr>
          <a:xfrm>
            <a:off x="1187624" y="3284984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C00000"/>
                </a:solidFill>
              </a:rPr>
              <a:t>IF 0-2 GHz</a:t>
            </a:r>
          </a:p>
          <a:p>
            <a:r>
              <a:rPr lang="en-US" altLang="ja-JP" sz="900" dirty="0" smtClean="0">
                <a:solidFill>
                  <a:srgbClr val="C00000"/>
                </a:solidFill>
              </a:rPr>
              <a:t>0 </a:t>
            </a:r>
            <a:r>
              <a:rPr lang="en-US" altLang="ja-JP" sz="900" dirty="0" err="1" smtClean="0">
                <a:solidFill>
                  <a:srgbClr val="C00000"/>
                </a:solidFill>
              </a:rPr>
              <a:t>dBm</a:t>
            </a:r>
            <a:r>
              <a:rPr lang="en-US" altLang="ja-JP" sz="900" dirty="0" smtClean="0">
                <a:solidFill>
                  <a:srgbClr val="C00000"/>
                </a:solidFill>
              </a:rPr>
              <a:t> (?)</a:t>
            </a:r>
            <a:endParaRPr kumimoji="1" lang="ja-JP" altLang="en-US" sz="900" dirty="0">
              <a:solidFill>
                <a:srgbClr val="C00000"/>
              </a:solidFill>
            </a:endParaRPr>
          </a:p>
        </p:txBody>
      </p:sp>
      <p:sp>
        <p:nvSpPr>
          <p:cNvPr id="248" name="テキスト ボックス 247"/>
          <p:cNvSpPr txBox="1"/>
          <p:nvPr/>
        </p:nvSpPr>
        <p:spPr>
          <a:xfrm>
            <a:off x="-19496" y="370774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C00000"/>
                </a:solidFill>
              </a:rPr>
              <a:t>Ref 10MHz</a:t>
            </a:r>
          </a:p>
          <a:p>
            <a:r>
              <a:rPr lang="en-US" altLang="ja-JP" sz="900" dirty="0" smtClean="0">
                <a:solidFill>
                  <a:srgbClr val="C00000"/>
                </a:solidFill>
              </a:rPr>
              <a:t>10 </a:t>
            </a:r>
            <a:r>
              <a:rPr lang="en-US" altLang="ja-JP" sz="900" dirty="0" err="1" smtClean="0">
                <a:solidFill>
                  <a:srgbClr val="C00000"/>
                </a:solidFill>
              </a:rPr>
              <a:t>dBm</a:t>
            </a:r>
            <a:endParaRPr kumimoji="1" lang="ja-JP" altLang="en-US" sz="900" dirty="0">
              <a:solidFill>
                <a:srgbClr val="C00000"/>
              </a:solidFill>
            </a:endParaRPr>
          </a:p>
        </p:txBody>
      </p:sp>
      <p:sp>
        <p:nvSpPr>
          <p:cNvPr id="251" name="角丸四角形 250"/>
          <p:cNvSpPr/>
          <p:nvPr/>
        </p:nvSpPr>
        <p:spPr>
          <a:xfrm>
            <a:off x="4355976" y="1484784"/>
            <a:ext cx="2880319" cy="2664296"/>
          </a:xfrm>
          <a:prstGeom prst="roundRect">
            <a:avLst>
              <a:gd name="adj" fmla="val 4909"/>
            </a:avLst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2" name="二等辺三角形 251"/>
          <p:cNvSpPr/>
          <p:nvPr/>
        </p:nvSpPr>
        <p:spPr>
          <a:xfrm flipV="1">
            <a:off x="5395271" y="1628800"/>
            <a:ext cx="288032" cy="28803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3" name="直線コネクタ 252"/>
          <p:cNvCxnSpPr/>
          <p:nvPr/>
        </p:nvCxnSpPr>
        <p:spPr>
          <a:xfrm>
            <a:off x="5539287" y="2636912"/>
            <a:ext cx="0" cy="1440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正方形/長方形 253"/>
          <p:cNvSpPr/>
          <p:nvPr/>
        </p:nvSpPr>
        <p:spPr>
          <a:xfrm>
            <a:off x="4656911" y="1988840"/>
            <a:ext cx="1440160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5" name="グループ化 254"/>
          <p:cNvGrpSpPr/>
          <p:nvPr/>
        </p:nvGrpSpPr>
        <p:grpSpPr>
          <a:xfrm>
            <a:off x="5395271" y="2204864"/>
            <a:ext cx="288032" cy="288032"/>
            <a:chOff x="899592" y="3717032"/>
            <a:chExt cx="288032" cy="288032"/>
          </a:xfrm>
        </p:grpSpPr>
        <p:sp>
          <p:nvSpPr>
            <p:cNvPr id="256" name="円/楕円 255"/>
            <p:cNvSpPr/>
            <p:nvPr/>
          </p:nvSpPr>
          <p:spPr>
            <a:xfrm>
              <a:off x="899592" y="3717032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7" name="直線コネクタ 256"/>
            <p:cNvCxnSpPr>
              <a:stCxn id="256" idx="1"/>
              <a:endCxn id="256" idx="5"/>
            </p:cNvCxnSpPr>
            <p:nvPr/>
          </p:nvCxnSpPr>
          <p:spPr>
            <a:xfrm>
              <a:off x="941773" y="3759213"/>
              <a:ext cx="203670" cy="2036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線コネクタ 257"/>
            <p:cNvCxnSpPr>
              <a:stCxn id="256" idx="7"/>
              <a:endCxn id="256" idx="3"/>
            </p:cNvCxnSpPr>
            <p:nvPr/>
          </p:nvCxnSpPr>
          <p:spPr>
            <a:xfrm flipH="1">
              <a:off x="941773" y="3759213"/>
              <a:ext cx="203670" cy="2036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9" name="テキスト ボックス 258"/>
          <p:cNvSpPr txBox="1"/>
          <p:nvPr/>
        </p:nvSpPr>
        <p:spPr>
          <a:xfrm>
            <a:off x="5683303" y="1988840"/>
            <a:ext cx="341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/>
              <a:t>D/C</a:t>
            </a:r>
            <a:endParaRPr kumimoji="1" lang="ja-JP" altLang="en-US" sz="800" dirty="0"/>
          </a:p>
        </p:txBody>
      </p:sp>
      <p:sp>
        <p:nvSpPr>
          <p:cNvPr id="260" name="テキスト ボックス 259"/>
          <p:cNvSpPr txBox="1"/>
          <p:nvPr/>
        </p:nvSpPr>
        <p:spPr>
          <a:xfrm>
            <a:off x="4728919" y="2204864"/>
            <a:ext cx="60625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800" dirty="0" smtClean="0"/>
              <a:t>LO Sum</a:t>
            </a:r>
          </a:p>
          <a:p>
            <a:r>
              <a:rPr lang="en-US" altLang="ja-JP" sz="800" dirty="0" smtClean="0"/>
              <a:t>230.0 G</a:t>
            </a:r>
            <a:r>
              <a:rPr kumimoji="1" lang="en-US" altLang="ja-JP" sz="800" dirty="0" smtClean="0"/>
              <a:t>Hz</a:t>
            </a:r>
            <a:endParaRPr kumimoji="1" lang="ja-JP" altLang="en-US" sz="800" dirty="0"/>
          </a:p>
        </p:txBody>
      </p:sp>
      <p:cxnSp>
        <p:nvCxnSpPr>
          <p:cNvPr id="261" name="直線コネクタ 260"/>
          <p:cNvCxnSpPr>
            <a:endCxn id="256" idx="0"/>
          </p:cNvCxnSpPr>
          <p:nvPr/>
        </p:nvCxnSpPr>
        <p:spPr>
          <a:xfrm>
            <a:off x="5539287" y="1916832"/>
            <a:ext cx="0" cy="288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線コネクタ 261"/>
          <p:cNvCxnSpPr/>
          <p:nvPr/>
        </p:nvCxnSpPr>
        <p:spPr>
          <a:xfrm flipH="1">
            <a:off x="5508104" y="2636912"/>
            <a:ext cx="12904" cy="331236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線矢印コネクタ 281"/>
          <p:cNvCxnSpPr/>
          <p:nvPr/>
        </p:nvCxnSpPr>
        <p:spPr>
          <a:xfrm>
            <a:off x="4499992" y="2348880"/>
            <a:ext cx="1569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直線矢印コネクタ 287"/>
          <p:cNvCxnSpPr/>
          <p:nvPr/>
        </p:nvCxnSpPr>
        <p:spPr>
          <a:xfrm>
            <a:off x="5539287" y="1268760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テキスト ボックス 294"/>
          <p:cNvSpPr txBox="1"/>
          <p:nvPr/>
        </p:nvSpPr>
        <p:spPr>
          <a:xfrm>
            <a:off x="6156176" y="148478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Cabin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grpSp>
        <p:nvGrpSpPr>
          <p:cNvPr id="299" name="グループ化 298"/>
          <p:cNvGrpSpPr/>
          <p:nvPr/>
        </p:nvGrpSpPr>
        <p:grpSpPr>
          <a:xfrm>
            <a:off x="5395271" y="2636912"/>
            <a:ext cx="288032" cy="216024"/>
            <a:chOff x="827584" y="2780928"/>
            <a:chExt cx="288032" cy="216024"/>
          </a:xfrm>
          <a:solidFill>
            <a:schemeClr val="bg1"/>
          </a:solidFill>
        </p:grpSpPr>
        <p:sp>
          <p:nvSpPr>
            <p:cNvPr id="300" name="正方形/長方形 299"/>
            <p:cNvSpPr/>
            <p:nvPr/>
          </p:nvSpPr>
          <p:spPr>
            <a:xfrm>
              <a:off x="827584" y="2780928"/>
              <a:ext cx="288032" cy="2160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01" name="直線コネクタ 300"/>
            <p:cNvCxnSpPr/>
            <p:nvPr/>
          </p:nvCxnSpPr>
          <p:spPr>
            <a:xfrm flipH="1">
              <a:off x="827584" y="2780928"/>
              <a:ext cx="72008" cy="21602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直線コネクタ 301"/>
            <p:cNvCxnSpPr/>
            <p:nvPr/>
          </p:nvCxnSpPr>
          <p:spPr>
            <a:xfrm>
              <a:off x="1043608" y="2780928"/>
              <a:ext cx="72008" cy="216024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3" name="直線コネクタ 302"/>
          <p:cNvCxnSpPr/>
          <p:nvPr/>
        </p:nvCxnSpPr>
        <p:spPr>
          <a:xfrm flipV="1">
            <a:off x="4499992" y="2348880"/>
            <a:ext cx="0" cy="115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正方形/長方形 308"/>
          <p:cNvSpPr/>
          <p:nvPr/>
        </p:nvSpPr>
        <p:spPr>
          <a:xfrm>
            <a:off x="6169079" y="1988840"/>
            <a:ext cx="648072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 smtClean="0">
                <a:solidFill>
                  <a:schemeClr val="tx1"/>
                </a:solidFill>
              </a:rPr>
              <a:t>Spectrometer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cxnSp>
        <p:nvCxnSpPr>
          <p:cNvPr id="310" name="直線コネクタ 309"/>
          <p:cNvCxnSpPr/>
          <p:nvPr/>
        </p:nvCxnSpPr>
        <p:spPr>
          <a:xfrm>
            <a:off x="5521007" y="3140968"/>
            <a:ext cx="9361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直線矢印コネクタ 310"/>
          <p:cNvCxnSpPr/>
          <p:nvPr/>
        </p:nvCxnSpPr>
        <p:spPr>
          <a:xfrm flipV="1">
            <a:off x="6457111" y="2996952"/>
            <a:ext cx="0" cy="1440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直線コネクタ 322"/>
          <p:cNvCxnSpPr/>
          <p:nvPr/>
        </p:nvCxnSpPr>
        <p:spPr>
          <a:xfrm>
            <a:off x="5521007" y="2492896"/>
            <a:ext cx="0" cy="1440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直線コネクタ 330"/>
          <p:cNvCxnSpPr/>
          <p:nvPr/>
        </p:nvCxnSpPr>
        <p:spPr>
          <a:xfrm flipH="1">
            <a:off x="4499992" y="3501008"/>
            <a:ext cx="38164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直線コネクタ 331"/>
          <p:cNvCxnSpPr/>
          <p:nvPr/>
        </p:nvCxnSpPr>
        <p:spPr>
          <a:xfrm flipH="1">
            <a:off x="6732240" y="3356992"/>
            <a:ext cx="16561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直線矢印コネクタ 332"/>
          <p:cNvCxnSpPr/>
          <p:nvPr/>
        </p:nvCxnSpPr>
        <p:spPr>
          <a:xfrm flipV="1">
            <a:off x="6732240" y="2996952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正方形/長方形 333"/>
          <p:cNvSpPr/>
          <p:nvPr/>
        </p:nvSpPr>
        <p:spPr>
          <a:xfrm>
            <a:off x="7452320" y="3429000"/>
            <a:ext cx="43204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solidFill>
                  <a:schemeClr val="tx1"/>
                </a:solidFill>
              </a:rPr>
              <a:t>10</a:t>
            </a:r>
            <a:r>
              <a:rPr kumimoji="1" lang="ja-JP" altLang="en-US" sz="800" dirty="0" smtClean="0">
                <a:solidFill>
                  <a:schemeClr val="tx1"/>
                </a:solidFill>
              </a:rPr>
              <a:t>←</a:t>
            </a:r>
            <a:r>
              <a:rPr kumimoji="1" lang="en-US" altLang="ja-JP" sz="800" dirty="0" smtClean="0">
                <a:solidFill>
                  <a:schemeClr val="tx1"/>
                </a:solidFill>
              </a:rPr>
              <a:t>5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pSp>
        <p:nvGrpSpPr>
          <p:cNvPr id="336" name="グループ化 335"/>
          <p:cNvGrpSpPr/>
          <p:nvPr/>
        </p:nvGrpSpPr>
        <p:grpSpPr>
          <a:xfrm>
            <a:off x="8244408" y="2564904"/>
            <a:ext cx="432048" cy="288032"/>
            <a:chOff x="2987824" y="1484784"/>
            <a:chExt cx="432048" cy="288032"/>
          </a:xfrm>
        </p:grpSpPr>
        <p:sp>
          <p:nvSpPr>
            <p:cNvPr id="337" name="正方形/長方形 336"/>
            <p:cNvSpPr/>
            <p:nvPr/>
          </p:nvSpPr>
          <p:spPr>
            <a:xfrm>
              <a:off x="2987824" y="1612798"/>
              <a:ext cx="432048" cy="160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 smtClean="0">
                  <a:solidFill>
                    <a:schemeClr val="tx1"/>
                  </a:solidFill>
                </a:rPr>
                <a:t>GPS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38" name="二等辺三角形 337"/>
            <p:cNvSpPr/>
            <p:nvPr/>
          </p:nvSpPr>
          <p:spPr>
            <a:xfrm flipV="1">
              <a:off x="3035829" y="1484784"/>
              <a:ext cx="96011" cy="96011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39" name="直線コネクタ 338"/>
            <p:cNvCxnSpPr/>
            <p:nvPr/>
          </p:nvCxnSpPr>
          <p:spPr>
            <a:xfrm>
              <a:off x="3083835" y="1484784"/>
              <a:ext cx="0" cy="1280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0" name="正方形/長方形 339"/>
          <p:cNvSpPr/>
          <p:nvPr/>
        </p:nvSpPr>
        <p:spPr>
          <a:xfrm>
            <a:off x="8244408" y="3284984"/>
            <a:ext cx="61257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solidFill>
                  <a:schemeClr val="tx1"/>
                </a:solidFill>
              </a:rPr>
              <a:t>1PPS Gen</a:t>
            </a:r>
          </a:p>
        </p:txBody>
      </p:sp>
      <p:sp>
        <p:nvSpPr>
          <p:cNvPr id="341" name="正方形/長方形 340"/>
          <p:cNvSpPr/>
          <p:nvPr/>
        </p:nvSpPr>
        <p:spPr>
          <a:xfrm>
            <a:off x="8244408" y="2996952"/>
            <a:ext cx="72008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solidFill>
                  <a:schemeClr val="tx1"/>
                </a:solidFill>
              </a:rPr>
              <a:t>Comparator</a:t>
            </a:r>
          </a:p>
        </p:txBody>
      </p:sp>
      <p:sp>
        <p:nvSpPr>
          <p:cNvPr id="342" name="正方形/長方形 341"/>
          <p:cNvSpPr/>
          <p:nvPr/>
        </p:nvSpPr>
        <p:spPr>
          <a:xfrm>
            <a:off x="8244408" y="3717032"/>
            <a:ext cx="61257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solidFill>
                  <a:schemeClr val="tx1"/>
                </a:solidFill>
              </a:rPr>
              <a:t>H-maser</a:t>
            </a:r>
          </a:p>
        </p:txBody>
      </p:sp>
      <p:cxnSp>
        <p:nvCxnSpPr>
          <p:cNvPr id="343" name="直線矢印コネクタ 342"/>
          <p:cNvCxnSpPr/>
          <p:nvPr/>
        </p:nvCxnSpPr>
        <p:spPr>
          <a:xfrm flipV="1">
            <a:off x="8316416" y="3501008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直線矢印コネクタ 344"/>
          <p:cNvCxnSpPr/>
          <p:nvPr/>
        </p:nvCxnSpPr>
        <p:spPr>
          <a:xfrm flipV="1">
            <a:off x="8388424" y="3429000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直線矢印コネクタ 347"/>
          <p:cNvCxnSpPr/>
          <p:nvPr/>
        </p:nvCxnSpPr>
        <p:spPr>
          <a:xfrm flipV="1">
            <a:off x="8460432" y="3140968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直線矢印コネクタ 349"/>
          <p:cNvCxnSpPr/>
          <p:nvPr/>
        </p:nvCxnSpPr>
        <p:spPr>
          <a:xfrm>
            <a:off x="8460432" y="2852936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正方形/長方形 351"/>
          <p:cNvSpPr/>
          <p:nvPr/>
        </p:nvSpPr>
        <p:spPr>
          <a:xfrm>
            <a:off x="6084168" y="5713511"/>
            <a:ext cx="1279128" cy="36004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Sampler</a:t>
            </a:r>
          </a:p>
          <a:p>
            <a:pPr algn="ctr"/>
            <a:r>
              <a:rPr lang="en-US" altLang="ja-JP" sz="1050" dirty="0" smtClean="0">
                <a:solidFill>
                  <a:schemeClr val="tx1"/>
                </a:solidFill>
              </a:rPr>
              <a:t>GALAS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53" name="正方形/長方形 352"/>
          <p:cNvSpPr/>
          <p:nvPr/>
        </p:nvSpPr>
        <p:spPr>
          <a:xfrm>
            <a:off x="7723336" y="5713511"/>
            <a:ext cx="432048" cy="36004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PC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cxnSp>
        <p:nvCxnSpPr>
          <p:cNvPr id="354" name="直線矢印コネクタ 353"/>
          <p:cNvCxnSpPr/>
          <p:nvPr/>
        </p:nvCxnSpPr>
        <p:spPr>
          <a:xfrm>
            <a:off x="7363296" y="5929535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直線矢印コネクタ 354"/>
          <p:cNvCxnSpPr/>
          <p:nvPr/>
        </p:nvCxnSpPr>
        <p:spPr>
          <a:xfrm flipH="1">
            <a:off x="7363296" y="5785519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直線矢印コネクタ 355"/>
          <p:cNvCxnSpPr/>
          <p:nvPr/>
        </p:nvCxnSpPr>
        <p:spPr>
          <a:xfrm>
            <a:off x="7651328" y="5785519"/>
            <a:ext cx="72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" name="テキスト ボックス 357"/>
          <p:cNvSpPr txBox="1"/>
          <p:nvPr/>
        </p:nvSpPr>
        <p:spPr>
          <a:xfrm>
            <a:off x="7363296" y="5569495"/>
            <a:ext cx="359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err="1" smtClean="0"/>
              <a:t>cntl</a:t>
            </a:r>
            <a:endParaRPr kumimoji="1" lang="ja-JP" altLang="en-US" sz="900" dirty="0"/>
          </a:p>
        </p:txBody>
      </p:sp>
      <p:sp>
        <p:nvSpPr>
          <p:cNvPr id="363" name="正方形/長方形 362"/>
          <p:cNvSpPr/>
          <p:nvPr/>
        </p:nvSpPr>
        <p:spPr>
          <a:xfrm>
            <a:off x="8443416" y="5713511"/>
            <a:ext cx="432048" cy="36004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 smtClean="0">
                <a:solidFill>
                  <a:schemeClr val="tx1"/>
                </a:solidFill>
              </a:rPr>
              <a:t>DISK</a:t>
            </a:r>
            <a:endParaRPr lang="en-US" altLang="ja-JP" sz="1050" dirty="0">
              <a:solidFill>
                <a:schemeClr val="tx1"/>
              </a:solidFill>
            </a:endParaRPr>
          </a:p>
          <a:p>
            <a:pPr algn="ctr"/>
            <a:endParaRPr kumimoji="1" lang="ja-JP" altLang="en-US" sz="1050" dirty="0">
              <a:solidFill>
                <a:schemeClr val="tx1"/>
              </a:solidFill>
            </a:endParaRPr>
          </a:p>
        </p:txBody>
      </p:sp>
      <p:grpSp>
        <p:nvGrpSpPr>
          <p:cNvPr id="364" name="グループ化 363"/>
          <p:cNvGrpSpPr/>
          <p:nvPr/>
        </p:nvGrpSpPr>
        <p:grpSpPr>
          <a:xfrm>
            <a:off x="8515424" y="5929535"/>
            <a:ext cx="288032" cy="144016"/>
            <a:chOff x="2915816" y="4797152"/>
            <a:chExt cx="648072" cy="432048"/>
          </a:xfrm>
        </p:grpSpPr>
        <p:sp>
          <p:nvSpPr>
            <p:cNvPr id="365" name="円/楕円 364"/>
            <p:cNvSpPr/>
            <p:nvPr/>
          </p:nvSpPr>
          <p:spPr>
            <a:xfrm>
              <a:off x="2915816" y="4797152"/>
              <a:ext cx="648072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66" name="直線コネクタ 365"/>
            <p:cNvCxnSpPr>
              <a:stCxn id="365" idx="2"/>
            </p:cNvCxnSpPr>
            <p:nvPr/>
          </p:nvCxnSpPr>
          <p:spPr>
            <a:xfrm>
              <a:off x="2915816" y="4869160"/>
              <a:ext cx="0" cy="2880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コネクタ 366"/>
            <p:cNvCxnSpPr/>
            <p:nvPr/>
          </p:nvCxnSpPr>
          <p:spPr>
            <a:xfrm>
              <a:off x="3563888" y="4869160"/>
              <a:ext cx="0" cy="2880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" name="円弧 367"/>
            <p:cNvSpPr/>
            <p:nvPr/>
          </p:nvSpPr>
          <p:spPr>
            <a:xfrm>
              <a:off x="2915816" y="5085184"/>
              <a:ext cx="648072" cy="144016"/>
            </a:xfrm>
            <a:prstGeom prst="arc">
              <a:avLst>
                <a:gd name="adj1" fmla="val 23940"/>
                <a:gd name="adj2" fmla="val 10803246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69" name="直線矢印コネクタ 368"/>
          <p:cNvCxnSpPr/>
          <p:nvPr/>
        </p:nvCxnSpPr>
        <p:spPr>
          <a:xfrm>
            <a:off x="8155384" y="5929535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直線矢印コネクタ 369"/>
          <p:cNvCxnSpPr/>
          <p:nvPr/>
        </p:nvCxnSpPr>
        <p:spPr>
          <a:xfrm flipH="1">
            <a:off x="8155384" y="5785519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雲 371"/>
          <p:cNvSpPr/>
          <p:nvPr/>
        </p:nvSpPr>
        <p:spPr>
          <a:xfrm>
            <a:off x="7020272" y="5137447"/>
            <a:ext cx="1440160" cy="360040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 smtClean="0">
                <a:solidFill>
                  <a:schemeClr val="tx1"/>
                </a:solidFill>
              </a:rPr>
              <a:t>LAN</a:t>
            </a:r>
          </a:p>
          <a:p>
            <a:pPr algn="ctr"/>
            <a:r>
              <a:rPr lang="en-US" altLang="ja-JP" sz="1100" dirty="0" smtClean="0">
                <a:solidFill>
                  <a:schemeClr val="tx1"/>
                </a:solidFill>
              </a:rPr>
              <a:t>(FIXED IP)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cxnSp>
        <p:nvCxnSpPr>
          <p:cNvPr id="373" name="直線矢印コネクタ 372"/>
          <p:cNvCxnSpPr/>
          <p:nvPr/>
        </p:nvCxnSpPr>
        <p:spPr>
          <a:xfrm flipV="1">
            <a:off x="7147272" y="5569495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直線矢印コネクタ 373"/>
          <p:cNvCxnSpPr/>
          <p:nvPr/>
        </p:nvCxnSpPr>
        <p:spPr>
          <a:xfrm flipV="1">
            <a:off x="7884368" y="5497487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直線矢印コネクタ 374"/>
          <p:cNvCxnSpPr/>
          <p:nvPr/>
        </p:nvCxnSpPr>
        <p:spPr>
          <a:xfrm>
            <a:off x="7147272" y="5569495"/>
            <a:ext cx="737096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直線矢印コネクタ 376"/>
          <p:cNvCxnSpPr/>
          <p:nvPr/>
        </p:nvCxnSpPr>
        <p:spPr>
          <a:xfrm>
            <a:off x="5508104" y="5949280"/>
            <a:ext cx="576064" cy="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0" name="正方形/長方形 379"/>
          <p:cNvSpPr/>
          <p:nvPr/>
        </p:nvSpPr>
        <p:spPr>
          <a:xfrm>
            <a:off x="6372200" y="3645024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10MHz </a:t>
            </a:r>
            <a:r>
              <a:rPr kumimoji="1" lang="en-US" altLang="ja-JP" sz="1050" dirty="0" err="1" smtClean="0">
                <a:solidFill>
                  <a:schemeClr val="tx1"/>
                </a:solidFill>
              </a:rPr>
              <a:t>distrib</a:t>
            </a:r>
            <a:endParaRPr kumimoji="1" lang="en-US" altLang="ja-JP" sz="1050" dirty="0" smtClean="0">
              <a:solidFill>
                <a:schemeClr val="tx1"/>
              </a:solidFill>
            </a:endParaRPr>
          </a:p>
        </p:txBody>
      </p:sp>
      <p:cxnSp>
        <p:nvCxnSpPr>
          <p:cNvPr id="382" name="直線コネクタ 381"/>
          <p:cNvCxnSpPr/>
          <p:nvPr/>
        </p:nvCxnSpPr>
        <p:spPr>
          <a:xfrm flipV="1">
            <a:off x="6228184" y="3501008"/>
            <a:ext cx="0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直線コネクタ 383"/>
          <p:cNvCxnSpPr/>
          <p:nvPr/>
        </p:nvCxnSpPr>
        <p:spPr>
          <a:xfrm flipH="1">
            <a:off x="5292080" y="3789040"/>
            <a:ext cx="1080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直線コネクタ 385"/>
          <p:cNvCxnSpPr/>
          <p:nvPr/>
        </p:nvCxnSpPr>
        <p:spPr>
          <a:xfrm flipH="1">
            <a:off x="6228184" y="3717032"/>
            <a:ext cx="1440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直線コネクタ 387"/>
          <p:cNvCxnSpPr/>
          <p:nvPr/>
        </p:nvCxnSpPr>
        <p:spPr>
          <a:xfrm flipV="1">
            <a:off x="7092280" y="3501008"/>
            <a:ext cx="0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直線コネクタ 388"/>
          <p:cNvCxnSpPr/>
          <p:nvPr/>
        </p:nvCxnSpPr>
        <p:spPr>
          <a:xfrm flipH="1">
            <a:off x="6948264" y="3717032"/>
            <a:ext cx="1440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直線コネクタ 389"/>
          <p:cNvCxnSpPr/>
          <p:nvPr/>
        </p:nvCxnSpPr>
        <p:spPr>
          <a:xfrm flipH="1">
            <a:off x="5652120" y="3933056"/>
            <a:ext cx="72008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正方形/長方形 329"/>
          <p:cNvSpPr/>
          <p:nvPr/>
        </p:nvSpPr>
        <p:spPr>
          <a:xfrm>
            <a:off x="4860032" y="3645024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Ref TX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cxnSp>
        <p:nvCxnSpPr>
          <p:cNvPr id="393" name="直線コネクタ 392"/>
          <p:cNvCxnSpPr/>
          <p:nvPr/>
        </p:nvCxnSpPr>
        <p:spPr>
          <a:xfrm flipV="1">
            <a:off x="5652120" y="3933056"/>
            <a:ext cx="0" cy="187220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直線矢印コネクタ 395"/>
          <p:cNvCxnSpPr/>
          <p:nvPr/>
        </p:nvCxnSpPr>
        <p:spPr>
          <a:xfrm>
            <a:off x="5652120" y="5805264"/>
            <a:ext cx="432048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直線コネクタ 400"/>
          <p:cNvCxnSpPr/>
          <p:nvPr/>
        </p:nvCxnSpPr>
        <p:spPr>
          <a:xfrm flipV="1">
            <a:off x="5364088" y="4005064"/>
            <a:ext cx="0" cy="36004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直線矢印コネクタ 402"/>
          <p:cNvCxnSpPr/>
          <p:nvPr/>
        </p:nvCxnSpPr>
        <p:spPr>
          <a:xfrm flipH="1">
            <a:off x="3779912" y="5517232"/>
            <a:ext cx="1008112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直線コネクタ 421"/>
          <p:cNvCxnSpPr/>
          <p:nvPr/>
        </p:nvCxnSpPr>
        <p:spPr>
          <a:xfrm flipV="1">
            <a:off x="4788024" y="4365104"/>
            <a:ext cx="0" cy="11521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直線コネクタ 423"/>
          <p:cNvCxnSpPr/>
          <p:nvPr/>
        </p:nvCxnSpPr>
        <p:spPr>
          <a:xfrm flipH="1">
            <a:off x="4788024" y="4365104"/>
            <a:ext cx="57606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テキスト ボックス 427"/>
          <p:cNvSpPr txBox="1"/>
          <p:nvPr/>
        </p:nvSpPr>
        <p:spPr>
          <a:xfrm>
            <a:off x="8051270" y="2262064"/>
            <a:ext cx="6222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45m </a:t>
            </a:r>
            <a:r>
              <a:rPr kumimoji="1" lang="en-US" altLang="ja-JP" sz="900" dirty="0" err="1" smtClean="0"/>
              <a:t>bldg</a:t>
            </a:r>
            <a:endParaRPr kumimoji="1" lang="ja-JP" altLang="en-US" sz="900" dirty="0"/>
          </a:p>
        </p:txBody>
      </p:sp>
      <p:cxnSp>
        <p:nvCxnSpPr>
          <p:cNvPr id="431" name="直線コネクタ 430"/>
          <p:cNvCxnSpPr/>
          <p:nvPr/>
        </p:nvCxnSpPr>
        <p:spPr>
          <a:xfrm flipV="1">
            <a:off x="5868144" y="4869160"/>
            <a:ext cx="0" cy="15841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直線コネクタ 432"/>
          <p:cNvCxnSpPr/>
          <p:nvPr/>
        </p:nvCxnSpPr>
        <p:spPr>
          <a:xfrm flipV="1">
            <a:off x="9036496" y="4869160"/>
            <a:ext cx="0" cy="15841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直線コネクタ 434"/>
          <p:cNvCxnSpPr/>
          <p:nvPr/>
        </p:nvCxnSpPr>
        <p:spPr>
          <a:xfrm>
            <a:off x="5868144" y="6453336"/>
            <a:ext cx="31683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直線コネクタ 435"/>
          <p:cNvCxnSpPr/>
          <p:nvPr/>
        </p:nvCxnSpPr>
        <p:spPr>
          <a:xfrm>
            <a:off x="5868144" y="4869160"/>
            <a:ext cx="14401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直線コネクタ 437"/>
          <p:cNvCxnSpPr/>
          <p:nvPr/>
        </p:nvCxnSpPr>
        <p:spPr>
          <a:xfrm>
            <a:off x="7956376" y="4869160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直線コネクタ 439"/>
          <p:cNvCxnSpPr/>
          <p:nvPr/>
        </p:nvCxnSpPr>
        <p:spPr>
          <a:xfrm flipV="1">
            <a:off x="7956376" y="3284984"/>
            <a:ext cx="0" cy="15841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直線コネクタ 441"/>
          <p:cNvCxnSpPr/>
          <p:nvPr/>
        </p:nvCxnSpPr>
        <p:spPr>
          <a:xfrm flipV="1">
            <a:off x="7308304" y="3284984"/>
            <a:ext cx="0" cy="15841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直線コネクタ 443"/>
          <p:cNvCxnSpPr/>
          <p:nvPr/>
        </p:nvCxnSpPr>
        <p:spPr>
          <a:xfrm>
            <a:off x="7308304" y="3284984"/>
            <a:ext cx="6480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7" name="テキスト ボックス 446"/>
          <p:cNvSpPr txBox="1"/>
          <p:nvPr/>
        </p:nvSpPr>
        <p:spPr>
          <a:xfrm>
            <a:off x="8748464" y="4869160"/>
            <a:ext cx="2760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/>
              <a:t>IB</a:t>
            </a:r>
            <a:endParaRPr kumimoji="1" lang="ja-JP" altLang="en-US" sz="900" dirty="0"/>
          </a:p>
        </p:txBody>
      </p:sp>
      <p:sp>
        <p:nvSpPr>
          <p:cNvPr id="448" name="テキスト ボックス 447"/>
          <p:cNvSpPr txBox="1"/>
          <p:nvPr/>
        </p:nvSpPr>
        <p:spPr>
          <a:xfrm>
            <a:off x="4932040" y="4653136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C00000"/>
                </a:solidFill>
              </a:rPr>
              <a:t>IF 0-1 GHz</a:t>
            </a:r>
          </a:p>
          <a:p>
            <a:r>
              <a:rPr lang="en-US" altLang="ja-JP" sz="900" dirty="0" smtClean="0">
                <a:solidFill>
                  <a:srgbClr val="C00000"/>
                </a:solidFill>
              </a:rPr>
              <a:t>0 </a:t>
            </a:r>
            <a:r>
              <a:rPr lang="en-US" altLang="ja-JP" sz="900" dirty="0" err="1" smtClean="0">
                <a:solidFill>
                  <a:srgbClr val="C00000"/>
                </a:solidFill>
              </a:rPr>
              <a:t>dBm</a:t>
            </a:r>
            <a:r>
              <a:rPr lang="en-US" altLang="ja-JP" sz="900" dirty="0" smtClean="0">
                <a:solidFill>
                  <a:srgbClr val="C00000"/>
                </a:solidFill>
              </a:rPr>
              <a:t> (?)</a:t>
            </a:r>
            <a:endParaRPr kumimoji="1" lang="ja-JP" altLang="en-US" sz="900" dirty="0">
              <a:solidFill>
                <a:srgbClr val="C00000"/>
              </a:solidFill>
            </a:endParaRPr>
          </a:p>
        </p:txBody>
      </p:sp>
      <p:sp>
        <p:nvSpPr>
          <p:cNvPr id="449" name="テキスト ボックス 448"/>
          <p:cNvSpPr txBox="1"/>
          <p:nvPr/>
        </p:nvSpPr>
        <p:spPr>
          <a:xfrm>
            <a:off x="5724128" y="3645024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C00000"/>
                </a:solidFill>
              </a:rPr>
              <a:t>Ref 10MHz</a:t>
            </a:r>
          </a:p>
          <a:p>
            <a:r>
              <a:rPr lang="en-US" altLang="ja-JP" sz="900" dirty="0" smtClean="0">
                <a:solidFill>
                  <a:srgbClr val="C00000"/>
                </a:solidFill>
              </a:rPr>
              <a:t>10 </a:t>
            </a:r>
            <a:r>
              <a:rPr lang="en-US" altLang="ja-JP" sz="900" dirty="0" err="1" smtClean="0">
                <a:solidFill>
                  <a:srgbClr val="C00000"/>
                </a:solidFill>
              </a:rPr>
              <a:t>dBm</a:t>
            </a:r>
            <a:endParaRPr kumimoji="1" lang="ja-JP" altLang="en-US" sz="900" dirty="0">
              <a:solidFill>
                <a:srgbClr val="C00000"/>
              </a:solidFill>
            </a:endParaRPr>
          </a:p>
        </p:txBody>
      </p:sp>
      <p:sp>
        <p:nvSpPr>
          <p:cNvPr id="450" name="テキスト ボックス 449"/>
          <p:cNvSpPr txBox="1"/>
          <p:nvPr/>
        </p:nvSpPr>
        <p:spPr>
          <a:xfrm>
            <a:off x="3923928" y="5229200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solidFill>
                  <a:srgbClr val="C00000"/>
                </a:solidFill>
              </a:rPr>
              <a:t>Optical fiber</a:t>
            </a:r>
          </a:p>
          <a:p>
            <a:r>
              <a:rPr lang="en-US" altLang="ja-JP" sz="800" dirty="0" smtClean="0">
                <a:solidFill>
                  <a:srgbClr val="C00000"/>
                </a:solidFill>
              </a:rPr>
              <a:t>Lay on </a:t>
            </a:r>
            <a:r>
              <a:rPr lang="en-US" altLang="ja-JP" sz="800" dirty="0" err="1" smtClean="0">
                <a:solidFill>
                  <a:srgbClr val="C00000"/>
                </a:solidFill>
              </a:rPr>
              <a:t>groung</a:t>
            </a:r>
            <a:endParaRPr kumimoji="1" lang="en-US" altLang="ja-JP" sz="800" dirty="0" smtClean="0">
              <a:solidFill>
                <a:srgbClr val="C00000"/>
              </a:solidFill>
            </a:endParaRPr>
          </a:p>
          <a:p>
            <a:r>
              <a:rPr kumimoji="1" lang="en-US" altLang="ja-JP" sz="800" dirty="0" smtClean="0">
                <a:solidFill>
                  <a:srgbClr val="C00000"/>
                </a:solidFill>
              </a:rPr>
              <a:t>240m </a:t>
            </a:r>
            <a:r>
              <a:rPr kumimoji="1" lang="ja-JP" altLang="en-US" sz="800" dirty="0" smtClean="0">
                <a:solidFill>
                  <a:srgbClr val="C00000"/>
                </a:solidFill>
              </a:rPr>
              <a:t>（</a:t>
            </a:r>
            <a:r>
              <a:rPr lang="en-US" altLang="ja-JP" sz="800" dirty="0" smtClean="0">
                <a:solidFill>
                  <a:srgbClr val="C00000"/>
                </a:solidFill>
              </a:rPr>
              <a:t>need protection</a:t>
            </a:r>
            <a:r>
              <a:rPr kumimoji="1" lang="ja-JP" altLang="en-US" sz="800" dirty="0" smtClean="0">
                <a:solidFill>
                  <a:srgbClr val="C00000"/>
                </a:solidFill>
              </a:rPr>
              <a:t>）</a:t>
            </a:r>
            <a:endParaRPr kumimoji="1" lang="ja-JP" altLang="en-US" sz="800" dirty="0">
              <a:solidFill>
                <a:srgbClr val="C00000"/>
              </a:solidFill>
            </a:endParaRPr>
          </a:p>
        </p:txBody>
      </p:sp>
      <p:sp>
        <p:nvSpPr>
          <p:cNvPr id="451" name="テキスト ボックス 450"/>
          <p:cNvSpPr txBox="1"/>
          <p:nvPr/>
        </p:nvSpPr>
        <p:spPr>
          <a:xfrm>
            <a:off x="4572000" y="5661248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>
                <a:solidFill>
                  <a:srgbClr val="C00000"/>
                </a:solidFill>
              </a:rPr>
              <a:t>Coaxial cable</a:t>
            </a:r>
            <a:endParaRPr kumimoji="1" lang="en-US" altLang="ja-JP" sz="800" dirty="0" smtClean="0">
              <a:solidFill>
                <a:srgbClr val="C00000"/>
              </a:solidFill>
            </a:endParaRPr>
          </a:p>
          <a:p>
            <a:r>
              <a:rPr lang="en-US" altLang="ja-JP" sz="800" dirty="0" smtClean="0">
                <a:solidFill>
                  <a:srgbClr val="C00000"/>
                </a:solidFill>
              </a:rPr>
              <a:t>2 lines of</a:t>
            </a:r>
            <a:r>
              <a:rPr lang="ja-JP" altLang="en-US" sz="800" dirty="0">
                <a:solidFill>
                  <a:srgbClr val="C00000"/>
                </a:solidFill>
              </a:rPr>
              <a:t> </a:t>
            </a:r>
            <a:r>
              <a:rPr lang="en-US" altLang="ja-JP" sz="800" dirty="0" smtClean="0">
                <a:solidFill>
                  <a:srgbClr val="C00000"/>
                </a:solidFill>
              </a:rPr>
              <a:t>30</a:t>
            </a:r>
            <a:r>
              <a:rPr kumimoji="1" lang="en-US" altLang="ja-JP" sz="800" dirty="0" smtClean="0">
                <a:solidFill>
                  <a:srgbClr val="C00000"/>
                </a:solidFill>
              </a:rPr>
              <a:t>m on ground</a:t>
            </a:r>
          </a:p>
          <a:p>
            <a:r>
              <a:rPr kumimoji="1" lang="ja-JP" altLang="en-US" sz="800" dirty="0" smtClean="0">
                <a:solidFill>
                  <a:srgbClr val="C00000"/>
                </a:solidFill>
              </a:rPr>
              <a:t>（</a:t>
            </a:r>
            <a:r>
              <a:rPr lang="en-US" altLang="ja-JP" sz="800" dirty="0" smtClean="0">
                <a:solidFill>
                  <a:srgbClr val="C00000"/>
                </a:solidFill>
              </a:rPr>
              <a:t>need protection</a:t>
            </a:r>
            <a:r>
              <a:rPr kumimoji="1" lang="ja-JP" altLang="en-US" sz="800" dirty="0" smtClean="0">
                <a:solidFill>
                  <a:srgbClr val="C00000"/>
                </a:solidFill>
              </a:rPr>
              <a:t>）</a:t>
            </a:r>
            <a:endParaRPr kumimoji="1" lang="ja-JP" altLang="en-US" sz="800" dirty="0">
              <a:solidFill>
                <a:srgbClr val="C00000"/>
              </a:solidFill>
            </a:endParaRPr>
          </a:p>
        </p:txBody>
      </p:sp>
      <p:sp>
        <p:nvSpPr>
          <p:cNvPr id="452" name="テキスト ボックス 451"/>
          <p:cNvSpPr txBox="1"/>
          <p:nvPr/>
        </p:nvSpPr>
        <p:spPr>
          <a:xfrm>
            <a:off x="5436096" y="5517232"/>
            <a:ext cx="18004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>
                <a:solidFill>
                  <a:srgbClr val="C00000"/>
                </a:solidFill>
              </a:rPr>
              <a:t>Cable path to inside of building</a:t>
            </a:r>
            <a:endParaRPr kumimoji="1" lang="ja-JP" altLang="en-US" sz="800" dirty="0">
              <a:solidFill>
                <a:srgbClr val="C00000"/>
              </a:solidFill>
            </a:endParaRPr>
          </a:p>
        </p:txBody>
      </p:sp>
      <p:sp>
        <p:nvSpPr>
          <p:cNvPr id="453" name="テキスト ボックス 452"/>
          <p:cNvSpPr txBox="1"/>
          <p:nvPr/>
        </p:nvSpPr>
        <p:spPr>
          <a:xfrm>
            <a:off x="5148064" y="4005064"/>
            <a:ext cx="5180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 smtClean="0"/>
              <a:t>Cabling</a:t>
            </a:r>
            <a:endParaRPr kumimoji="1" lang="ja-JP" altLang="en-US" sz="700" dirty="0"/>
          </a:p>
        </p:txBody>
      </p:sp>
      <p:cxnSp>
        <p:nvCxnSpPr>
          <p:cNvPr id="458" name="直線コネクタ 457"/>
          <p:cNvCxnSpPr/>
          <p:nvPr/>
        </p:nvCxnSpPr>
        <p:spPr>
          <a:xfrm flipV="1">
            <a:off x="7380312" y="3356992"/>
            <a:ext cx="0" cy="16561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直線矢印コネクタ 459"/>
          <p:cNvCxnSpPr/>
          <p:nvPr/>
        </p:nvCxnSpPr>
        <p:spPr>
          <a:xfrm>
            <a:off x="6660232" y="5013176"/>
            <a:ext cx="7200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5" name="グループ化 464"/>
          <p:cNvGrpSpPr/>
          <p:nvPr/>
        </p:nvGrpSpPr>
        <p:grpSpPr>
          <a:xfrm>
            <a:off x="5940152" y="4797152"/>
            <a:ext cx="432048" cy="288032"/>
            <a:chOff x="2987824" y="1484784"/>
            <a:chExt cx="432048" cy="288032"/>
          </a:xfrm>
        </p:grpSpPr>
        <p:sp>
          <p:nvSpPr>
            <p:cNvPr id="466" name="正方形/長方形 465"/>
            <p:cNvSpPr/>
            <p:nvPr/>
          </p:nvSpPr>
          <p:spPr>
            <a:xfrm>
              <a:off x="2987824" y="1612798"/>
              <a:ext cx="432048" cy="160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 smtClean="0">
                  <a:solidFill>
                    <a:schemeClr val="tx1"/>
                  </a:solidFill>
                </a:rPr>
                <a:t>GPS</a:t>
              </a:r>
              <a:endParaRPr kumimoji="1" lang="ja-JP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67" name="二等辺三角形 466"/>
            <p:cNvSpPr/>
            <p:nvPr/>
          </p:nvSpPr>
          <p:spPr>
            <a:xfrm flipV="1">
              <a:off x="3035829" y="1484784"/>
              <a:ext cx="96011" cy="96011"/>
            </a:xfrm>
            <a:prstGeom prst="triangl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68" name="直線コネクタ 467"/>
            <p:cNvCxnSpPr/>
            <p:nvPr/>
          </p:nvCxnSpPr>
          <p:spPr>
            <a:xfrm>
              <a:off x="3083835" y="1484784"/>
              <a:ext cx="0" cy="128014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9" name="正方形/長方形 468"/>
          <p:cNvSpPr/>
          <p:nvPr/>
        </p:nvSpPr>
        <p:spPr>
          <a:xfrm>
            <a:off x="5940152" y="5229200"/>
            <a:ext cx="43204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TIC</a:t>
            </a:r>
          </a:p>
        </p:txBody>
      </p:sp>
      <p:cxnSp>
        <p:nvCxnSpPr>
          <p:cNvPr id="470" name="直線矢印コネクタ 469"/>
          <p:cNvCxnSpPr/>
          <p:nvPr/>
        </p:nvCxnSpPr>
        <p:spPr>
          <a:xfrm>
            <a:off x="6660232" y="5013176"/>
            <a:ext cx="0" cy="72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直線矢印コネクタ 473"/>
          <p:cNvCxnSpPr/>
          <p:nvPr/>
        </p:nvCxnSpPr>
        <p:spPr>
          <a:xfrm flipH="1">
            <a:off x="6372200" y="5301208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直線矢印コネクタ 475"/>
          <p:cNvCxnSpPr/>
          <p:nvPr/>
        </p:nvCxnSpPr>
        <p:spPr>
          <a:xfrm>
            <a:off x="6300192" y="5085184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テキスト ボックス 479"/>
          <p:cNvSpPr txBox="1"/>
          <p:nvPr/>
        </p:nvSpPr>
        <p:spPr>
          <a:xfrm>
            <a:off x="8120020" y="3486200"/>
            <a:ext cx="4844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smtClean="0"/>
              <a:t>5 </a:t>
            </a:r>
            <a:r>
              <a:rPr kumimoji="1" lang="en-US" altLang="ja-JP" sz="900" dirty="0" smtClean="0"/>
              <a:t>MHz</a:t>
            </a:r>
          </a:p>
        </p:txBody>
      </p:sp>
      <p:sp>
        <p:nvSpPr>
          <p:cNvPr id="481" name="テキスト ボックス 480"/>
          <p:cNvSpPr txBox="1"/>
          <p:nvPr/>
        </p:nvSpPr>
        <p:spPr>
          <a:xfrm>
            <a:off x="6876256" y="3198168"/>
            <a:ext cx="4395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 smtClean="0"/>
              <a:t>1 PPS</a:t>
            </a:r>
            <a:endParaRPr kumimoji="1" lang="en-US" altLang="ja-JP" sz="900" dirty="0" smtClean="0"/>
          </a:p>
        </p:txBody>
      </p:sp>
      <p:sp>
        <p:nvSpPr>
          <p:cNvPr id="482" name="テキスト ボックス 481"/>
          <p:cNvSpPr txBox="1"/>
          <p:nvPr/>
        </p:nvSpPr>
        <p:spPr>
          <a:xfrm>
            <a:off x="1835696" y="1052736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solidFill>
                  <a:srgbClr val="C00000"/>
                </a:solidFill>
              </a:rPr>
              <a:t>Polarization</a:t>
            </a:r>
          </a:p>
          <a:p>
            <a:r>
              <a:rPr lang="en-US" altLang="ja-JP" sz="800" dirty="0" smtClean="0">
                <a:solidFill>
                  <a:srgbClr val="C00000"/>
                </a:solidFill>
              </a:rPr>
              <a:t>LHCP or RHCP</a:t>
            </a:r>
            <a:endParaRPr kumimoji="1" lang="ja-JP" altLang="en-US" sz="800" dirty="0">
              <a:solidFill>
                <a:srgbClr val="C00000"/>
              </a:solidFill>
            </a:endParaRPr>
          </a:p>
        </p:txBody>
      </p:sp>
      <p:sp>
        <p:nvSpPr>
          <p:cNvPr id="483" name="正方形/長方形 482"/>
          <p:cNvSpPr/>
          <p:nvPr/>
        </p:nvSpPr>
        <p:spPr>
          <a:xfrm>
            <a:off x="5364088" y="1556792"/>
            <a:ext cx="36004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4" name="テキスト ボックス 483"/>
          <p:cNvSpPr txBox="1"/>
          <p:nvPr/>
        </p:nvSpPr>
        <p:spPr>
          <a:xfrm>
            <a:off x="4499992" y="1340768"/>
            <a:ext cx="89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solidFill>
                  <a:srgbClr val="C0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800" dirty="0" smtClean="0">
                <a:solidFill>
                  <a:srgbClr val="C00000"/>
                </a:solidFill>
              </a:rPr>
              <a:t>/4 plate off</a:t>
            </a:r>
            <a:endParaRPr lang="en-US" altLang="ja-JP" sz="800" dirty="0" smtClean="0">
              <a:solidFill>
                <a:srgbClr val="C00000"/>
              </a:solidFill>
            </a:endParaRPr>
          </a:p>
          <a:p>
            <a:r>
              <a:rPr lang="en-US" altLang="ja-JP" sz="800" dirty="0" smtClean="0">
                <a:solidFill>
                  <a:srgbClr val="C00000"/>
                </a:solidFill>
              </a:rPr>
              <a:t>For </a:t>
            </a:r>
            <a:r>
              <a:rPr kumimoji="1" lang="en-US" altLang="ja-JP" sz="800" dirty="0" smtClean="0">
                <a:solidFill>
                  <a:srgbClr val="C00000"/>
                </a:solidFill>
              </a:rPr>
              <a:t>Linear Pol</a:t>
            </a:r>
            <a:endParaRPr kumimoji="1" lang="ja-JP" altLang="en-US" sz="800" dirty="0">
              <a:solidFill>
                <a:srgbClr val="C00000"/>
              </a:solidFill>
            </a:endParaRPr>
          </a:p>
        </p:txBody>
      </p:sp>
      <p:sp>
        <p:nvSpPr>
          <p:cNvPr id="485" name="テキスト ボックス 484"/>
          <p:cNvSpPr txBox="1"/>
          <p:nvPr/>
        </p:nvSpPr>
        <p:spPr>
          <a:xfrm>
            <a:off x="467544" y="6237312"/>
            <a:ext cx="15392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solidFill>
                  <a:srgbClr val="C00000"/>
                </a:solidFill>
              </a:rPr>
              <a:t>Installation of </a:t>
            </a:r>
            <a:r>
              <a:rPr kumimoji="1" lang="en-US" altLang="ja-JP" sz="800" dirty="0" err="1" smtClean="0">
                <a:solidFill>
                  <a:srgbClr val="C00000"/>
                </a:solidFill>
              </a:rPr>
              <a:t>equipments</a:t>
            </a:r>
            <a:endParaRPr kumimoji="1" lang="ja-JP" altLang="en-US" sz="800" dirty="0">
              <a:solidFill>
                <a:srgbClr val="C00000"/>
              </a:solidFill>
            </a:endParaRPr>
          </a:p>
        </p:txBody>
      </p:sp>
      <p:sp>
        <p:nvSpPr>
          <p:cNvPr id="487" name="テキスト ボックス 486"/>
          <p:cNvSpPr txBox="1"/>
          <p:nvPr/>
        </p:nvSpPr>
        <p:spPr>
          <a:xfrm>
            <a:off x="3131840" y="3068960"/>
            <a:ext cx="1168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 smtClean="0">
                <a:solidFill>
                  <a:srgbClr val="C00000"/>
                </a:solidFill>
              </a:rPr>
              <a:t>１．</a:t>
            </a:r>
            <a:r>
              <a:rPr kumimoji="1" lang="en-US" altLang="ja-JP" sz="800" dirty="0" err="1" smtClean="0">
                <a:solidFill>
                  <a:srgbClr val="C00000"/>
                </a:solidFill>
              </a:rPr>
              <a:t>Ntp</a:t>
            </a:r>
            <a:r>
              <a:rPr lang="ja-JP" altLang="en-US" sz="800" dirty="0" smtClean="0">
                <a:solidFill>
                  <a:srgbClr val="C00000"/>
                </a:solidFill>
              </a:rPr>
              <a:t> </a:t>
            </a:r>
            <a:r>
              <a:rPr lang="en-US" altLang="ja-JP" sz="800" dirty="0" smtClean="0">
                <a:solidFill>
                  <a:srgbClr val="C00000"/>
                </a:solidFill>
              </a:rPr>
              <a:t>connection</a:t>
            </a:r>
            <a:endParaRPr kumimoji="1" lang="en-US" altLang="ja-JP" sz="800" dirty="0" smtClean="0">
              <a:solidFill>
                <a:srgbClr val="C00000"/>
              </a:solidFill>
            </a:endParaRPr>
          </a:p>
          <a:p>
            <a:r>
              <a:rPr lang="ja-JP" altLang="en-US" sz="800" dirty="0" smtClean="0">
                <a:solidFill>
                  <a:srgbClr val="C00000"/>
                </a:solidFill>
              </a:rPr>
              <a:t>２．</a:t>
            </a:r>
            <a:r>
              <a:rPr lang="en-US" altLang="ja-JP" sz="800" dirty="0" smtClean="0">
                <a:solidFill>
                  <a:srgbClr val="C00000"/>
                </a:solidFill>
              </a:rPr>
              <a:t>ftp data transfer</a:t>
            </a:r>
            <a:endParaRPr kumimoji="1" lang="ja-JP" altLang="en-US" sz="800" dirty="0">
              <a:solidFill>
                <a:srgbClr val="C00000"/>
              </a:solidFill>
            </a:endParaRPr>
          </a:p>
        </p:txBody>
      </p:sp>
      <p:sp>
        <p:nvSpPr>
          <p:cNvPr id="489" name="テキスト ボックス 488"/>
          <p:cNvSpPr txBox="1"/>
          <p:nvPr/>
        </p:nvSpPr>
        <p:spPr>
          <a:xfrm>
            <a:off x="2771800" y="616530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solidFill>
                  <a:srgbClr val="C00000"/>
                </a:solidFill>
              </a:rPr>
              <a:t>Power line</a:t>
            </a:r>
          </a:p>
          <a:p>
            <a:r>
              <a:rPr lang="en-US" altLang="ja-JP" sz="800" dirty="0" smtClean="0">
                <a:solidFill>
                  <a:srgbClr val="C00000"/>
                </a:solidFill>
              </a:rPr>
              <a:t>Coaxial cables</a:t>
            </a:r>
          </a:p>
          <a:p>
            <a:r>
              <a:rPr kumimoji="1" lang="en-US" altLang="ja-JP" sz="800" dirty="0" smtClean="0">
                <a:solidFill>
                  <a:srgbClr val="C00000"/>
                </a:solidFill>
              </a:rPr>
              <a:t>connectors</a:t>
            </a:r>
          </a:p>
        </p:txBody>
      </p:sp>
      <p:sp>
        <p:nvSpPr>
          <p:cNvPr id="491" name="テキスト ボックス 490"/>
          <p:cNvSpPr txBox="1"/>
          <p:nvPr/>
        </p:nvSpPr>
        <p:spPr>
          <a:xfrm>
            <a:off x="2123728" y="116632"/>
            <a:ext cx="27695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 smtClean="0"/>
              <a:t>230GHz VLBI Experiment</a:t>
            </a:r>
          </a:p>
          <a:p>
            <a:r>
              <a:rPr lang="en-US" altLang="ja-JP" dirty="0" smtClean="0"/>
              <a:t>(MICE2015) </a:t>
            </a:r>
            <a:r>
              <a:rPr kumimoji="1" lang="en-US" altLang="ja-JP" dirty="0" smtClean="0"/>
              <a:t>2013/04/23 KF</a:t>
            </a:r>
            <a:endParaRPr kumimoji="1" lang="ja-JP" altLang="en-US" dirty="0"/>
          </a:p>
        </p:txBody>
      </p:sp>
      <p:sp>
        <p:nvSpPr>
          <p:cNvPr id="492" name="テキスト ボックス 491"/>
          <p:cNvSpPr txBox="1"/>
          <p:nvPr/>
        </p:nvSpPr>
        <p:spPr>
          <a:xfrm>
            <a:off x="3851920" y="6237312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>
                <a:solidFill>
                  <a:srgbClr val="C00000"/>
                </a:solidFill>
              </a:rPr>
              <a:t>Power meter</a:t>
            </a:r>
          </a:p>
          <a:p>
            <a:r>
              <a:rPr lang="en-US" altLang="ja-JP" sz="800" dirty="0" smtClean="0">
                <a:solidFill>
                  <a:srgbClr val="C00000"/>
                </a:solidFill>
              </a:rPr>
              <a:t>Spectrum analyzer</a:t>
            </a:r>
          </a:p>
          <a:p>
            <a:r>
              <a:rPr lang="en-US" altLang="ja-JP" sz="800" dirty="0" smtClean="0">
                <a:solidFill>
                  <a:srgbClr val="C00000"/>
                </a:solidFill>
              </a:rPr>
              <a:t>tester</a:t>
            </a:r>
          </a:p>
        </p:txBody>
      </p:sp>
      <p:sp>
        <p:nvSpPr>
          <p:cNvPr id="493" name="正方形/長方形 492"/>
          <p:cNvSpPr/>
          <p:nvPr/>
        </p:nvSpPr>
        <p:spPr>
          <a:xfrm>
            <a:off x="6372200" y="4077072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solidFill>
                  <a:schemeClr val="tx1"/>
                </a:solidFill>
              </a:rPr>
              <a:t>OCXO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94" name="テキスト ボックス 493"/>
          <p:cNvSpPr txBox="1"/>
          <p:nvPr/>
        </p:nvSpPr>
        <p:spPr>
          <a:xfrm>
            <a:off x="6948264" y="65236"/>
            <a:ext cx="2088232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700" dirty="0" smtClean="0"/>
              <a:t>Source: the Moon</a:t>
            </a:r>
            <a:endParaRPr lang="en-US" altLang="ja-JP" sz="700" dirty="0"/>
          </a:p>
          <a:p>
            <a:r>
              <a:rPr lang="ja-JP" altLang="en-US" sz="700" dirty="0" smtClean="0"/>
              <a:t>　</a:t>
            </a:r>
            <a:r>
              <a:rPr lang="en-US" altLang="ja-JP" sz="700" dirty="0" smtClean="0"/>
              <a:t>tracking: change the tracking position so that to maximize the correlated amplitude</a:t>
            </a:r>
          </a:p>
          <a:p>
            <a:r>
              <a:rPr lang="en-US" altLang="ja-JP" sz="700" dirty="0" smtClean="0"/>
              <a:t>Calibration</a:t>
            </a:r>
            <a:endParaRPr kumimoji="1" lang="en-US" altLang="ja-JP" sz="700" dirty="0" smtClean="0"/>
          </a:p>
          <a:p>
            <a:r>
              <a:rPr kumimoji="1" lang="en-US" altLang="ja-JP" sz="700" dirty="0" smtClean="0"/>
              <a:t>  </a:t>
            </a:r>
            <a:r>
              <a:rPr kumimoji="1" lang="en-US" altLang="ja-JP" sz="700" dirty="0" err="1" smtClean="0"/>
              <a:t>Tsys</a:t>
            </a:r>
            <a:r>
              <a:rPr kumimoji="1" lang="en-US" altLang="ja-JP" sz="700" dirty="0" smtClean="0"/>
              <a:t> measurement</a:t>
            </a:r>
          </a:p>
          <a:p>
            <a:endParaRPr lang="en-US" altLang="ja-JP" sz="700" dirty="0"/>
          </a:p>
          <a:p>
            <a:r>
              <a:rPr kumimoji="1" lang="en-US" altLang="ja-JP" sz="700" dirty="0" smtClean="0"/>
              <a:t>Frequency 230.000-231.024 GHz</a:t>
            </a:r>
          </a:p>
          <a:p>
            <a:r>
              <a:rPr kumimoji="1" lang="en-US" altLang="ja-JP" sz="700" dirty="0" smtClean="0"/>
              <a:t>  no Doppler tracking</a:t>
            </a:r>
          </a:p>
          <a:p>
            <a:r>
              <a:rPr lang="en-US" altLang="ja-JP" sz="700" dirty="0"/>
              <a:t> </a:t>
            </a:r>
            <a:r>
              <a:rPr lang="en-US" altLang="ja-JP" sz="700" dirty="0" smtClean="0"/>
              <a:t> CO (2-1) line included so that to check the frequency setting</a:t>
            </a:r>
            <a:endParaRPr kumimoji="1" lang="en-US" altLang="ja-JP" sz="700" dirty="0" smtClean="0"/>
          </a:p>
          <a:p>
            <a:r>
              <a:rPr kumimoji="1" lang="ja-JP" altLang="en-US" sz="700" dirty="0" smtClean="0"/>
              <a:t>　</a:t>
            </a:r>
            <a:r>
              <a:rPr kumimoji="1" lang="en-US" altLang="ja-JP" sz="700" dirty="0" smtClean="0"/>
              <a:t>1.85m</a:t>
            </a:r>
            <a:r>
              <a:rPr lang="en-US" altLang="ja-JP" sz="700" dirty="0" smtClean="0"/>
              <a:t>: </a:t>
            </a:r>
            <a:r>
              <a:rPr kumimoji="1" lang="en-US" altLang="ja-JP" sz="700" dirty="0" smtClean="0"/>
              <a:t>USB</a:t>
            </a:r>
            <a:r>
              <a:rPr lang="en-US" altLang="ja-JP" sz="700" dirty="0" smtClean="0"/>
              <a:t>, </a:t>
            </a:r>
            <a:r>
              <a:rPr kumimoji="1" lang="en-US" altLang="ja-JP" sz="700" dirty="0" smtClean="0"/>
              <a:t>SPART: DSB</a:t>
            </a:r>
          </a:p>
          <a:p>
            <a:r>
              <a:rPr lang="ja-JP" altLang="en-US" sz="700" dirty="0" smtClean="0"/>
              <a:t>  </a:t>
            </a:r>
            <a:r>
              <a:rPr lang="en-US" altLang="ja-JP" sz="700" dirty="0" smtClean="0"/>
              <a:t>1.85m: circular pol, SPART: linear pol</a:t>
            </a:r>
            <a:endParaRPr kumimoji="1" lang="en-US" altLang="ja-JP" sz="700" dirty="0" smtClean="0"/>
          </a:p>
          <a:p>
            <a:endParaRPr lang="en-US" altLang="ja-JP" sz="700" dirty="0" smtClean="0"/>
          </a:p>
          <a:p>
            <a:r>
              <a:rPr lang="en-US" altLang="ja-JP" sz="700" dirty="0" smtClean="0"/>
              <a:t>Correlation: ftp just after the recording</a:t>
            </a:r>
          </a:p>
        </p:txBody>
      </p:sp>
      <p:grpSp>
        <p:nvGrpSpPr>
          <p:cNvPr id="499" name="グループ化 498"/>
          <p:cNvGrpSpPr/>
          <p:nvPr/>
        </p:nvGrpSpPr>
        <p:grpSpPr>
          <a:xfrm>
            <a:off x="1691680" y="3068960"/>
            <a:ext cx="144016" cy="144016"/>
            <a:chOff x="2987824" y="2204864"/>
            <a:chExt cx="72008" cy="72008"/>
          </a:xfrm>
        </p:grpSpPr>
        <p:cxnSp>
          <p:nvCxnSpPr>
            <p:cNvPr id="497" name="直線コネクタ 496"/>
            <p:cNvCxnSpPr/>
            <p:nvPr/>
          </p:nvCxnSpPr>
          <p:spPr>
            <a:xfrm>
              <a:off x="2987824" y="2204864"/>
              <a:ext cx="72008" cy="720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直線コネクタ 497"/>
            <p:cNvCxnSpPr/>
            <p:nvPr/>
          </p:nvCxnSpPr>
          <p:spPr>
            <a:xfrm flipV="1">
              <a:off x="2987824" y="2204864"/>
              <a:ext cx="72008" cy="720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0" name="グループ化 499"/>
          <p:cNvGrpSpPr/>
          <p:nvPr/>
        </p:nvGrpSpPr>
        <p:grpSpPr>
          <a:xfrm>
            <a:off x="323528" y="3573016"/>
            <a:ext cx="144016" cy="144016"/>
            <a:chOff x="2987824" y="2204864"/>
            <a:chExt cx="72008" cy="72008"/>
          </a:xfrm>
        </p:grpSpPr>
        <p:cxnSp>
          <p:nvCxnSpPr>
            <p:cNvPr id="501" name="直線コネクタ 500"/>
            <p:cNvCxnSpPr/>
            <p:nvPr/>
          </p:nvCxnSpPr>
          <p:spPr>
            <a:xfrm>
              <a:off x="2987824" y="2204864"/>
              <a:ext cx="72008" cy="720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直線コネクタ 501"/>
            <p:cNvCxnSpPr/>
            <p:nvPr/>
          </p:nvCxnSpPr>
          <p:spPr>
            <a:xfrm flipV="1">
              <a:off x="2987824" y="2204864"/>
              <a:ext cx="72008" cy="720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3" name="グループ化 502"/>
          <p:cNvGrpSpPr/>
          <p:nvPr/>
        </p:nvGrpSpPr>
        <p:grpSpPr>
          <a:xfrm>
            <a:off x="6876256" y="3429000"/>
            <a:ext cx="144016" cy="144016"/>
            <a:chOff x="2987824" y="2204864"/>
            <a:chExt cx="72008" cy="72008"/>
          </a:xfrm>
        </p:grpSpPr>
        <p:cxnSp>
          <p:nvCxnSpPr>
            <p:cNvPr id="504" name="直線コネクタ 503"/>
            <p:cNvCxnSpPr/>
            <p:nvPr/>
          </p:nvCxnSpPr>
          <p:spPr>
            <a:xfrm>
              <a:off x="2987824" y="2204864"/>
              <a:ext cx="72008" cy="720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直線コネクタ 504"/>
            <p:cNvCxnSpPr/>
            <p:nvPr/>
          </p:nvCxnSpPr>
          <p:spPr>
            <a:xfrm flipV="1">
              <a:off x="2987824" y="2204864"/>
              <a:ext cx="72008" cy="720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6" name="グループ化 505"/>
          <p:cNvGrpSpPr/>
          <p:nvPr/>
        </p:nvGrpSpPr>
        <p:grpSpPr>
          <a:xfrm>
            <a:off x="5652120" y="3068960"/>
            <a:ext cx="144016" cy="144016"/>
            <a:chOff x="2987824" y="2204864"/>
            <a:chExt cx="72008" cy="72008"/>
          </a:xfrm>
        </p:grpSpPr>
        <p:cxnSp>
          <p:nvCxnSpPr>
            <p:cNvPr id="507" name="直線コネクタ 506"/>
            <p:cNvCxnSpPr/>
            <p:nvPr/>
          </p:nvCxnSpPr>
          <p:spPr>
            <a:xfrm>
              <a:off x="2987824" y="2204864"/>
              <a:ext cx="72008" cy="720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直線コネクタ 507"/>
            <p:cNvCxnSpPr/>
            <p:nvPr/>
          </p:nvCxnSpPr>
          <p:spPr>
            <a:xfrm flipV="1">
              <a:off x="2987824" y="2204864"/>
              <a:ext cx="72008" cy="720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9" name="テキスト ボックス 508"/>
          <p:cNvSpPr txBox="1"/>
          <p:nvPr/>
        </p:nvSpPr>
        <p:spPr>
          <a:xfrm>
            <a:off x="5508104" y="3140968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solidFill>
                  <a:srgbClr val="C00000"/>
                </a:solidFill>
              </a:rPr>
              <a:t>Power off the amplifier</a:t>
            </a:r>
          </a:p>
          <a:p>
            <a:r>
              <a:rPr lang="en-US" altLang="ja-JP" sz="800" dirty="0" smtClean="0">
                <a:solidFill>
                  <a:srgbClr val="C00000"/>
                </a:solidFill>
              </a:rPr>
              <a:t>Before pulling cable off</a:t>
            </a:r>
            <a:endParaRPr kumimoji="1" lang="ja-JP" altLang="en-US" sz="800" dirty="0">
              <a:solidFill>
                <a:srgbClr val="C00000"/>
              </a:solidFill>
            </a:endParaRPr>
          </a:p>
        </p:txBody>
      </p:sp>
      <p:sp>
        <p:nvSpPr>
          <p:cNvPr id="510" name="テキスト ボックス 509"/>
          <p:cNvSpPr txBox="1"/>
          <p:nvPr/>
        </p:nvSpPr>
        <p:spPr>
          <a:xfrm>
            <a:off x="3563888" y="1916832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>
                <a:solidFill>
                  <a:srgbClr val="C00000"/>
                </a:solidFill>
              </a:rPr>
              <a:t>Frequency setting?</a:t>
            </a:r>
          </a:p>
        </p:txBody>
      </p:sp>
      <p:sp>
        <p:nvSpPr>
          <p:cNvPr id="511" name="テキスト ボックス 510"/>
          <p:cNvSpPr txBox="1"/>
          <p:nvPr/>
        </p:nvSpPr>
        <p:spPr>
          <a:xfrm>
            <a:off x="16437" y="1628800"/>
            <a:ext cx="1164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>
                <a:solidFill>
                  <a:srgbClr val="C00000"/>
                </a:solidFill>
              </a:rPr>
              <a:t>Frequency setting?</a:t>
            </a:r>
          </a:p>
        </p:txBody>
      </p:sp>
      <p:sp>
        <p:nvSpPr>
          <p:cNvPr id="512" name="テキスト ボックス 511"/>
          <p:cNvSpPr txBox="1"/>
          <p:nvPr/>
        </p:nvSpPr>
        <p:spPr>
          <a:xfrm>
            <a:off x="6804248" y="2852936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 smtClean="0">
                <a:solidFill>
                  <a:srgbClr val="C00000"/>
                </a:solidFill>
              </a:rPr>
              <a:t>Confirmation of tracking</a:t>
            </a:r>
          </a:p>
          <a:p>
            <a:r>
              <a:rPr lang="en-US" altLang="ja-JP" sz="800" dirty="0" smtClean="0">
                <a:solidFill>
                  <a:srgbClr val="C00000"/>
                </a:solidFill>
              </a:rPr>
              <a:t>And 10 MHz reference</a:t>
            </a:r>
          </a:p>
        </p:txBody>
      </p:sp>
      <p:sp>
        <p:nvSpPr>
          <p:cNvPr id="228" name="テキスト ボックス 227"/>
          <p:cNvSpPr txBox="1"/>
          <p:nvPr/>
        </p:nvSpPr>
        <p:spPr>
          <a:xfrm>
            <a:off x="2843808" y="980728"/>
            <a:ext cx="10871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solidFill>
                  <a:srgbClr val="C00000"/>
                </a:solidFill>
              </a:rPr>
              <a:t>Station Position ?</a:t>
            </a:r>
          </a:p>
        </p:txBody>
      </p:sp>
      <p:sp>
        <p:nvSpPr>
          <p:cNvPr id="229" name="正方形/長方形 228"/>
          <p:cNvSpPr/>
          <p:nvPr/>
        </p:nvSpPr>
        <p:spPr>
          <a:xfrm>
            <a:off x="6948264" y="6597352"/>
            <a:ext cx="43204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" dirty="0" smtClean="0">
                <a:solidFill>
                  <a:schemeClr val="accent2">
                    <a:lumMod val="75000"/>
                  </a:schemeClr>
                </a:solidFill>
              </a:rPr>
              <a:t>茨城大</a:t>
            </a:r>
            <a:endParaRPr kumimoji="1" lang="en-US" altLang="ja-JP" sz="6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1" name="正方形/長方形 230"/>
          <p:cNvSpPr/>
          <p:nvPr/>
        </p:nvSpPr>
        <p:spPr>
          <a:xfrm>
            <a:off x="7452320" y="6597352"/>
            <a:ext cx="43204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accent6">
                    <a:lumMod val="75000"/>
                  </a:schemeClr>
                </a:solidFill>
              </a:rPr>
              <a:t>山口</a:t>
            </a:r>
            <a:r>
              <a:rPr kumimoji="1" lang="ja-JP" altLang="en-US" sz="600" dirty="0" smtClean="0">
                <a:solidFill>
                  <a:schemeClr val="accent6">
                    <a:lumMod val="75000"/>
                  </a:schemeClr>
                </a:solidFill>
              </a:rPr>
              <a:t>大</a:t>
            </a:r>
            <a:endParaRPr kumimoji="1" lang="en-US" altLang="ja-JP" sz="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2" name="正方形/長方形 231"/>
          <p:cNvSpPr/>
          <p:nvPr/>
        </p:nvSpPr>
        <p:spPr>
          <a:xfrm>
            <a:off x="7956376" y="6597352"/>
            <a:ext cx="432048" cy="14401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 smtClean="0">
                <a:solidFill>
                  <a:srgbClr val="7030A0"/>
                </a:solidFill>
              </a:rPr>
              <a:t>NICT</a:t>
            </a:r>
          </a:p>
        </p:txBody>
      </p:sp>
      <p:sp>
        <p:nvSpPr>
          <p:cNvPr id="233" name="正方形/長方形 232"/>
          <p:cNvSpPr/>
          <p:nvPr/>
        </p:nvSpPr>
        <p:spPr>
          <a:xfrm>
            <a:off x="8460432" y="6597352"/>
            <a:ext cx="57606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 smtClean="0">
                <a:solidFill>
                  <a:schemeClr val="accent5">
                    <a:lumMod val="75000"/>
                  </a:schemeClr>
                </a:solidFill>
              </a:rPr>
              <a:t>NAOJ/ISAS</a:t>
            </a:r>
          </a:p>
        </p:txBody>
      </p:sp>
      <p:sp>
        <p:nvSpPr>
          <p:cNvPr id="234" name="正方形/長方形 233"/>
          <p:cNvSpPr/>
          <p:nvPr/>
        </p:nvSpPr>
        <p:spPr>
          <a:xfrm>
            <a:off x="6156176" y="6597352"/>
            <a:ext cx="72008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" dirty="0" smtClean="0">
                <a:solidFill>
                  <a:schemeClr val="tx1"/>
                </a:solidFill>
              </a:rPr>
              <a:t>大阪府大／</a:t>
            </a:r>
            <a:r>
              <a:rPr kumimoji="1" lang="en-US" altLang="ja-JP" sz="600" dirty="0" smtClean="0">
                <a:solidFill>
                  <a:schemeClr val="tx1"/>
                </a:solidFill>
              </a:rPr>
              <a:t>NRO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31049" y="2681953"/>
            <a:ext cx="9006943" cy="4326455"/>
            <a:chOff x="31049" y="2681953"/>
            <a:chExt cx="9006943" cy="4326455"/>
          </a:xfrm>
        </p:grpSpPr>
        <p:sp>
          <p:nvSpPr>
            <p:cNvPr id="5" name="フリーフォーム 4"/>
            <p:cNvSpPr/>
            <p:nvPr/>
          </p:nvSpPr>
          <p:spPr>
            <a:xfrm>
              <a:off x="31049" y="2681953"/>
              <a:ext cx="9006943" cy="4326455"/>
            </a:xfrm>
            <a:custGeom>
              <a:avLst/>
              <a:gdLst>
                <a:gd name="connsiteX0" fmla="*/ 575920 w 10001544"/>
                <a:gd name="connsiteY0" fmla="*/ 339596 h 4547987"/>
                <a:gd name="connsiteX1" fmla="*/ 7196853 w 10001544"/>
                <a:gd name="connsiteY1" fmla="*/ 407329 h 4547987"/>
                <a:gd name="connsiteX2" fmla="*/ 7357720 w 10001544"/>
                <a:gd name="connsiteY2" fmla="*/ 2032929 h 4547987"/>
                <a:gd name="connsiteX3" fmla="*/ 8263653 w 10001544"/>
                <a:gd name="connsiteY3" fmla="*/ 2236129 h 4547987"/>
                <a:gd name="connsiteX4" fmla="*/ 9474387 w 10001544"/>
                <a:gd name="connsiteY4" fmla="*/ 2888062 h 4547987"/>
                <a:gd name="connsiteX5" fmla="*/ 9305053 w 10001544"/>
                <a:gd name="connsiteY5" fmla="*/ 3946396 h 4547987"/>
                <a:gd name="connsiteX6" fmla="*/ 1329453 w 10001544"/>
                <a:gd name="connsiteY6" fmla="*/ 4318929 h 4547987"/>
                <a:gd name="connsiteX7" fmla="*/ 575920 w 10001544"/>
                <a:gd name="connsiteY7" fmla="*/ 339596 h 4547987"/>
                <a:gd name="connsiteX0" fmla="*/ 575920 w 10001544"/>
                <a:gd name="connsiteY0" fmla="*/ 336548 h 4544939"/>
                <a:gd name="connsiteX1" fmla="*/ 7196853 w 10001544"/>
                <a:gd name="connsiteY1" fmla="*/ 404281 h 4544939"/>
                <a:gd name="connsiteX2" fmla="*/ 7628653 w 10001544"/>
                <a:gd name="connsiteY2" fmla="*/ 1962148 h 4544939"/>
                <a:gd name="connsiteX3" fmla="*/ 8263653 w 10001544"/>
                <a:gd name="connsiteY3" fmla="*/ 2233081 h 4544939"/>
                <a:gd name="connsiteX4" fmla="*/ 9474387 w 10001544"/>
                <a:gd name="connsiteY4" fmla="*/ 2885014 h 4544939"/>
                <a:gd name="connsiteX5" fmla="*/ 9305053 w 10001544"/>
                <a:gd name="connsiteY5" fmla="*/ 3943348 h 4544939"/>
                <a:gd name="connsiteX6" fmla="*/ 1329453 w 10001544"/>
                <a:gd name="connsiteY6" fmla="*/ 4315881 h 4544939"/>
                <a:gd name="connsiteX7" fmla="*/ 575920 w 10001544"/>
                <a:gd name="connsiteY7" fmla="*/ 336548 h 4544939"/>
                <a:gd name="connsiteX0" fmla="*/ 575920 w 9974536"/>
                <a:gd name="connsiteY0" fmla="*/ 336548 h 4544939"/>
                <a:gd name="connsiteX1" fmla="*/ 7196853 w 9974536"/>
                <a:gd name="connsiteY1" fmla="*/ 404281 h 4544939"/>
                <a:gd name="connsiteX2" fmla="*/ 7628653 w 9974536"/>
                <a:gd name="connsiteY2" fmla="*/ 1962148 h 4544939"/>
                <a:gd name="connsiteX3" fmla="*/ 8864786 w 9974536"/>
                <a:gd name="connsiteY3" fmla="*/ 2419347 h 4544939"/>
                <a:gd name="connsiteX4" fmla="*/ 9474387 w 9974536"/>
                <a:gd name="connsiteY4" fmla="*/ 2885014 h 4544939"/>
                <a:gd name="connsiteX5" fmla="*/ 9305053 w 9974536"/>
                <a:gd name="connsiteY5" fmla="*/ 3943348 h 4544939"/>
                <a:gd name="connsiteX6" fmla="*/ 1329453 w 9974536"/>
                <a:gd name="connsiteY6" fmla="*/ 4315881 h 4544939"/>
                <a:gd name="connsiteX7" fmla="*/ 575920 w 9974536"/>
                <a:gd name="connsiteY7" fmla="*/ 336548 h 4544939"/>
                <a:gd name="connsiteX0" fmla="*/ 575920 w 9970109"/>
                <a:gd name="connsiteY0" fmla="*/ 336548 h 4544939"/>
                <a:gd name="connsiteX1" fmla="*/ 7196853 w 9970109"/>
                <a:gd name="connsiteY1" fmla="*/ 404281 h 4544939"/>
                <a:gd name="connsiteX2" fmla="*/ 7628653 w 9970109"/>
                <a:gd name="connsiteY2" fmla="*/ 1962148 h 4544939"/>
                <a:gd name="connsiteX3" fmla="*/ 8864786 w 9970109"/>
                <a:gd name="connsiteY3" fmla="*/ 2419347 h 4544939"/>
                <a:gd name="connsiteX4" fmla="*/ 9474387 w 9970109"/>
                <a:gd name="connsiteY4" fmla="*/ 2885014 h 4544939"/>
                <a:gd name="connsiteX5" fmla="*/ 9305053 w 9970109"/>
                <a:gd name="connsiteY5" fmla="*/ 3943348 h 4544939"/>
                <a:gd name="connsiteX6" fmla="*/ 1329453 w 9970109"/>
                <a:gd name="connsiteY6" fmla="*/ 4315881 h 4544939"/>
                <a:gd name="connsiteX7" fmla="*/ 575920 w 9970109"/>
                <a:gd name="connsiteY7" fmla="*/ 336548 h 4544939"/>
                <a:gd name="connsiteX0" fmla="*/ 575920 w 9512313"/>
                <a:gd name="connsiteY0" fmla="*/ 336548 h 4544939"/>
                <a:gd name="connsiteX1" fmla="*/ 7196853 w 9512313"/>
                <a:gd name="connsiteY1" fmla="*/ 404281 h 4544939"/>
                <a:gd name="connsiteX2" fmla="*/ 7628653 w 9512313"/>
                <a:gd name="connsiteY2" fmla="*/ 1962148 h 4544939"/>
                <a:gd name="connsiteX3" fmla="*/ 8864786 w 9512313"/>
                <a:gd name="connsiteY3" fmla="*/ 2419347 h 4544939"/>
                <a:gd name="connsiteX4" fmla="*/ 9474387 w 9512313"/>
                <a:gd name="connsiteY4" fmla="*/ 2885014 h 4544939"/>
                <a:gd name="connsiteX5" fmla="*/ 9305053 w 9512313"/>
                <a:gd name="connsiteY5" fmla="*/ 3943348 h 4544939"/>
                <a:gd name="connsiteX6" fmla="*/ 1329453 w 9512313"/>
                <a:gd name="connsiteY6" fmla="*/ 4315881 h 4544939"/>
                <a:gd name="connsiteX7" fmla="*/ 575920 w 9512313"/>
                <a:gd name="connsiteY7" fmla="*/ 336548 h 4544939"/>
                <a:gd name="connsiteX0" fmla="*/ 351930 w 9288323"/>
                <a:gd name="connsiteY0" fmla="*/ 336548 h 4393693"/>
                <a:gd name="connsiteX1" fmla="*/ 6972863 w 9288323"/>
                <a:gd name="connsiteY1" fmla="*/ 404281 h 4393693"/>
                <a:gd name="connsiteX2" fmla="*/ 7404663 w 9288323"/>
                <a:gd name="connsiteY2" fmla="*/ 1962148 h 4393693"/>
                <a:gd name="connsiteX3" fmla="*/ 8640796 w 9288323"/>
                <a:gd name="connsiteY3" fmla="*/ 2419347 h 4393693"/>
                <a:gd name="connsiteX4" fmla="*/ 9250397 w 9288323"/>
                <a:gd name="connsiteY4" fmla="*/ 2885014 h 4393693"/>
                <a:gd name="connsiteX5" fmla="*/ 9081063 w 9288323"/>
                <a:gd name="connsiteY5" fmla="*/ 3943348 h 4393693"/>
                <a:gd name="connsiteX6" fmla="*/ 1105463 w 9288323"/>
                <a:gd name="connsiteY6" fmla="*/ 4315881 h 4393693"/>
                <a:gd name="connsiteX7" fmla="*/ 351930 w 9288323"/>
                <a:gd name="connsiteY7" fmla="*/ 336548 h 4393693"/>
                <a:gd name="connsiteX0" fmla="*/ 64821 w 9001214"/>
                <a:gd name="connsiteY0" fmla="*/ 183063 h 4240208"/>
                <a:gd name="connsiteX1" fmla="*/ 6685754 w 9001214"/>
                <a:gd name="connsiteY1" fmla="*/ 250796 h 4240208"/>
                <a:gd name="connsiteX2" fmla="*/ 7117554 w 9001214"/>
                <a:gd name="connsiteY2" fmla="*/ 1808663 h 4240208"/>
                <a:gd name="connsiteX3" fmla="*/ 8353687 w 9001214"/>
                <a:gd name="connsiteY3" fmla="*/ 2265862 h 4240208"/>
                <a:gd name="connsiteX4" fmla="*/ 8963288 w 9001214"/>
                <a:gd name="connsiteY4" fmla="*/ 2731529 h 4240208"/>
                <a:gd name="connsiteX5" fmla="*/ 8793954 w 9001214"/>
                <a:gd name="connsiteY5" fmla="*/ 3789863 h 4240208"/>
                <a:gd name="connsiteX6" fmla="*/ 818354 w 9001214"/>
                <a:gd name="connsiteY6" fmla="*/ 4162396 h 4240208"/>
                <a:gd name="connsiteX7" fmla="*/ 64821 w 9001214"/>
                <a:gd name="connsiteY7" fmla="*/ 183063 h 4240208"/>
                <a:gd name="connsiteX0" fmla="*/ 434616 w 9006943"/>
                <a:gd name="connsiteY0" fmla="*/ 205245 h 4351917"/>
                <a:gd name="connsiteX1" fmla="*/ 6691483 w 9006943"/>
                <a:gd name="connsiteY1" fmla="*/ 213711 h 4351917"/>
                <a:gd name="connsiteX2" fmla="*/ 7123283 w 9006943"/>
                <a:gd name="connsiteY2" fmla="*/ 1771578 h 4351917"/>
                <a:gd name="connsiteX3" fmla="*/ 8359416 w 9006943"/>
                <a:gd name="connsiteY3" fmla="*/ 2228777 h 4351917"/>
                <a:gd name="connsiteX4" fmla="*/ 8969017 w 9006943"/>
                <a:gd name="connsiteY4" fmla="*/ 2694444 h 4351917"/>
                <a:gd name="connsiteX5" fmla="*/ 8799683 w 9006943"/>
                <a:gd name="connsiteY5" fmla="*/ 3752778 h 4351917"/>
                <a:gd name="connsiteX6" fmla="*/ 824083 w 9006943"/>
                <a:gd name="connsiteY6" fmla="*/ 4125311 h 4351917"/>
                <a:gd name="connsiteX7" fmla="*/ 434616 w 9006943"/>
                <a:gd name="connsiteY7" fmla="*/ 205245 h 4351917"/>
                <a:gd name="connsiteX0" fmla="*/ 434616 w 9006943"/>
                <a:gd name="connsiteY0" fmla="*/ 199756 h 4346428"/>
                <a:gd name="connsiteX1" fmla="*/ 6691483 w 9006943"/>
                <a:gd name="connsiteY1" fmla="*/ 208222 h 4346428"/>
                <a:gd name="connsiteX2" fmla="*/ 7284150 w 9006943"/>
                <a:gd name="connsiteY2" fmla="*/ 1672956 h 4346428"/>
                <a:gd name="connsiteX3" fmla="*/ 8359416 w 9006943"/>
                <a:gd name="connsiteY3" fmla="*/ 2223288 h 4346428"/>
                <a:gd name="connsiteX4" fmla="*/ 8969017 w 9006943"/>
                <a:gd name="connsiteY4" fmla="*/ 2688955 h 4346428"/>
                <a:gd name="connsiteX5" fmla="*/ 8799683 w 9006943"/>
                <a:gd name="connsiteY5" fmla="*/ 3747289 h 4346428"/>
                <a:gd name="connsiteX6" fmla="*/ 824083 w 9006943"/>
                <a:gd name="connsiteY6" fmla="*/ 4119822 h 4346428"/>
                <a:gd name="connsiteX7" fmla="*/ 434616 w 9006943"/>
                <a:gd name="connsiteY7" fmla="*/ 199756 h 4346428"/>
                <a:gd name="connsiteX0" fmla="*/ 434616 w 9006943"/>
                <a:gd name="connsiteY0" fmla="*/ 179783 h 4326455"/>
                <a:gd name="connsiteX1" fmla="*/ 6691483 w 9006943"/>
                <a:gd name="connsiteY1" fmla="*/ 188249 h 4326455"/>
                <a:gd name="connsiteX2" fmla="*/ 7284150 w 9006943"/>
                <a:gd name="connsiteY2" fmla="*/ 1652983 h 4326455"/>
                <a:gd name="connsiteX3" fmla="*/ 8359416 w 9006943"/>
                <a:gd name="connsiteY3" fmla="*/ 2203315 h 4326455"/>
                <a:gd name="connsiteX4" fmla="*/ 8969017 w 9006943"/>
                <a:gd name="connsiteY4" fmla="*/ 2668982 h 4326455"/>
                <a:gd name="connsiteX5" fmla="*/ 8799683 w 9006943"/>
                <a:gd name="connsiteY5" fmla="*/ 3727316 h 4326455"/>
                <a:gd name="connsiteX6" fmla="*/ 824083 w 9006943"/>
                <a:gd name="connsiteY6" fmla="*/ 4099849 h 4326455"/>
                <a:gd name="connsiteX7" fmla="*/ 434616 w 9006943"/>
                <a:gd name="connsiteY7" fmla="*/ 179783 h 432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6943" h="4326455">
                  <a:moveTo>
                    <a:pt x="434616" y="179783"/>
                  </a:moveTo>
                  <a:cubicBezTo>
                    <a:pt x="701316" y="-116550"/>
                    <a:pt x="5956294" y="1983"/>
                    <a:pt x="6691483" y="188249"/>
                  </a:cubicBezTo>
                  <a:cubicBezTo>
                    <a:pt x="7426672" y="374515"/>
                    <a:pt x="7006161" y="1317139"/>
                    <a:pt x="7284150" y="1652983"/>
                  </a:cubicBezTo>
                  <a:cubicBezTo>
                    <a:pt x="7562139" y="1988827"/>
                    <a:pt x="8078605" y="2033982"/>
                    <a:pt x="8359416" y="2203315"/>
                  </a:cubicBezTo>
                  <a:cubicBezTo>
                    <a:pt x="8640227" y="2372648"/>
                    <a:pt x="8912573" y="2364182"/>
                    <a:pt x="8969017" y="2668982"/>
                  </a:cubicBezTo>
                  <a:cubicBezTo>
                    <a:pt x="9025461" y="2973782"/>
                    <a:pt x="9052635" y="3553911"/>
                    <a:pt x="8799683" y="3727316"/>
                  </a:cubicBezTo>
                  <a:cubicBezTo>
                    <a:pt x="7442194" y="3965794"/>
                    <a:pt x="2218261" y="4691104"/>
                    <a:pt x="824083" y="4099849"/>
                  </a:cubicBezTo>
                  <a:cubicBezTo>
                    <a:pt x="-570095" y="3508594"/>
                    <a:pt x="167916" y="476116"/>
                    <a:pt x="434616" y="179783"/>
                  </a:cubicBezTo>
                  <a:close/>
                </a:path>
              </a:pathLst>
            </a:custGeom>
            <a:solidFill>
              <a:srgbClr val="FF000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 rot="20699184">
              <a:off x="586538" y="4595133"/>
              <a:ext cx="64229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Build for this experiment</a:t>
              </a:r>
              <a:endParaRPr kumimoji="1" lang="ja-JP" altLang="en-US" sz="36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09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Reference </a:t>
            </a:r>
            <a:r>
              <a:rPr lang="en-US" altLang="ja-JP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kumimoji="1" lang="en-US" altLang="ja-JP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ignal Modes</a:t>
            </a:r>
            <a:endParaRPr kumimoji="1" lang="ja-JP" altLang="en-US" sz="4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[Mode 1]  Connected interferometer mode</a:t>
            </a:r>
          </a:p>
          <a:p>
            <a:pPr lvl="1"/>
            <a:r>
              <a:rPr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MHz transfer via optical fiber</a:t>
            </a:r>
          </a:p>
          <a:p>
            <a:pPr marL="0" indent="0">
              <a:buNone/>
            </a:pPr>
            <a:r>
              <a:rPr kumimoji="1" lang="en-US" altLang="ja-JP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[Mode 2]  H-maser (SPART)  ---  OCXO (1.85m)</a:t>
            </a:r>
          </a:p>
          <a:p>
            <a:pPr marL="0" indent="0">
              <a:buNone/>
            </a:pPr>
            <a:r>
              <a:rPr lang="en-US" altLang="ja-JP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[Mode 3]  OCXO (SPART)  ---  OCXO (1.85m)</a:t>
            </a:r>
          </a:p>
          <a:p>
            <a:endParaRPr kumimoji="1" lang="en-US" altLang="ja-JP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ja-JP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OCXO</a:t>
            </a:r>
          </a:p>
          <a:p>
            <a:pPr lvl="1"/>
            <a:r>
              <a:rPr kumimoji="1"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Oven Controlled </a:t>
            </a:r>
            <a:r>
              <a:rPr kumimoji="1" lang="en-US" altLang="ja-JP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Xtal</a:t>
            </a:r>
            <a:r>
              <a:rPr kumimoji="1"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Oscillator</a:t>
            </a:r>
          </a:p>
          <a:p>
            <a:pPr lvl="1"/>
            <a:r>
              <a:rPr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 Stability at 230 GHz for 10 seconds integration</a:t>
            </a:r>
          </a:p>
          <a:p>
            <a:pPr lvl="1"/>
            <a:r>
              <a:rPr kumimoji="1" lang="en-US" altLang="ja-JP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Cheap and compact (transportable)</a:t>
            </a:r>
            <a:endParaRPr kumimoji="1" lang="ja-JP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DF99A-7B20-44D9-842C-D3D56F77AF00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200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Optical fiber</a:t>
            </a:r>
            <a:endParaRPr kumimoji="1" lang="ja-JP" alt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043608" y="1484784"/>
            <a:ext cx="7229475" cy="4448175"/>
            <a:chOff x="1043608" y="1484784"/>
            <a:chExt cx="7229475" cy="44481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484784"/>
              <a:ext cx="7229475" cy="4448175"/>
            </a:xfrm>
            <a:prstGeom prst="rect">
              <a:avLst/>
            </a:prstGeom>
            <a:noFill/>
            <a:ln w="476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フリーフォーム 3"/>
            <p:cNvSpPr/>
            <p:nvPr/>
          </p:nvSpPr>
          <p:spPr>
            <a:xfrm>
              <a:off x="3648750" y="2445026"/>
              <a:ext cx="3430912" cy="2617672"/>
            </a:xfrm>
            <a:custGeom>
              <a:avLst/>
              <a:gdLst>
                <a:gd name="connsiteX0" fmla="*/ 78424 w 3430912"/>
                <a:gd name="connsiteY0" fmla="*/ 0 h 2617672"/>
                <a:gd name="connsiteX1" fmla="*/ 78424 w 3430912"/>
                <a:gd name="connsiteY1" fmla="*/ 228600 h 2617672"/>
                <a:gd name="connsiteX2" fmla="*/ 893433 w 3430912"/>
                <a:gd name="connsiteY2" fmla="*/ 258417 h 2617672"/>
                <a:gd name="connsiteX3" fmla="*/ 1589172 w 3430912"/>
                <a:gd name="connsiteY3" fmla="*/ 268357 h 2617672"/>
                <a:gd name="connsiteX4" fmla="*/ 2125885 w 3430912"/>
                <a:gd name="connsiteY4" fmla="*/ 586409 h 2617672"/>
                <a:gd name="connsiteX5" fmla="*/ 3139676 w 3430912"/>
                <a:gd name="connsiteY5" fmla="*/ 2276061 h 2617672"/>
                <a:gd name="connsiteX6" fmla="*/ 3417972 w 3430912"/>
                <a:gd name="connsiteY6" fmla="*/ 2594113 h 2617672"/>
                <a:gd name="connsiteX7" fmla="*/ 3388154 w 3430912"/>
                <a:gd name="connsiteY7" fmla="*/ 2594113 h 2617672"/>
                <a:gd name="connsiteX8" fmla="*/ 3398093 w 3430912"/>
                <a:gd name="connsiteY8" fmla="*/ 2594113 h 261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0912" h="2617672">
                  <a:moveTo>
                    <a:pt x="78424" y="0"/>
                  </a:moveTo>
                  <a:cubicBezTo>
                    <a:pt x="10506" y="92765"/>
                    <a:pt x="-57411" y="185531"/>
                    <a:pt x="78424" y="228600"/>
                  </a:cubicBezTo>
                  <a:cubicBezTo>
                    <a:pt x="214259" y="271669"/>
                    <a:pt x="641642" y="251791"/>
                    <a:pt x="893433" y="258417"/>
                  </a:cubicBezTo>
                  <a:cubicBezTo>
                    <a:pt x="1145224" y="265043"/>
                    <a:pt x="1383763" y="213692"/>
                    <a:pt x="1589172" y="268357"/>
                  </a:cubicBezTo>
                  <a:cubicBezTo>
                    <a:pt x="1794581" y="323022"/>
                    <a:pt x="1867468" y="251792"/>
                    <a:pt x="2125885" y="586409"/>
                  </a:cubicBezTo>
                  <a:cubicBezTo>
                    <a:pt x="2384302" y="921026"/>
                    <a:pt x="2924328" y="1941444"/>
                    <a:pt x="3139676" y="2276061"/>
                  </a:cubicBezTo>
                  <a:cubicBezTo>
                    <a:pt x="3355024" y="2610678"/>
                    <a:pt x="3376559" y="2541104"/>
                    <a:pt x="3417972" y="2594113"/>
                  </a:cubicBezTo>
                  <a:cubicBezTo>
                    <a:pt x="3459385" y="2647122"/>
                    <a:pt x="3388154" y="2594113"/>
                    <a:pt x="3388154" y="2594113"/>
                  </a:cubicBezTo>
                  <a:lnTo>
                    <a:pt x="3398093" y="2594113"/>
                  </a:ln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4355976" y="2064318"/>
              <a:ext cx="3209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Fiber route for</a:t>
              </a:r>
              <a:r>
                <a:rPr lang="en-US" altLang="ja-JP" dirty="0" smtClean="0">
                  <a:solidFill>
                    <a:srgbClr val="FFFF00"/>
                  </a:solidFill>
                </a:rPr>
                <a:t>200m</a:t>
              </a:r>
              <a:r>
                <a:rPr lang="ja-JP" altLang="en-US" dirty="0" smtClean="0">
                  <a:solidFill>
                    <a:srgbClr val="FFFF00"/>
                  </a:solidFill>
                </a:rPr>
                <a:t> </a:t>
              </a:r>
              <a:r>
                <a:rPr lang="en-US" altLang="ja-JP" dirty="0" smtClean="0">
                  <a:solidFill>
                    <a:srgbClr val="FFFF00"/>
                  </a:solidFill>
                </a:rPr>
                <a:t>cable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027" name="Picture 3" descr="\\ryuu\otome\otome\みんなの\tmp\takefuji\nobeyama\thumb_R0019946_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856386" cy="13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曲線コネクタ 10"/>
          <p:cNvCxnSpPr>
            <a:stCxn id="1027" idx="2"/>
          </p:cNvCxnSpPr>
          <p:nvPr/>
        </p:nvCxnSpPr>
        <p:spPr>
          <a:xfrm rot="5400000">
            <a:off x="6145960" y="2202559"/>
            <a:ext cx="2064094" cy="1396900"/>
          </a:xfrm>
          <a:prstGeom prst="curvedConnector3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029109" y="109571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protection</a:t>
            </a:r>
            <a:endParaRPr kumimoji="1" lang="ja-JP" altLang="en-US" dirty="0"/>
          </a:p>
        </p:txBody>
      </p:sp>
      <p:pic>
        <p:nvPicPr>
          <p:cNvPr id="1028" name="Picture 4" descr="\\ryuu\otome\otome\みんなの\tmp\takefuji\nobeyama\thumb_R0019986_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08" y="3933056"/>
            <a:ext cx="260096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曲線コネクタ 14"/>
          <p:cNvCxnSpPr>
            <a:stCxn id="1028" idx="3"/>
          </p:cNvCxnSpPr>
          <p:nvPr/>
        </p:nvCxnSpPr>
        <p:spPr>
          <a:xfrm flipV="1">
            <a:off x="3329768" y="2710649"/>
            <a:ext cx="869761" cy="2197767"/>
          </a:xfrm>
          <a:prstGeom prst="curvedConnector2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\\ryuu\otome\otome\みんなの\tmp\takefuji\nobeyama\thumb_R0019943_1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48" y="4895516"/>
            <a:ext cx="260096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曲線コネクタ 17"/>
          <p:cNvCxnSpPr>
            <a:stCxn id="1029" idx="3"/>
          </p:cNvCxnSpPr>
          <p:nvPr/>
        </p:nvCxnSpPr>
        <p:spPr>
          <a:xfrm flipV="1">
            <a:off x="6365608" y="5157192"/>
            <a:ext cx="663501" cy="713684"/>
          </a:xfrm>
          <a:prstGeom prst="curvedConnector2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354940" y="6027453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Pulling out from a duct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188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VLBI back-end for 1.85m</a:t>
            </a:r>
            <a:endParaRPr kumimoji="1" lang="ja-JP" altLang="en-US" dirty="0"/>
          </a:p>
        </p:txBody>
      </p:sp>
      <p:pic>
        <p:nvPicPr>
          <p:cNvPr id="2050" name="Picture 2" descr="\\ryuu\otome\otome\みんなの\tmp\takefuji\nobeyama\thumb_R0019949_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2903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004048" y="2636912"/>
            <a:ext cx="303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Optical fiber transceiver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04048" y="3923764"/>
            <a:ext cx="3096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Sampler (</a:t>
            </a:r>
            <a:r>
              <a:rPr kumimoji="1" lang="en-US" altLang="ja-JP" dirty="0" smtClean="0"/>
              <a:t>Galas by NICT)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04048" y="5313302"/>
            <a:ext cx="322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K6 recording server</a:t>
            </a:r>
          </a:p>
          <a:p>
            <a:r>
              <a:rPr lang="en-US" altLang="ja-JP" dirty="0" smtClean="0"/>
              <a:t>(RAID behind the server)</a:t>
            </a:r>
            <a:endParaRPr kumimoji="1" lang="ja-JP" altLang="en-US" dirty="0"/>
          </a:p>
        </p:txBody>
      </p:sp>
      <p:cxnSp>
        <p:nvCxnSpPr>
          <p:cNvPr id="10" name="曲線コネクタ 9"/>
          <p:cNvCxnSpPr>
            <a:stCxn id="6" idx="1"/>
          </p:cNvCxnSpPr>
          <p:nvPr/>
        </p:nvCxnSpPr>
        <p:spPr>
          <a:xfrm rot="10800000" flipV="1">
            <a:off x="3275856" y="2821578"/>
            <a:ext cx="1728192" cy="1286852"/>
          </a:xfrm>
          <a:prstGeom prst="curvedConnector3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曲線コネクタ 11"/>
          <p:cNvCxnSpPr>
            <a:stCxn id="8" idx="1"/>
          </p:cNvCxnSpPr>
          <p:nvPr/>
        </p:nvCxnSpPr>
        <p:spPr>
          <a:xfrm rot="10800000" flipV="1">
            <a:off x="3203848" y="4108430"/>
            <a:ext cx="1800200" cy="832738"/>
          </a:xfrm>
          <a:prstGeom prst="curvedConnector3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曲線コネクタ 13"/>
          <p:cNvCxnSpPr>
            <a:stCxn id="9" idx="1"/>
          </p:cNvCxnSpPr>
          <p:nvPr/>
        </p:nvCxnSpPr>
        <p:spPr>
          <a:xfrm rot="10800000">
            <a:off x="3275950" y="5313302"/>
            <a:ext cx="1728099" cy="323166"/>
          </a:xfrm>
          <a:prstGeom prst="curvedConnector3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2425" y="857250"/>
            <a:ext cx="6858000" cy="51435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660</Words>
  <Application>Microsoft Office PowerPoint</Application>
  <PresentationFormat>画面に合わせる (4:3)</PresentationFormat>
  <Paragraphs>232</Paragraphs>
  <Slides>14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7" baseType="lpstr">
      <vt:lpstr>HGP創英角ﾎﾟｯﾌﾟ体</vt:lpstr>
      <vt:lpstr>ＭＳ Ｐゴシック</vt:lpstr>
      <vt:lpstr>ヒラギノ丸ゴ Pro W4</vt:lpstr>
      <vt:lpstr>Arial</vt:lpstr>
      <vt:lpstr>Arial Black</vt:lpstr>
      <vt:lpstr>Calibri</vt:lpstr>
      <vt:lpstr>Calibri Light</vt:lpstr>
      <vt:lpstr>Century Gothic</vt:lpstr>
      <vt:lpstr>Symbol</vt:lpstr>
      <vt:lpstr>Tahoma</vt:lpstr>
      <vt:lpstr>Times New Roman</vt:lpstr>
      <vt:lpstr>Verdana</vt:lpstr>
      <vt:lpstr>Office テーマ</vt:lpstr>
      <vt:lpstr>PowerPoint プレゼンテーション</vt:lpstr>
      <vt:lpstr>Japanese short mm-VLBI activity</vt:lpstr>
      <vt:lpstr>All Japan mmVLBI team</vt:lpstr>
      <vt:lpstr>Outline of the experiment</vt:lpstr>
      <vt:lpstr>230 GHz VLBI at Nobeyama</vt:lpstr>
      <vt:lpstr>PowerPoint プレゼンテーション</vt:lpstr>
      <vt:lpstr>Three Reference Signal Modes</vt:lpstr>
      <vt:lpstr>Optical fiber</vt:lpstr>
      <vt:lpstr>VLBI back-end for 1.85m</vt:lpstr>
      <vt:lpstr>Back-end for SPART</vt:lpstr>
      <vt:lpstr>First 230 GHz fringe in Japan !</vt:lpstr>
      <vt:lpstr>PowerPoint プレゼンテーション</vt:lpstr>
      <vt:lpstr>What’ Next ?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2015-07-09T21:16:11Z</dcterms:created>
  <dcterms:modified xsi:type="dcterms:W3CDTF">2015-07-10T00:29:38Z</dcterms:modified>
</cp:coreProperties>
</file>