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2" r:id="rId3"/>
    <p:sldId id="278" r:id="rId4"/>
    <p:sldId id="261" r:id="rId5"/>
    <p:sldId id="329" r:id="rId6"/>
    <p:sldId id="316" r:id="rId7"/>
    <p:sldId id="317" r:id="rId8"/>
    <p:sldId id="349" r:id="rId9"/>
    <p:sldId id="346" r:id="rId10"/>
    <p:sldId id="348" r:id="rId11"/>
    <p:sldId id="321" r:id="rId12"/>
    <p:sldId id="322" r:id="rId13"/>
    <p:sldId id="326" r:id="rId14"/>
    <p:sldId id="343" r:id="rId15"/>
    <p:sldId id="308" r:id="rId16"/>
    <p:sldId id="327" r:id="rId17"/>
    <p:sldId id="328" r:id="rId18"/>
    <p:sldId id="333" r:id="rId19"/>
    <p:sldId id="335" r:id="rId20"/>
    <p:sldId id="351" r:id="rId21"/>
    <p:sldId id="338" r:id="rId22"/>
    <p:sldId id="350" r:id="rId23"/>
    <p:sldId id="345" r:id="rId24"/>
    <p:sldId id="270" r:id="rId25"/>
    <p:sldId id="320" r:id="rId26"/>
    <p:sldId id="352" r:id="rId27"/>
    <p:sldId id="353" r:id="rId28"/>
    <p:sldId id="356" r:id="rId29"/>
    <p:sldId id="354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5" autoAdjust="0"/>
    <p:restoredTop sz="94660"/>
  </p:normalViewPr>
  <p:slideViewPr>
    <p:cSldViewPr>
      <p:cViewPr varScale="1">
        <p:scale>
          <a:sx n="58" d="100"/>
          <a:sy n="58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work\ce-3(&#31227;&#21160;&#30828;&#30424;)\CE-3DINGGUI\CE3&#23450;&#36712;&#31934;&#24230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400" b="1" i="0" baseline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VLBI Delay Data Fit</a:t>
            </a:r>
            <a:r>
              <a:rPr lang="zh-CN" altLang="zh-CN" sz="2400" b="1" i="0" baseline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i="0" u="none" strike="noStrike" kern="1200" baseline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unit: ns</a:t>
            </a:r>
            <a:r>
              <a:rPr lang="zh-CN" altLang="zh-CN" sz="2400" b="1" i="0" u="none" strike="noStrike" kern="120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endParaRPr lang="zh-CN" altLang="zh-CN" sz="2400" b="1" i="0" u="none" strike="noStrike" kern="1200" baseline="0" dirty="0">
              <a:solidFill>
                <a:prstClr val="black">
                  <a:lumMod val="65000"/>
                  <a:lumOff val="35000"/>
                </a:prst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观测量残差!$C$2</c:f>
              <c:strCache>
                <c:ptCount val="1"/>
                <c:pt idx="0">
                  <c:v>real-time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观测量残差!$A$4:$A$15</c:f>
              <c:numCache>
                <c:formatCode>m/d;@</c:formatCode>
                <c:ptCount val="12"/>
                <c:pt idx="0">
                  <c:v>41610</c:v>
                </c:pt>
                <c:pt idx="1">
                  <c:v>41611</c:v>
                </c:pt>
                <c:pt idx="2">
                  <c:v>41612</c:v>
                </c:pt>
                <c:pt idx="3">
                  <c:v>41613</c:v>
                </c:pt>
                <c:pt idx="4">
                  <c:v>41614</c:v>
                </c:pt>
                <c:pt idx="5">
                  <c:v>41615</c:v>
                </c:pt>
                <c:pt idx="6">
                  <c:v>41616</c:v>
                </c:pt>
                <c:pt idx="7">
                  <c:v>41617</c:v>
                </c:pt>
                <c:pt idx="8">
                  <c:v>41618</c:v>
                </c:pt>
                <c:pt idx="9">
                  <c:v>41619</c:v>
                </c:pt>
                <c:pt idx="10">
                  <c:v>41620</c:v>
                </c:pt>
                <c:pt idx="11">
                  <c:v>41621</c:v>
                </c:pt>
              </c:numCache>
            </c:numRef>
          </c:cat>
          <c:val>
            <c:numRef>
              <c:f>观测量残差!$C$4:$C$15</c:f>
              <c:numCache>
                <c:formatCode>0.00000_);[Red]\(0.00000\)</c:formatCode>
                <c:ptCount val="12"/>
                <c:pt idx="0">
                  <c:v>0.8</c:v>
                </c:pt>
                <c:pt idx="1">
                  <c:v>0.8</c:v>
                </c:pt>
                <c:pt idx="2">
                  <c:v>0.51480000000000004</c:v>
                </c:pt>
                <c:pt idx="3">
                  <c:v>1.0012000000000001</c:v>
                </c:pt>
                <c:pt idx="4">
                  <c:v>0.72666666666666668</c:v>
                </c:pt>
                <c:pt idx="5">
                  <c:v>0.6585333333333333</c:v>
                </c:pt>
                <c:pt idx="6">
                  <c:v>0.68263333333333331</c:v>
                </c:pt>
                <c:pt idx="7">
                  <c:v>0.7160333333333333</c:v>
                </c:pt>
                <c:pt idx="8">
                  <c:v>0.62713333333333332</c:v>
                </c:pt>
                <c:pt idx="9">
                  <c:v>0.53310000000000002</c:v>
                </c:pt>
                <c:pt idx="10">
                  <c:v>0.42099999999999999</c:v>
                </c:pt>
                <c:pt idx="11">
                  <c:v>0.37716666666666665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53416608"/>
        <c:axId val="353415824"/>
      </c:barChart>
      <c:dateAx>
        <c:axId val="353416608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3415824"/>
        <c:crosses val="autoZero"/>
        <c:auto val="1"/>
        <c:lblOffset val="100"/>
        <c:baseTimeUnit val="days"/>
      </c:dateAx>
      <c:valAx>
        <c:axId val="35341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[Red]\(#,##0.0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341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ayout>
        <c:manualLayout>
          <c:xMode val="edge"/>
          <c:yMode val="edge"/>
          <c:x val="0.29698710059581174"/>
          <c:y val="0.90981131442423424"/>
          <c:w val="0.54349562758494763"/>
          <c:h val="9.0188685575765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0.10436</cdr:x>
      <cdr:y>0.14603</cdr:y>
    </cdr:from>
    <cdr:to>
      <cdr:x>0.43695</cdr:x>
      <cdr:y>0.26286</cdr:y>
    </cdr:to>
    <cdr:sp macro="" textlink="">
      <cdr:nvSpPr>
        <cdr:cNvPr id="2" name="双大括号 1"/>
        <cdr:cNvSpPr/>
      </cdr:nvSpPr>
      <cdr:spPr bwMode="auto">
        <a:xfrm xmlns:a="http://schemas.openxmlformats.org/drawingml/2006/main">
          <a:off x="432048" y="360040"/>
          <a:ext cx="1376904" cy="288032"/>
        </a:xfrm>
        <a:prstGeom xmlns:a="http://schemas.openxmlformats.org/drawingml/2006/main" prst="bracePair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>
          <a:outerShdw dist="35921" dir="2700000" algn="ctr" rotWithShape="0">
            <a:schemeClr val="bg2"/>
          </a:outerShdw>
        </a:effec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0.10256</cdr:x>
      <cdr:y>0.14603</cdr:y>
    </cdr:from>
    <cdr:to>
      <cdr:x>0.44261</cdr:x>
      <cdr:y>0.26545</cdr:y>
    </cdr:to>
    <cdr:sp macro="" textlink="">
      <cdr:nvSpPr>
        <cdr:cNvPr id="3" name="文本框 2"/>
        <cdr:cNvSpPr txBox="1"/>
      </cdr:nvSpPr>
      <cdr:spPr>
        <a:xfrm xmlns:a="http://schemas.openxmlformats.org/drawingml/2006/main">
          <a:off x="720080" y="696385"/>
          <a:ext cx="2387563" cy="569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000" b="1" dirty="0" smtClean="0">
              <a:solidFill>
                <a:srgbClr val="FF0000"/>
              </a:solidFill>
            </a:rPr>
            <a:t>Trans-lunar </a:t>
          </a:r>
          <a:r>
            <a:rPr lang="en-US" altLang="zh-CN" sz="2400" b="1" dirty="0" smtClean="0">
              <a:solidFill>
                <a:srgbClr val="FF0000"/>
              </a:solidFill>
            </a:rPr>
            <a:t>Orbit</a:t>
          </a:r>
          <a:endParaRPr lang="zh-CN" altLang="en-US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0.45223</cdr:x>
      <cdr:y>0.14603</cdr:y>
    </cdr:from>
    <cdr:to>
      <cdr:x>0.9748</cdr:x>
      <cdr:y>0.26286</cdr:y>
    </cdr:to>
    <cdr:sp macro="" textlink="">
      <cdr:nvSpPr>
        <cdr:cNvPr id="4" name="双大括号 3"/>
        <cdr:cNvSpPr/>
      </cdr:nvSpPr>
      <cdr:spPr bwMode="auto">
        <a:xfrm xmlns:a="http://schemas.openxmlformats.org/drawingml/2006/main">
          <a:off x="1872208" y="360040"/>
          <a:ext cx="2163415" cy="288032"/>
        </a:xfrm>
        <a:prstGeom xmlns:a="http://schemas.openxmlformats.org/drawingml/2006/main" prst="bracePair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>
          <a:outerShdw dist="35921" dir="2700000" algn="ctr" rotWithShape="0">
            <a:schemeClr val="bg2"/>
          </a:outerShdw>
        </a:effec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0.60877</cdr:x>
      <cdr:y>0.14603</cdr:y>
    </cdr:from>
    <cdr:to>
      <cdr:x>0.85817</cdr:x>
      <cdr:y>0.26286</cdr:y>
    </cdr:to>
    <cdr:sp macro="" textlink="">
      <cdr:nvSpPr>
        <cdr:cNvPr id="5" name="文本框 2"/>
        <cdr:cNvSpPr txBox="1"/>
      </cdr:nvSpPr>
      <cdr:spPr>
        <a:xfrm xmlns:a="http://schemas.openxmlformats.org/drawingml/2006/main">
          <a:off x="4032941" y="599374"/>
          <a:ext cx="1652209" cy="479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b="1" dirty="0" smtClean="0">
              <a:solidFill>
                <a:srgbClr val="FF0000"/>
              </a:solidFill>
            </a:rPr>
            <a:t>Lunar</a:t>
          </a:r>
          <a:r>
            <a:rPr lang="en-US" altLang="zh-CN" sz="2000" b="1" dirty="0" smtClean="0">
              <a:solidFill>
                <a:srgbClr val="FF0000"/>
              </a:solidFill>
            </a:rPr>
            <a:t> Orbit</a:t>
          </a:r>
          <a:endParaRPr lang="zh-CN" altLang="en-US" sz="20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93973-08D8-4341-A6F0-3BB20A72E94E}" type="datetimeFigureOut">
              <a:rPr lang="zh-CN" altLang="en-US" smtClean="0"/>
              <a:pPr/>
              <a:t>2015/7/27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2879E-73FC-49C2-A89D-3A938A7D1F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29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2879E-73FC-49C2-A89D-3A938A7D1F5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581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3D54C806-700A-422B-B8F8-193A15BFFD6B}" type="slidenum">
              <a:rPr lang="en-US" altLang="zh-CN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67726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mtClean="0">
              <a:ea typeface="宋体" charset="-122"/>
            </a:endParaRPr>
          </a:p>
          <a:p>
            <a:pPr>
              <a:spcBef>
                <a:spcPct val="0"/>
              </a:spcBef>
            </a:pPr>
            <a:endParaRPr lang="zh-CN" altLang="en-US" smtClean="0">
              <a:ea typeface="宋体" charset="-122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D0AC8586-5A25-4EC4-B1EE-A86B5460BA2D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zh-CN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4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55E5C5A2-209B-4793-BDEB-47B5A3125956}" type="slidenum">
              <a:rPr lang="en-US" altLang="zh-CN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26004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zh-CN" altLang="en-US" smtClean="0">
              <a:ea typeface="宋体" charset="-122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63DFE0D-FCC4-4574-8E16-9D0F71078A3C}" type="slidenum">
              <a:rPr lang="en-US" altLang="zh-CN" sz="1100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zh-CN" sz="1100" smtClean="0"/>
          </a:p>
        </p:txBody>
      </p:sp>
    </p:spTree>
    <p:extLst>
      <p:ext uri="{BB962C8B-B14F-4D97-AF65-F5344CB8AC3E}">
        <p14:creationId xmlns:p14="http://schemas.microsoft.com/office/powerpoint/2010/main" val="49241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 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0EBF53C9-8C2A-4BB0-9D64-9DE62545FD20}" type="slidenum">
              <a:rPr lang="en-US" altLang="zh-CN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443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E7D7E54-836B-482F-B756-46307F157F34}" type="slidenum">
              <a:rPr lang="en-US" altLang="zh-CN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817480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 smtClean="0">
              <a:ea typeface="宋体" charset="-122"/>
            </a:endParaRPr>
          </a:p>
          <a:p>
            <a:endParaRPr lang="zh-CN" altLang="en-US" dirty="0" smtClean="0">
              <a:ea typeface="宋体" charset="-122"/>
            </a:endParaRPr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36868E5-8928-4A11-A81D-E40E3CB064F5}" type="slidenum">
              <a:rPr lang="en-US" altLang="zh-CN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00152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fld id="{8FFB83AC-5366-443E-8170-00760963DDBB}" type="slidenum">
              <a:rPr lang="en-US" altLang="zh-CN" smtClean="0">
                <a:latin typeface="Times New Roman" pitchFamily="18" charset="0"/>
              </a:rPr>
              <a:pPr eaLnBrk="1" hangingPunct="1"/>
              <a:t>25</a:t>
            </a:fld>
            <a:endParaRPr lang="en-US" altLang="zh-CN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38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宋体" charset="-122"/>
            </a:endParaRPr>
          </a:p>
          <a:p>
            <a:endParaRPr lang="en-US" altLang="zh-CN" smtClean="0">
              <a:ea typeface="宋体" charset="-122"/>
            </a:endParaRPr>
          </a:p>
          <a:p>
            <a:endParaRPr lang="en-US" altLang="zh-CN" smtClean="0">
              <a:ea typeface="宋体" charset="-122"/>
            </a:endParaRPr>
          </a:p>
          <a:p>
            <a:endParaRPr lang="en-US" altLang="zh-CN" smtClean="0"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A3816D1E-E26C-4A48-9512-F199BBC20BC9}" type="slidenum">
              <a:rPr lang="en-US" altLang="zh-CN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13449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4128-C82F-4149-BEED-8E656D8DB0A3}" type="datetime1">
              <a:rPr lang="zh-CN" altLang="en-US" smtClean="0"/>
              <a:pPr/>
              <a:t>2015/7/27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A32-477A-4014-A6DE-06731F7EA5C7}" type="datetime1">
              <a:rPr lang="zh-CN" altLang="en-US" smtClean="0"/>
              <a:pPr/>
              <a:t>2015/7/27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57E7-7F5B-437A-BC46-3992BFB33BF2}" type="datetime1">
              <a:rPr lang="zh-CN" altLang="en-US" smtClean="0"/>
              <a:pPr/>
              <a:t>2015/7/27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4DD5-635B-4373-86E5-02F784E2F0A5}" type="datetime1">
              <a:rPr lang="zh-CN" altLang="en-US" smtClean="0"/>
              <a:pPr/>
              <a:t>2015/7/27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9FCA-2DA9-44A4-A67D-0D55D999E17D}" type="datetime1">
              <a:rPr lang="zh-CN" altLang="en-US" smtClean="0"/>
              <a:pPr/>
              <a:t>2015/7/27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8CD-11C0-42A2-AEEB-F8388ED7EDFC}" type="datetime1">
              <a:rPr lang="zh-CN" altLang="en-US" smtClean="0"/>
              <a:pPr/>
              <a:t>2015/7/27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B565-FB29-4705-A01D-78D56DE05C5A}" type="datetime1">
              <a:rPr lang="zh-CN" altLang="en-US" smtClean="0"/>
              <a:pPr/>
              <a:t>2015/7/27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45F0-3734-4071-80B7-C01E19DB7097}" type="datetime1">
              <a:rPr lang="zh-CN" altLang="en-US" smtClean="0"/>
              <a:pPr/>
              <a:t>2015/7/27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413-F535-4EB9-9BD9-BDA7EACF3CAE}" type="datetime1">
              <a:rPr lang="zh-CN" altLang="en-US" smtClean="0"/>
              <a:pPr/>
              <a:t>2015/7/27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9777-121B-40E2-9949-DB445254F585}" type="datetime1">
              <a:rPr lang="zh-CN" altLang="en-US" smtClean="0"/>
              <a:pPr/>
              <a:t>2015/7/27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2CF3-2079-4439-AD8F-31CFBC29C689}" type="datetime1">
              <a:rPr lang="zh-CN" altLang="en-US" smtClean="0"/>
              <a:pPr/>
              <a:t>2015/7/27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D270D-FE20-4990-A586-EF472270D6F9}" type="datetime1">
              <a:rPr lang="zh-CN" altLang="en-US" smtClean="0"/>
              <a:pPr/>
              <a:t>2015/7/27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emf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PowerPoint_Presentation2.pptx"/><Relationship Id="rId5" Type="http://schemas.openxmlformats.org/officeDocument/2006/relationships/image" Target="../media/image29.emf"/><Relationship Id="rId4" Type="http://schemas.openxmlformats.org/officeDocument/2006/relationships/package" Target="../embeddings/Microsoft_PowerPoint_Presentation1.ppt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5453" y="170080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CVN software correlator development and its applications</a:t>
            </a:r>
            <a:endParaRPr lang="zh-CN" alt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29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516" y="342900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Zheng </a:t>
            </a:r>
            <a:r>
              <a:rPr lang="en-US" altLang="zh-CN" sz="2400" dirty="0" err="1" smtClean="0"/>
              <a:t>Weimin</a:t>
            </a:r>
            <a:r>
              <a:rPr lang="en-US" altLang="zh-CN" sz="2400" dirty="0" smtClean="0"/>
              <a:t>*, </a:t>
            </a:r>
            <a:r>
              <a:rPr lang="en-US" altLang="zh-CN" sz="2400" dirty="0"/>
              <a:t>Zhang Juan, Tong Li, Tong </a:t>
            </a:r>
            <a:r>
              <a:rPr lang="en-US" altLang="zh-CN" sz="2400" dirty="0" err="1"/>
              <a:t>Fengxian</a:t>
            </a:r>
            <a:r>
              <a:rPr lang="en-US" altLang="zh-CN" sz="2400" dirty="0"/>
              <a:t>, Liu Lei, </a:t>
            </a:r>
            <a:endParaRPr lang="en-US" altLang="zh-CN" sz="2400" dirty="0" smtClean="0"/>
          </a:p>
          <a:p>
            <a:pPr algn="ctr"/>
            <a:r>
              <a:rPr lang="en-US" altLang="zh-CN" sz="2400" dirty="0" smtClean="0"/>
              <a:t>Chen </a:t>
            </a:r>
            <a:r>
              <a:rPr lang="en-US" altLang="zh-CN" sz="2400" dirty="0" err="1" smtClean="0"/>
              <a:t>Zhong</a:t>
            </a:r>
            <a:r>
              <a:rPr lang="en-US" altLang="zh-CN" sz="2400" dirty="0" smtClean="0"/>
              <a:t>, Shu </a:t>
            </a:r>
            <a:r>
              <a:rPr lang="en-US" altLang="zh-CN" sz="2400" dirty="0" err="1"/>
              <a:t>Fengchun</a:t>
            </a:r>
            <a:r>
              <a:rPr lang="en-US" altLang="zh-CN" sz="2400" dirty="0"/>
              <a:t>, Wang </a:t>
            </a:r>
            <a:r>
              <a:rPr lang="en-US" altLang="zh-CN" sz="2400" dirty="0" err="1" smtClean="0"/>
              <a:t>Guangli</a:t>
            </a:r>
            <a:endParaRPr lang="en-US" altLang="zh-C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9239" y="454967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Shanghai  Astronomical Observatory,</a:t>
            </a:r>
          </a:p>
          <a:p>
            <a:pPr algn="ctr"/>
            <a:r>
              <a:rPr lang="en-US" altLang="zh-CN" sz="2400" dirty="0"/>
              <a:t>Chinese Academy of Sciences</a:t>
            </a:r>
          </a:p>
          <a:p>
            <a:pPr algn="ctr"/>
            <a:endParaRPr lang="en-US" altLang="zh-CN" sz="2400" dirty="0"/>
          </a:p>
          <a:p>
            <a:pPr algn="ctr"/>
            <a:r>
              <a:rPr lang="en-US" altLang="zh-CN" sz="2400" dirty="0"/>
              <a:t> 8th East Asia VLBI </a:t>
            </a:r>
            <a:r>
              <a:rPr lang="en-US" altLang="zh-CN" sz="2400" dirty="0" smtClean="0"/>
              <a:t>workshop, Sapporo, Japan</a:t>
            </a:r>
          </a:p>
          <a:p>
            <a:pPr algn="ctr"/>
            <a:r>
              <a:rPr lang="en-US" altLang="zh-CN" sz="2400" dirty="0" smtClean="0"/>
              <a:t>8 </a:t>
            </a:r>
            <a:r>
              <a:rPr lang="en-US" altLang="zh-CN" sz="2400" dirty="0"/>
              <a:t>- </a:t>
            </a:r>
            <a:r>
              <a:rPr lang="en-US" altLang="zh-CN" sz="2400" dirty="0" smtClean="0"/>
              <a:t>10 </a:t>
            </a:r>
            <a:r>
              <a:rPr lang="en-US" altLang="zh-CN" sz="2400" dirty="0"/>
              <a:t>July, 2015</a:t>
            </a:r>
          </a:p>
          <a:p>
            <a:pPr algn="ctr"/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>
                <a:solidFill>
                  <a:srgbClr val="FFC000"/>
                </a:solidFill>
              </a:rPr>
              <a:pPr/>
              <a:t>1</a:t>
            </a:fld>
            <a:endParaRPr lang="zh-CN" altLang="en-US" sz="1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7993063" cy="838200"/>
          </a:xfrm>
        </p:spPr>
        <p:txBody>
          <a:bodyPr/>
          <a:lstStyle/>
          <a:p>
            <a:pPr marL="838200" indent="-838200"/>
            <a:r>
              <a:rPr lang="en-US" altLang="zh-CN" sz="3200" dirty="0"/>
              <a:t>Block </a:t>
            </a:r>
            <a:r>
              <a:rPr lang="en-US" altLang="zh-CN" sz="3200" dirty="0" smtClean="0"/>
              <a:t>diagram software correlator</a:t>
            </a:r>
            <a:endParaRPr lang="en-US" altLang="zh-CN" dirty="0"/>
          </a:p>
        </p:txBody>
      </p:sp>
      <p:sp>
        <p:nvSpPr>
          <p:cNvPr id="48742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539750" y="5734050"/>
            <a:ext cx="8002588" cy="360363"/>
          </a:xfrm>
          <a:solidFill>
            <a:schemeClr val="bg1"/>
          </a:solidFill>
          <a:ln/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altLang="zh-CN" sz="2000" b="1"/>
              <a:t>NFS: Network File System</a:t>
            </a:r>
          </a:p>
        </p:txBody>
      </p:sp>
      <p:sp>
        <p:nvSpPr>
          <p:cNvPr id="487430" name="Rectangle 6"/>
          <p:cNvSpPr>
            <a:spLocks noChangeArrowheads="1"/>
          </p:cNvSpPr>
          <p:nvPr/>
        </p:nvSpPr>
        <p:spPr bwMode="auto">
          <a:xfrm>
            <a:off x="0" y="2566988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87432" name="Rectangle 8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874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224873"/>
              </p:ext>
            </p:extLst>
          </p:nvPr>
        </p:nvGraphicFramePr>
        <p:xfrm>
          <a:off x="395288" y="1844675"/>
          <a:ext cx="8497887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Visio" r:id="rId3" imgW="5788589" imgH="2188620" progId="Visio.Drawing.11">
                  <p:embed/>
                </p:oleObj>
              </mc:Choice>
              <mc:Fallback>
                <p:oleObj name="Visio" r:id="rId3" imgW="5788589" imgH="21886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44675"/>
                        <a:ext cx="8497887" cy="371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8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smtClean="0"/>
              <a:t>Computing platform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zh-CN" sz="4000" dirty="0" smtClean="0"/>
              <a:t>Standard Linux cluster</a:t>
            </a:r>
          </a:p>
          <a:p>
            <a:r>
              <a:rPr lang="en-US" altLang="zh-CN" sz="4000" dirty="0" smtClean="0"/>
              <a:t>Five I/O nodes</a:t>
            </a:r>
          </a:p>
          <a:p>
            <a:pPr>
              <a:buNone/>
            </a:pPr>
            <a:r>
              <a:rPr lang="en-US" altLang="zh-CN" sz="4000" dirty="0" smtClean="0"/>
              <a:t>	 </a:t>
            </a:r>
            <a:r>
              <a:rPr lang="en-US" altLang="zh-CN" dirty="0" smtClean="0"/>
              <a:t>- E7-4820*4/ 128GB/ 300GB+12TB</a:t>
            </a:r>
          </a:p>
          <a:p>
            <a:r>
              <a:rPr lang="en-US" altLang="zh-CN" sz="4000" dirty="0" smtClean="0"/>
              <a:t>32 compute nodes*12  cores</a:t>
            </a:r>
          </a:p>
          <a:p>
            <a:pPr marL="0" indent="0">
              <a:buNone/>
            </a:pPr>
            <a:r>
              <a:rPr lang="en-US" altLang="zh-CN" sz="4000" dirty="0"/>
              <a:t> </a:t>
            </a:r>
            <a:r>
              <a:rPr lang="en-US" altLang="zh-CN" sz="4000" dirty="0" smtClean="0"/>
              <a:t>   </a:t>
            </a:r>
            <a:r>
              <a:rPr lang="en-US" altLang="zh-CN" sz="4000" dirty="0"/>
              <a:t> </a:t>
            </a:r>
            <a:r>
              <a:rPr lang="en-US" altLang="zh-CN" sz="4000" dirty="0" smtClean="0"/>
              <a:t>fringe search + correlation     </a:t>
            </a:r>
          </a:p>
          <a:p>
            <a:pPr marL="0" indent="0">
              <a:buNone/>
            </a:pPr>
            <a:r>
              <a:rPr lang="en-US" altLang="zh-CN" sz="4000" dirty="0"/>
              <a:t> </a:t>
            </a:r>
            <a:r>
              <a:rPr lang="en-US" altLang="zh-CN" sz="4000" dirty="0" smtClean="0"/>
              <a:t>       </a:t>
            </a:r>
            <a:r>
              <a:rPr lang="en-US" altLang="zh-CN" dirty="0" smtClean="0"/>
              <a:t>-  E5-2640*2/ 32GB/ 300GB</a:t>
            </a:r>
          </a:p>
          <a:p>
            <a:r>
              <a:rPr lang="en-US" altLang="zh-CN" sz="4000" dirty="0" smtClean="0"/>
              <a:t>2 manage nodes</a:t>
            </a:r>
          </a:p>
          <a:p>
            <a:pPr>
              <a:buNone/>
            </a:pPr>
            <a:r>
              <a:rPr lang="en-US" altLang="zh-CN" sz="4000" dirty="0" smtClean="0"/>
              <a:t>     </a:t>
            </a:r>
            <a:r>
              <a:rPr lang="en-US" altLang="zh-CN" sz="2800" dirty="0" smtClean="0"/>
              <a:t>-</a:t>
            </a:r>
            <a:r>
              <a:rPr lang="en-US" altLang="zh-CN" sz="4000" dirty="0" smtClean="0"/>
              <a:t> </a:t>
            </a:r>
            <a:r>
              <a:rPr lang="en-US" altLang="zh-CN" dirty="0" smtClean="0"/>
              <a:t>E5-2620*2/ 24GB/  900GB+214GB</a:t>
            </a:r>
          </a:p>
          <a:p>
            <a:r>
              <a:rPr lang="en-US" altLang="zh-CN" sz="4000" dirty="0" smtClean="0"/>
              <a:t>Management network</a:t>
            </a:r>
          </a:p>
          <a:p>
            <a:pPr>
              <a:buNone/>
            </a:pPr>
            <a:r>
              <a:rPr lang="en-US" altLang="zh-CN" sz="4000" dirty="0" smtClean="0"/>
              <a:t>     </a:t>
            </a:r>
            <a:r>
              <a:rPr lang="en-US" altLang="zh-CN" sz="2800" dirty="0" smtClean="0"/>
              <a:t>- </a:t>
            </a:r>
            <a:r>
              <a:rPr lang="en-US" altLang="zh-CN" dirty="0" smtClean="0"/>
              <a:t>10G Ethernet </a:t>
            </a:r>
          </a:p>
          <a:p>
            <a:r>
              <a:rPr lang="en-US" altLang="zh-CN" sz="4000" dirty="0" smtClean="0"/>
              <a:t>Compute network</a:t>
            </a:r>
          </a:p>
          <a:p>
            <a:pPr>
              <a:buNone/>
            </a:pPr>
            <a:r>
              <a:rPr lang="en-US" altLang="zh-CN" dirty="0" smtClean="0"/>
              <a:t>      - </a:t>
            </a:r>
            <a:r>
              <a:rPr lang="en-US" altLang="zh-CN" dirty="0" err="1" smtClean="0"/>
              <a:t>InfiniBand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040088" cy="365125"/>
          </a:xfrm>
        </p:spPr>
        <p:txBody>
          <a:bodyPr/>
          <a:lstStyle/>
          <a:p>
            <a:pPr algn="r"/>
            <a:endParaRPr lang="zh-CN" altLang="en-US" sz="1800" dirty="0" smtClean="0">
              <a:solidFill>
                <a:srgbClr val="FFC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>
                <a:solidFill>
                  <a:srgbClr val="FFC000"/>
                </a:solidFill>
              </a:rPr>
              <a:pPr/>
              <a:t>11</a:t>
            </a:fld>
            <a:endParaRPr lang="zh-CN" altLang="en-US" sz="1800" dirty="0">
              <a:solidFill>
                <a:srgbClr val="FFC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4499992" cy="420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753275"/>
      </p:ext>
    </p:extLst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4000" dirty="0"/>
              <a:t>Specifications of </a:t>
            </a:r>
            <a:r>
              <a:rPr lang="en-US" altLang="zh-CN" sz="4000" dirty="0" smtClean="0"/>
              <a:t>CE-3 </a:t>
            </a:r>
            <a:r>
              <a:rPr lang="en-US" altLang="zh-CN" sz="4000" dirty="0"/>
              <a:t>software </a:t>
            </a:r>
            <a:r>
              <a:rPr lang="en-US" altLang="zh-CN" sz="4000" dirty="0" smtClean="0"/>
              <a:t>correlator</a:t>
            </a:r>
            <a:endParaRPr lang="zh-CN" alt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>
                <a:solidFill>
                  <a:srgbClr val="FFC000"/>
                </a:solidFill>
              </a:rPr>
              <a:pPr/>
              <a:t>12</a:t>
            </a:fld>
            <a:endParaRPr lang="zh-CN" altLang="en-US" sz="1800" dirty="0">
              <a:solidFill>
                <a:srgbClr val="FFC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74604"/>
              </p:ext>
            </p:extLst>
          </p:nvPr>
        </p:nvGraphicFramePr>
        <p:xfrm>
          <a:off x="683568" y="1772816"/>
          <a:ext cx="7488832" cy="3307807"/>
        </p:xfrm>
        <a:graphic>
          <a:graphicData uri="http://schemas.openxmlformats.org/drawingml/2006/table">
            <a:tbl>
              <a:tblPr/>
              <a:tblGrid>
                <a:gridCol w="3631251"/>
                <a:gridCol w="3857581"/>
              </a:tblGrid>
              <a:tr h="368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宋体"/>
                        </a:rPr>
                        <a:t>Processing 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+mn-cs"/>
                        </a:rPr>
                        <a:t>Mode</a:t>
                      </a:r>
                      <a:endParaRPr lang="zh-CN" sz="2400" kern="100" dirty="0">
                        <a:solidFill>
                          <a:schemeClr val="tx1"/>
                        </a:solidFill>
                        <a:latin typeface="+mn-lt"/>
                        <a:ea typeface="宋体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宋体"/>
                        </a:rPr>
                        <a:t>Real-time &amp; post-processing</a:t>
                      </a:r>
                      <a:endParaRPr lang="zh-CN" sz="24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8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宋体"/>
                        </a:rPr>
                        <a:t>Station number</a:t>
                      </a:r>
                      <a:endParaRPr lang="zh-CN" sz="24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宋体"/>
                        </a:rPr>
                        <a:t>1~20</a:t>
                      </a:r>
                      <a:endParaRPr lang="zh-CN" sz="24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+mn-cs"/>
                        </a:rPr>
                        <a:t>Real-time fast fringe search</a:t>
                      </a:r>
                      <a:endParaRPr lang="zh-CN" sz="2400" kern="100" dirty="0">
                        <a:solidFill>
                          <a:schemeClr val="tx1"/>
                        </a:solidFill>
                        <a:latin typeface="+mn-lt"/>
                        <a:ea typeface="宋体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+mn-cs"/>
                        </a:rPr>
                        <a:t>4 stations</a:t>
                      </a:r>
                      <a:endParaRPr lang="zh-CN" sz="2400" kern="100" dirty="0">
                        <a:solidFill>
                          <a:schemeClr val="tx1"/>
                        </a:solidFill>
                        <a:latin typeface="+mn-lt"/>
                        <a:ea typeface="宋体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80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+mn-cs"/>
                        </a:rPr>
                        <a:t>IF number</a:t>
                      </a:r>
                      <a:endParaRPr lang="zh-CN" sz="2400" kern="100" dirty="0">
                        <a:solidFill>
                          <a:schemeClr val="tx1"/>
                        </a:solidFill>
                        <a:latin typeface="+mn-lt"/>
                        <a:ea typeface="宋体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+mn-cs"/>
                        </a:rPr>
                        <a:t>1,2,4,8,16</a:t>
                      </a:r>
                      <a:endParaRPr lang="zh-CN" sz="2400" kern="100" dirty="0">
                        <a:solidFill>
                          <a:schemeClr val="tx1"/>
                        </a:solidFill>
                        <a:latin typeface="+mn-lt"/>
                        <a:ea typeface="宋体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+mn-cs"/>
                        </a:rPr>
                        <a:t>Frequency channel</a:t>
                      </a:r>
                      <a:endParaRPr lang="zh-CN" sz="2400" kern="100" dirty="0">
                        <a:solidFill>
                          <a:schemeClr val="tx1"/>
                        </a:solidFill>
                        <a:latin typeface="+mn-lt"/>
                        <a:ea typeface="宋体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+mn-lt"/>
                          <a:ea typeface="宋体"/>
                        </a:rPr>
                        <a:t>24~16384/IF</a:t>
                      </a:r>
                      <a:endParaRPr lang="zh-CN" sz="24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8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宋体"/>
                        </a:rPr>
                        <a:t>Integration period</a:t>
                      </a:r>
                      <a:endParaRPr lang="zh-CN" sz="24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宋体"/>
                        </a:rPr>
                        <a:t>0.1~60 second</a:t>
                      </a:r>
                      <a:endParaRPr lang="zh-CN" sz="24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宋体"/>
                        </a:rPr>
                        <a:t>Maximum data </a:t>
                      </a:r>
                      <a:r>
                        <a:rPr lang="en-US" sz="2400" kern="100" dirty="0" smtClean="0">
                          <a:latin typeface="+mn-lt"/>
                          <a:ea typeface="宋体"/>
                        </a:rPr>
                        <a:t>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latin typeface="+mn-lt"/>
                          <a:ea typeface="宋体"/>
                        </a:rPr>
                        <a:t>(192 CPU</a:t>
                      </a:r>
                      <a:r>
                        <a:rPr lang="en-US" altLang="zh-CN" sz="2400" kern="100" baseline="0" dirty="0" smtClean="0">
                          <a:latin typeface="+mn-lt"/>
                          <a:ea typeface="宋体"/>
                        </a:rPr>
                        <a:t> cores</a:t>
                      </a:r>
                      <a:r>
                        <a:rPr lang="en-US" altLang="zh-CN" sz="2400" kern="100" dirty="0" smtClean="0">
                          <a:latin typeface="+mn-lt"/>
                          <a:ea typeface="宋体"/>
                        </a:rPr>
                        <a:t>)</a:t>
                      </a:r>
                      <a:endParaRPr lang="zh-CN" sz="24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+mn-lt"/>
                          <a:ea typeface="宋体"/>
                        </a:rPr>
                        <a:t>About 1.9Gbps/station, totally 4 stations                         </a:t>
                      </a:r>
                      <a:endParaRPr lang="zh-CN" sz="24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8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latin typeface="+mn-lt"/>
                          <a:ea typeface="宋体"/>
                        </a:rPr>
                        <a:t>Out</a:t>
                      </a:r>
                      <a:r>
                        <a:rPr lang="en-US" altLang="zh-CN" sz="2400" kern="100" baseline="0" dirty="0" smtClean="0">
                          <a:latin typeface="+mn-lt"/>
                          <a:ea typeface="宋体"/>
                        </a:rPr>
                        <a:t>put format</a:t>
                      </a:r>
                      <a:endParaRPr lang="zh-CN" sz="24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latin typeface="+mn-lt"/>
                          <a:ea typeface="宋体"/>
                        </a:rPr>
                        <a:t>CVN</a:t>
                      </a: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+mn-cs"/>
                        </a:rPr>
                        <a:t>, FITS-IDI</a:t>
                      </a:r>
                      <a:endParaRPr lang="zh-CN" sz="2400" kern="100" dirty="0">
                        <a:solidFill>
                          <a:schemeClr val="tx1"/>
                        </a:solidFill>
                        <a:latin typeface="+mn-lt"/>
                        <a:ea typeface="宋体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960440" cy="365125"/>
          </a:xfrm>
        </p:spPr>
        <p:txBody>
          <a:bodyPr/>
          <a:lstStyle/>
          <a:p>
            <a:pPr algn="r"/>
            <a:endParaRPr lang="zh-CN" altLang="en-US" sz="18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60538"/>
      </p:ext>
    </p:extLst>
  </p:cSld>
  <p:clrMapOvr>
    <a:masterClrMapping/>
  </p:clrMapOvr>
  <p:transition advTm="15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zh-CN" sz="1800">
              <a:latin typeface="Arial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>
              <a:latin typeface="Arial" charset="0"/>
            </a:endParaRPr>
          </a:p>
        </p:txBody>
      </p:sp>
      <p:sp>
        <p:nvSpPr>
          <p:cNvPr id="2867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741613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82CA0CD-23E5-43CE-93BA-A6844DE68DBF}" type="slidenum">
              <a:rPr lang="en-US" altLang="zh-CN" sz="1400" smtClean="0"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zh-CN" sz="1400" smtClean="0">
              <a:latin typeface="Arial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213084" y="476672"/>
            <a:ext cx="8316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01" tIns="43150" rIns="86301" bIns="43150" anchor="ctr"/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6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Rover positioning by same-beam VLBI</a:t>
            </a:r>
            <a:endParaRPr lang="zh-CN" altLang="en-US" sz="3600" dirty="0">
              <a:solidFill>
                <a:srgbClr val="0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699000" cy="46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50" descr="C:\Users\test\Desktop\wave无标题_副本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35827">
            <a:off x="1173163" y="4495800"/>
            <a:ext cx="6413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53" descr="C:\Users\test\Desktop\搜狗截图20140504131553_副本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26">
            <a:off x="2600325" y="1931988"/>
            <a:ext cx="7207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矩形 6"/>
          <p:cNvSpPr txBox="1">
            <a:spLocks noChangeArrowheads="1"/>
          </p:cNvSpPr>
          <p:nvPr/>
        </p:nvSpPr>
        <p:spPr bwMode="auto">
          <a:xfrm>
            <a:off x="4139952" y="2627313"/>
            <a:ext cx="489609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>
              <a:lnSpc>
                <a:spcPct val="120000"/>
              </a:lnSpc>
              <a:buClr>
                <a:srgbClr val="FF0000"/>
              </a:buClr>
              <a:buFontTx/>
              <a:buAutoNum type="arabicPeriod"/>
            </a:pPr>
            <a:r>
              <a:rPr lang="en-US" altLang="zh-CN" sz="2400" dirty="0">
                <a:latin typeface="+mn-lt"/>
                <a:ea typeface="黑体" pitchFamily="2" charset="-122"/>
                <a:cs typeface="Times New Roman" pitchFamily="18" charset="0"/>
              </a:rPr>
              <a:t>Differenced VLBI group </a:t>
            </a:r>
            <a:r>
              <a:rPr lang="en-US" altLang="zh-CN" sz="2400" dirty="0" smtClean="0">
                <a:latin typeface="+mn-lt"/>
                <a:ea typeface="黑体" pitchFamily="2" charset="-122"/>
                <a:cs typeface="Times New Roman" pitchFamily="18" charset="0"/>
              </a:rPr>
              <a:t>delay Real time mode</a:t>
            </a:r>
            <a:endParaRPr lang="en-US" altLang="zh-CN" sz="2400" dirty="0">
              <a:latin typeface="+mn-lt"/>
              <a:ea typeface="黑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rgbClr val="FF0000"/>
              </a:buClr>
              <a:buFontTx/>
              <a:buAutoNum type="arabicPeriod"/>
            </a:pPr>
            <a:r>
              <a:rPr lang="en-US" altLang="zh-CN" sz="2400" dirty="0" smtClean="0">
                <a:latin typeface="+mn-lt"/>
                <a:ea typeface="黑体" pitchFamily="2" charset="-122"/>
                <a:cs typeface="Times New Roman" pitchFamily="18" charset="0"/>
              </a:rPr>
              <a:t>Same </a:t>
            </a:r>
            <a:r>
              <a:rPr lang="en-US" altLang="zh-CN" sz="2400" dirty="0">
                <a:latin typeface="+mn-lt"/>
                <a:ea typeface="黑体" pitchFamily="2" charset="-122"/>
                <a:cs typeface="Times New Roman" pitchFamily="18" charset="0"/>
              </a:rPr>
              <a:t>beam phase reference </a:t>
            </a:r>
            <a:r>
              <a:rPr lang="en-US" altLang="zh-CN" sz="2400" dirty="0" smtClean="0">
                <a:latin typeface="+mn-lt"/>
                <a:ea typeface="黑体" pitchFamily="2" charset="-122"/>
                <a:cs typeface="Times New Roman" pitchFamily="18" charset="0"/>
              </a:rPr>
              <a:t>image</a:t>
            </a:r>
          </a:p>
          <a:p>
            <a:pPr marL="0" indent="0">
              <a:lnSpc>
                <a:spcPct val="120000"/>
              </a:lnSpc>
              <a:buClr>
                <a:srgbClr val="FF0000"/>
              </a:buClr>
              <a:buNone/>
            </a:pPr>
            <a:r>
              <a:rPr lang="en-US" altLang="zh-CN" sz="2400" dirty="0" smtClean="0">
                <a:latin typeface="+mn-lt"/>
                <a:ea typeface="黑体" pitchFamily="2" charset="-122"/>
                <a:cs typeface="Times New Roman" pitchFamily="18" charset="0"/>
              </a:rPr>
              <a:t>      </a:t>
            </a:r>
            <a:r>
              <a:rPr lang="en-US" altLang="zh-CN" sz="2400" dirty="0" err="1" smtClean="0">
                <a:latin typeface="+mn-lt"/>
                <a:ea typeface="黑体" pitchFamily="2" charset="-122"/>
                <a:cs typeface="Times New Roman" pitchFamily="18" charset="0"/>
              </a:rPr>
              <a:t>postprocess</a:t>
            </a:r>
            <a:r>
              <a:rPr lang="en-US" altLang="zh-CN" sz="2400" dirty="0" smtClean="0">
                <a:latin typeface="+mn-lt"/>
                <a:ea typeface="黑体" pitchFamily="2" charset="-122"/>
                <a:cs typeface="Times New Roman" pitchFamily="18" charset="0"/>
              </a:rPr>
              <a:t> mode</a:t>
            </a:r>
            <a:endParaRPr lang="en-US" altLang="zh-CN" sz="2400" dirty="0">
              <a:latin typeface="+mn-lt"/>
              <a:ea typeface="黑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rgbClr val="FF0000"/>
              </a:buClr>
              <a:buFont typeface="+mj-lt"/>
              <a:buAutoNum type="arabicPeriod" startAt="3"/>
            </a:pPr>
            <a:r>
              <a:rPr lang="en-US" altLang="zh-CN" sz="2400" dirty="0">
                <a:latin typeface="+mn-lt"/>
                <a:ea typeface="黑体" pitchFamily="2" charset="-122"/>
                <a:cs typeface="Times New Roman" pitchFamily="18" charset="0"/>
              </a:rPr>
              <a:t>Differenced VLBI phase delay, </a:t>
            </a:r>
            <a:r>
              <a:rPr lang="en-US" altLang="zh-CN" sz="2400" dirty="0" err="1">
                <a:latin typeface="+mn-lt"/>
                <a:ea typeface="黑体" pitchFamily="2" charset="-122"/>
                <a:cs typeface="Times New Roman" pitchFamily="18" charset="0"/>
              </a:rPr>
              <a:t>postprocess</a:t>
            </a:r>
            <a:endParaRPr lang="en-US" altLang="zh-CN" sz="2400" dirty="0">
              <a:latin typeface="+mn-lt"/>
              <a:ea typeface="黑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41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954088"/>
          </a:xfrm>
        </p:spPr>
        <p:txBody>
          <a:bodyPr/>
          <a:lstStyle/>
          <a:p>
            <a:pPr marL="342900" indent="-342900"/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黑体" pitchFamily="2" charset="-122"/>
                <a:cs typeface="Times New Roman" pitchFamily="18" charset="0"/>
              </a:rPr>
              <a:t>Null test by same beam phase reference image positioning</a:t>
            </a:r>
            <a:endParaRPr lang="zh-CN" altLang="en-US" sz="2800" b="1" dirty="0" smtClean="0">
              <a:solidFill>
                <a:srgbClr val="000000"/>
              </a:solidFill>
              <a:latin typeface="+mn-lt"/>
              <a:ea typeface="黑体" pitchFamily="2" charset="-122"/>
              <a:cs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1750" y="5013325"/>
          <a:ext cx="8964613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8794"/>
                <a:gridCol w="1067685"/>
                <a:gridCol w="1224013"/>
                <a:gridCol w="1591198"/>
                <a:gridCol w="1802923"/>
              </a:tblGrid>
              <a:tr h="270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coordinate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North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East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Down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Same-beam</a:t>
                      </a:r>
                      <a:r>
                        <a:rPr lang="en-US" sz="20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phase-referencing VLBI result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1.197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-0.005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-0.759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1.417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 value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1.016</a:t>
                      </a:r>
                      <a:endParaRPr lang="zh-CN" sz="20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-0.605</a:t>
                      </a:r>
                      <a:endParaRPr lang="zh-CN" sz="20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-0.759</a:t>
                      </a:r>
                      <a:endParaRPr lang="zh-CN" sz="20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1.405</a:t>
                      </a:r>
                      <a:endParaRPr lang="zh-CN" sz="20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Differences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0.600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31" name="内容占位符 2"/>
          <p:cNvSpPr>
            <a:spLocks noGrp="1"/>
          </p:cNvSpPr>
          <p:nvPr>
            <p:ph idx="1"/>
          </p:nvPr>
        </p:nvSpPr>
        <p:spPr>
          <a:xfrm>
            <a:off x="6840538" y="2060575"/>
            <a:ext cx="2303462" cy="2016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Null test error:</a:t>
            </a:r>
          </a:p>
          <a:p>
            <a:pPr marL="0" indent="0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0.6 m</a:t>
            </a:r>
            <a:endParaRPr lang="zh-CN" alt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3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038"/>
            <a:ext cx="684053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903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:\Users\test\Desktop\文章修改\3rd_cn-am_nrao&amp;&amp;嫦娥3的行走路线\CE3行走路线\给VLBI - 修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450"/>
            <a:ext cx="583247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:\Users\test\Desktop\lander_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2293938"/>
            <a:ext cx="14049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任意多边形 3"/>
          <p:cNvSpPr/>
          <p:nvPr/>
        </p:nvSpPr>
        <p:spPr>
          <a:xfrm>
            <a:off x="2225675" y="4324350"/>
            <a:ext cx="2949575" cy="1852613"/>
          </a:xfrm>
          <a:custGeom>
            <a:avLst/>
            <a:gdLst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896784 w 2949296"/>
              <a:gd name="connsiteY7" fmla="*/ 590550 h 1853567"/>
              <a:gd name="connsiteX8" fmla="*/ 2901547 w 2949296"/>
              <a:gd name="connsiteY8" fmla="*/ 614362 h 1853567"/>
              <a:gd name="connsiteX9" fmla="*/ 2934884 w 2949296"/>
              <a:gd name="connsiteY9" fmla="*/ 647700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906309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34834 w 2949296"/>
              <a:gd name="connsiteY23" fmla="*/ 1476375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796522 w 2949296"/>
              <a:gd name="connsiteY47" fmla="*/ 1338262 h 1853567"/>
              <a:gd name="connsiteX48" fmla="*/ 767947 w 2949296"/>
              <a:gd name="connsiteY48" fmla="*/ 1328737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9784 w 2949296"/>
              <a:gd name="connsiteY53" fmla="*/ 1485900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48834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96472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896784 w 2949296"/>
              <a:gd name="connsiteY7" fmla="*/ 590550 h 1853567"/>
              <a:gd name="connsiteX8" fmla="*/ 2901547 w 2949296"/>
              <a:gd name="connsiteY8" fmla="*/ 614362 h 1853567"/>
              <a:gd name="connsiteX9" fmla="*/ 2934884 w 2949296"/>
              <a:gd name="connsiteY9" fmla="*/ 647700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906309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34834 w 2949296"/>
              <a:gd name="connsiteY23" fmla="*/ 1476375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796522 w 2949296"/>
              <a:gd name="connsiteY47" fmla="*/ 1338262 h 1853567"/>
              <a:gd name="connsiteX48" fmla="*/ 767947 w 2949296"/>
              <a:gd name="connsiteY48" fmla="*/ 1328737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9784 w 2949296"/>
              <a:gd name="connsiteY53" fmla="*/ 1485900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48834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896784 w 2949296"/>
              <a:gd name="connsiteY7" fmla="*/ 590550 h 1853567"/>
              <a:gd name="connsiteX8" fmla="*/ 2901547 w 2949296"/>
              <a:gd name="connsiteY8" fmla="*/ 614362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906309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34834 w 2949296"/>
              <a:gd name="connsiteY23" fmla="*/ 1476375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796522 w 2949296"/>
              <a:gd name="connsiteY47" fmla="*/ 1338262 h 1853567"/>
              <a:gd name="connsiteX48" fmla="*/ 767947 w 2949296"/>
              <a:gd name="connsiteY48" fmla="*/ 1328737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9784 w 2949296"/>
              <a:gd name="connsiteY53" fmla="*/ 1485900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48834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896784 w 2949296"/>
              <a:gd name="connsiteY7" fmla="*/ 590550 h 1853567"/>
              <a:gd name="connsiteX8" fmla="*/ 2901547 w 2949296"/>
              <a:gd name="connsiteY8" fmla="*/ 614362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906309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34834 w 2949296"/>
              <a:gd name="connsiteY23" fmla="*/ 1476375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796522 w 2949296"/>
              <a:gd name="connsiteY47" fmla="*/ 1338262 h 1853567"/>
              <a:gd name="connsiteX48" fmla="*/ 767947 w 2949296"/>
              <a:gd name="connsiteY48" fmla="*/ 1328737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5022 w 2949296"/>
              <a:gd name="connsiteY53" fmla="*/ 1469232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48834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896784 w 2949296"/>
              <a:gd name="connsiteY7" fmla="*/ 590550 h 1853567"/>
              <a:gd name="connsiteX8" fmla="*/ 2901547 w 2949296"/>
              <a:gd name="connsiteY8" fmla="*/ 614362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899165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34834 w 2949296"/>
              <a:gd name="connsiteY23" fmla="*/ 1476375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796522 w 2949296"/>
              <a:gd name="connsiteY47" fmla="*/ 1338262 h 1853567"/>
              <a:gd name="connsiteX48" fmla="*/ 767947 w 2949296"/>
              <a:gd name="connsiteY48" fmla="*/ 1328737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5022 w 2949296"/>
              <a:gd name="connsiteY53" fmla="*/ 1469232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48834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896784 w 2949296"/>
              <a:gd name="connsiteY7" fmla="*/ 590550 h 1853567"/>
              <a:gd name="connsiteX8" fmla="*/ 2908691 w 2949296"/>
              <a:gd name="connsiteY8" fmla="*/ 611981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899165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34834 w 2949296"/>
              <a:gd name="connsiteY23" fmla="*/ 1476375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796522 w 2949296"/>
              <a:gd name="connsiteY47" fmla="*/ 1338262 h 1853567"/>
              <a:gd name="connsiteX48" fmla="*/ 767947 w 2949296"/>
              <a:gd name="connsiteY48" fmla="*/ 1328737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5022 w 2949296"/>
              <a:gd name="connsiteY53" fmla="*/ 1469232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48834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903928 w 2949296"/>
              <a:gd name="connsiteY7" fmla="*/ 590550 h 1853567"/>
              <a:gd name="connsiteX8" fmla="*/ 2908691 w 2949296"/>
              <a:gd name="connsiteY8" fmla="*/ 611981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899165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34834 w 2949296"/>
              <a:gd name="connsiteY23" fmla="*/ 1476375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796522 w 2949296"/>
              <a:gd name="connsiteY47" fmla="*/ 1338262 h 1853567"/>
              <a:gd name="connsiteX48" fmla="*/ 767947 w 2949296"/>
              <a:gd name="connsiteY48" fmla="*/ 1328737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5022 w 2949296"/>
              <a:gd name="connsiteY53" fmla="*/ 1469232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48834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903928 w 2949296"/>
              <a:gd name="connsiteY7" fmla="*/ 590550 h 1853567"/>
              <a:gd name="connsiteX8" fmla="*/ 2908691 w 2949296"/>
              <a:gd name="connsiteY8" fmla="*/ 611981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899165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34834 w 2949296"/>
              <a:gd name="connsiteY23" fmla="*/ 1476375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796522 w 2949296"/>
              <a:gd name="connsiteY47" fmla="*/ 1338262 h 1853567"/>
              <a:gd name="connsiteX48" fmla="*/ 767947 w 2949296"/>
              <a:gd name="connsiteY48" fmla="*/ 1335881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5022 w 2949296"/>
              <a:gd name="connsiteY53" fmla="*/ 1469232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48834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903928 w 2949296"/>
              <a:gd name="connsiteY7" fmla="*/ 590550 h 1853567"/>
              <a:gd name="connsiteX8" fmla="*/ 2908691 w 2949296"/>
              <a:gd name="connsiteY8" fmla="*/ 611981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899165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41978 w 2949296"/>
              <a:gd name="connsiteY23" fmla="*/ 1478756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796522 w 2949296"/>
              <a:gd name="connsiteY47" fmla="*/ 1338262 h 1853567"/>
              <a:gd name="connsiteX48" fmla="*/ 767947 w 2949296"/>
              <a:gd name="connsiteY48" fmla="*/ 1335881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5022 w 2949296"/>
              <a:gd name="connsiteY53" fmla="*/ 1469232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48834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903928 w 2949296"/>
              <a:gd name="connsiteY7" fmla="*/ 590550 h 1853567"/>
              <a:gd name="connsiteX8" fmla="*/ 2908691 w 2949296"/>
              <a:gd name="connsiteY8" fmla="*/ 611981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899165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41978 w 2949296"/>
              <a:gd name="connsiteY23" fmla="*/ 1478756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796522 w 2949296"/>
              <a:gd name="connsiteY47" fmla="*/ 1338262 h 1853567"/>
              <a:gd name="connsiteX48" fmla="*/ 767947 w 2949296"/>
              <a:gd name="connsiteY48" fmla="*/ 1335881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5022 w 2949296"/>
              <a:gd name="connsiteY53" fmla="*/ 1469232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41690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903928 w 2949296"/>
              <a:gd name="connsiteY7" fmla="*/ 590550 h 1853567"/>
              <a:gd name="connsiteX8" fmla="*/ 2908691 w 2949296"/>
              <a:gd name="connsiteY8" fmla="*/ 611981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899165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41978 w 2949296"/>
              <a:gd name="connsiteY23" fmla="*/ 1478756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796522 w 2949296"/>
              <a:gd name="connsiteY47" fmla="*/ 1338262 h 1853567"/>
              <a:gd name="connsiteX48" fmla="*/ 767947 w 2949296"/>
              <a:gd name="connsiteY48" fmla="*/ 1335881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5022 w 2949296"/>
              <a:gd name="connsiteY53" fmla="*/ 1469232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34546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903928 w 2949296"/>
              <a:gd name="connsiteY7" fmla="*/ 590550 h 1853567"/>
              <a:gd name="connsiteX8" fmla="*/ 2908691 w 2949296"/>
              <a:gd name="connsiteY8" fmla="*/ 611981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899165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41978 w 2949296"/>
              <a:gd name="connsiteY23" fmla="*/ 1478756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798903 w 2949296"/>
              <a:gd name="connsiteY47" fmla="*/ 1347787 h 1853567"/>
              <a:gd name="connsiteX48" fmla="*/ 767947 w 2949296"/>
              <a:gd name="connsiteY48" fmla="*/ 1335881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5022 w 2949296"/>
              <a:gd name="connsiteY53" fmla="*/ 1469232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34546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903928 w 2949296"/>
              <a:gd name="connsiteY7" fmla="*/ 590550 h 1853567"/>
              <a:gd name="connsiteX8" fmla="*/ 2908691 w 2949296"/>
              <a:gd name="connsiteY8" fmla="*/ 611981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899165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41978 w 2949296"/>
              <a:gd name="connsiteY23" fmla="*/ 1478756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810809 w 2949296"/>
              <a:gd name="connsiteY47" fmla="*/ 1340643 h 1853567"/>
              <a:gd name="connsiteX48" fmla="*/ 767947 w 2949296"/>
              <a:gd name="connsiteY48" fmla="*/ 1335881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5022 w 2949296"/>
              <a:gd name="connsiteY53" fmla="*/ 1469232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34546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903928 w 2949296"/>
              <a:gd name="connsiteY7" fmla="*/ 590550 h 1853567"/>
              <a:gd name="connsiteX8" fmla="*/ 2908691 w 2949296"/>
              <a:gd name="connsiteY8" fmla="*/ 611981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899165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41978 w 2949296"/>
              <a:gd name="connsiteY23" fmla="*/ 1478756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810809 w 2949296"/>
              <a:gd name="connsiteY47" fmla="*/ 1340643 h 1853567"/>
              <a:gd name="connsiteX48" fmla="*/ 767947 w 2949296"/>
              <a:gd name="connsiteY48" fmla="*/ 1335881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5022 w 2949296"/>
              <a:gd name="connsiteY53" fmla="*/ 1469232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34546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903928 w 2949296"/>
              <a:gd name="connsiteY7" fmla="*/ 590550 h 1853567"/>
              <a:gd name="connsiteX8" fmla="*/ 2908691 w 2949296"/>
              <a:gd name="connsiteY8" fmla="*/ 611981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899165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41978 w 2949296"/>
              <a:gd name="connsiteY23" fmla="*/ 1478756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810809 w 2949296"/>
              <a:gd name="connsiteY47" fmla="*/ 1340643 h 1853567"/>
              <a:gd name="connsiteX48" fmla="*/ 767947 w 2949296"/>
              <a:gd name="connsiteY48" fmla="*/ 1335881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5022 w 2949296"/>
              <a:gd name="connsiteY53" fmla="*/ 1469232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34546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903928 w 2949296"/>
              <a:gd name="connsiteY7" fmla="*/ 590550 h 1853567"/>
              <a:gd name="connsiteX8" fmla="*/ 2908691 w 2949296"/>
              <a:gd name="connsiteY8" fmla="*/ 611981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899165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41978 w 2949296"/>
              <a:gd name="connsiteY23" fmla="*/ 1478756 h 1853567"/>
              <a:gd name="connsiteX24" fmla="*/ 2515784 w 2949296"/>
              <a:gd name="connsiteY24" fmla="*/ 1495425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810809 w 2949296"/>
              <a:gd name="connsiteY47" fmla="*/ 1340643 h 1853567"/>
              <a:gd name="connsiteX48" fmla="*/ 767947 w 2949296"/>
              <a:gd name="connsiteY48" fmla="*/ 1335881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5022 w 2949296"/>
              <a:gd name="connsiteY53" fmla="*/ 1469232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34546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903928 w 2949296"/>
              <a:gd name="connsiteY7" fmla="*/ 590550 h 1853567"/>
              <a:gd name="connsiteX8" fmla="*/ 2908691 w 2949296"/>
              <a:gd name="connsiteY8" fmla="*/ 611981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899165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41978 w 2949296"/>
              <a:gd name="connsiteY23" fmla="*/ 1478756 h 1853567"/>
              <a:gd name="connsiteX24" fmla="*/ 2513403 w 2949296"/>
              <a:gd name="connsiteY24" fmla="*/ 1485900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53709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810809 w 2949296"/>
              <a:gd name="connsiteY47" fmla="*/ 1340643 h 1853567"/>
              <a:gd name="connsiteX48" fmla="*/ 767947 w 2949296"/>
              <a:gd name="connsiteY48" fmla="*/ 1335881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5022 w 2949296"/>
              <a:gd name="connsiteY53" fmla="*/ 1469232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34546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  <a:gd name="connsiteX0" fmla="*/ 2887259 w 2949296"/>
              <a:gd name="connsiteY0" fmla="*/ 128587 h 1853567"/>
              <a:gd name="connsiteX1" fmla="*/ 2911072 w 2949296"/>
              <a:gd name="connsiteY1" fmla="*/ 271462 h 1853567"/>
              <a:gd name="connsiteX2" fmla="*/ 2911072 w 2949296"/>
              <a:gd name="connsiteY2" fmla="*/ 357187 h 1853567"/>
              <a:gd name="connsiteX3" fmla="*/ 2915834 w 2949296"/>
              <a:gd name="connsiteY3" fmla="*/ 414337 h 1853567"/>
              <a:gd name="connsiteX4" fmla="*/ 2911072 w 2949296"/>
              <a:gd name="connsiteY4" fmla="*/ 466725 h 1853567"/>
              <a:gd name="connsiteX5" fmla="*/ 2901547 w 2949296"/>
              <a:gd name="connsiteY5" fmla="*/ 523875 h 1853567"/>
              <a:gd name="connsiteX6" fmla="*/ 2901547 w 2949296"/>
              <a:gd name="connsiteY6" fmla="*/ 566737 h 1853567"/>
              <a:gd name="connsiteX7" fmla="*/ 2903928 w 2949296"/>
              <a:gd name="connsiteY7" fmla="*/ 590550 h 1853567"/>
              <a:gd name="connsiteX8" fmla="*/ 2908691 w 2949296"/>
              <a:gd name="connsiteY8" fmla="*/ 611981 h 1853567"/>
              <a:gd name="connsiteX9" fmla="*/ 2925359 w 2949296"/>
              <a:gd name="connsiteY9" fmla="*/ 654844 h 1853567"/>
              <a:gd name="connsiteX10" fmla="*/ 2939647 w 2949296"/>
              <a:gd name="connsiteY10" fmla="*/ 685800 h 1853567"/>
              <a:gd name="connsiteX11" fmla="*/ 2949172 w 2949296"/>
              <a:gd name="connsiteY11" fmla="*/ 733425 h 1853567"/>
              <a:gd name="connsiteX12" fmla="*/ 2944409 w 2949296"/>
              <a:gd name="connsiteY12" fmla="*/ 809625 h 1853567"/>
              <a:gd name="connsiteX13" fmla="*/ 2934884 w 2949296"/>
              <a:gd name="connsiteY13" fmla="*/ 881062 h 1853567"/>
              <a:gd name="connsiteX14" fmla="*/ 2930122 w 2949296"/>
              <a:gd name="connsiteY14" fmla="*/ 923925 h 1853567"/>
              <a:gd name="connsiteX15" fmla="*/ 2920597 w 2949296"/>
              <a:gd name="connsiteY15" fmla="*/ 966787 h 1853567"/>
              <a:gd name="connsiteX16" fmla="*/ 2896784 w 2949296"/>
              <a:gd name="connsiteY16" fmla="*/ 1128712 h 1853567"/>
              <a:gd name="connsiteX17" fmla="*/ 2896784 w 2949296"/>
              <a:gd name="connsiteY17" fmla="*/ 1190625 h 1853567"/>
              <a:gd name="connsiteX18" fmla="*/ 2906309 w 2949296"/>
              <a:gd name="connsiteY18" fmla="*/ 1247775 h 1853567"/>
              <a:gd name="connsiteX19" fmla="*/ 2906309 w 2949296"/>
              <a:gd name="connsiteY19" fmla="*/ 1295400 h 1853567"/>
              <a:gd name="connsiteX20" fmla="*/ 2899165 w 2949296"/>
              <a:gd name="connsiteY20" fmla="*/ 1323975 h 1853567"/>
              <a:gd name="connsiteX21" fmla="*/ 2882497 w 2949296"/>
              <a:gd name="connsiteY21" fmla="*/ 1338262 h 1853567"/>
              <a:gd name="connsiteX22" fmla="*/ 2844397 w 2949296"/>
              <a:gd name="connsiteY22" fmla="*/ 1357312 h 1853567"/>
              <a:gd name="connsiteX23" fmla="*/ 2541978 w 2949296"/>
              <a:gd name="connsiteY23" fmla="*/ 1478756 h 1853567"/>
              <a:gd name="connsiteX24" fmla="*/ 2513403 w 2949296"/>
              <a:gd name="connsiteY24" fmla="*/ 1485900 h 1853567"/>
              <a:gd name="connsiteX25" fmla="*/ 2463397 w 2949296"/>
              <a:gd name="connsiteY25" fmla="*/ 1490662 h 1853567"/>
              <a:gd name="connsiteX26" fmla="*/ 2387197 w 2949296"/>
              <a:gd name="connsiteY26" fmla="*/ 1481137 h 1853567"/>
              <a:gd name="connsiteX27" fmla="*/ 2325284 w 2949296"/>
              <a:gd name="connsiteY27" fmla="*/ 1471612 h 1853567"/>
              <a:gd name="connsiteX28" fmla="*/ 2220509 w 2949296"/>
              <a:gd name="connsiteY28" fmla="*/ 1471612 h 1853567"/>
              <a:gd name="connsiteX29" fmla="*/ 2115734 w 2949296"/>
              <a:gd name="connsiteY29" fmla="*/ 1466850 h 1853567"/>
              <a:gd name="connsiteX30" fmla="*/ 2015722 w 2949296"/>
              <a:gd name="connsiteY30" fmla="*/ 1481137 h 1853567"/>
              <a:gd name="connsiteX31" fmla="*/ 1915709 w 2949296"/>
              <a:gd name="connsiteY31" fmla="*/ 1504950 h 1853567"/>
              <a:gd name="connsiteX32" fmla="*/ 1868084 w 2949296"/>
              <a:gd name="connsiteY32" fmla="*/ 1528762 h 1853567"/>
              <a:gd name="connsiteX33" fmla="*/ 1777597 w 2949296"/>
              <a:gd name="connsiteY33" fmla="*/ 1576387 h 1853567"/>
              <a:gd name="connsiteX34" fmla="*/ 1510897 w 2949296"/>
              <a:gd name="connsiteY34" fmla="*/ 1800225 h 1853567"/>
              <a:gd name="connsiteX35" fmla="*/ 1477559 w 2949296"/>
              <a:gd name="connsiteY35" fmla="*/ 1819275 h 1853567"/>
              <a:gd name="connsiteX36" fmla="*/ 1444222 w 2949296"/>
              <a:gd name="connsiteY36" fmla="*/ 1838325 h 1853567"/>
              <a:gd name="connsiteX37" fmla="*/ 1410884 w 2949296"/>
              <a:gd name="connsiteY37" fmla="*/ 1847850 h 1853567"/>
              <a:gd name="connsiteX38" fmla="*/ 1382309 w 2949296"/>
              <a:gd name="connsiteY38" fmla="*/ 1852612 h 1853567"/>
              <a:gd name="connsiteX39" fmla="*/ 1315634 w 2949296"/>
              <a:gd name="connsiteY39" fmla="*/ 1828800 h 1853567"/>
              <a:gd name="connsiteX40" fmla="*/ 1220384 w 2949296"/>
              <a:gd name="connsiteY40" fmla="*/ 1776412 h 1853567"/>
              <a:gd name="connsiteX41" fmla="*/ 1146565 w 2949296"/>
              <a:gd name="connsiteY41" fmla="*/ 1695450 h 1853567"/>
              <a:gd name="connsiteX42" fmla="*/ 1063222 w 2949296"/>
              <a:gd name="connsiteY42" fmla="*/ 1633537 h 1853567"/>
              <a:gd name="connsiteX43" fmla="*/ 991784 w 2949296"/>
              <a:gd name="connsiteY43" fmla="*/ 1543050 h 1853567"/>
              <a:gd name="connsiteX44" fmla="*/ 958447 w 2949296"/>
              <a:gd name="connsiteY44" fmla="*/ 1509712 h 1853567"/>
              <a:gd name="connsiteX45" fmla="*/ 929872 w 2949296"/>
              <a:gd name="connsiteY45" fmla="*/ 1466850 h 1853567"/>
              <a:gd name="connsiteX46" fmla="*/ 877484 w 2949296"/>
              <a:gd name="connsiteY46" fmla="*/ 1390650 h 1853567"/>
              <a:gd name="connsiteX47" fmla="*/ 810809 w 2949296"/>
              <a:gd name="connsiteY47" fmla="*/ 1340643 h 1853567"/>
              <a:gd name="connsiteX48" fmla="*/ 767947 w 2949296"/>
              <a:gd name="connsiteY48" fmla="*/ 1335881 h 1853567"/>
              <a:gd name="connsiteX49" fmla="*/ 691747 w 2949296"/>
              <a:gd name="connsiteY49" fmla="*/ 1366837 h 1853567"/>
              <a:gd name="connsiteX50" fmla="*/ 434572 w 2949296"/>
              <a:gd name="connsiteY50" fmla="*/ 1423987 h 1853567"/>
              <a:gd name="connsiteX51" fmla="*/ 325034 w 2949296"/>
              <a:gd name="connsiteY51" fmla="*/ 1447800 h 1853567"/>
              <a:gd name="connsiteX52" fmla="*/ 263122 w 2949296"/>
              <a:gd name="connsiteY52" fmla="*/ 1462087 h 1853567"/>
              <a:gd name="connsiteX53" fmla="*/ 225022 w 2949296"/>
              <a:gd name="connsiteY53" fmla="*/ 1469232 h 1853567"/>
              <a:gd name="connsiteX54" fmla="*/ 215497 w 2949296"/>
              <a:gd name="connsiteY54" fmla="*/ 1471612 h 1853567"/>
              <a:gd name="connsiteX55" fmla="*/ 101197 w 2949296"/>
              <a:gd name="connsiteY55" fmla="*/ 1495425 h 1853567"/>
              <a:gd name="connsiteX56" fmla="*/ 44047 w 2949296"/>
              <a:gd name="connsiteY56" fmla="*/ 1495425 h 1853567"/>
              <a:gd name="connsiteX57" fmla="*/ 10709 w 2949296"/>
              <a:gd name="connsiteY57" fmla="*/ 1490662 h 1853567"/>
              <a:gd name="connsiteX58" fmla="*/ 5947 w 2949296"/>
              <a:gd name="connsiteY58" fmla="*/ 1481137 h 1853567"/>
              <a:gd name="connsiteX59" fmla="*/ 1184 w 2949296"/>
              <a:gd name="connsiteY59" fmla="*/ 1466850 h 1853567"/>
              <a:gd name="connsiteX60" fmla="*/ 29759 w 2949296"/>
              <a:gd name="connsiteY60" fmla="*/ 1414462 h 1853567"/>
              <a:gd name="connsiteX61" fmla="*/ 77384 w 2949296"/>
              <a:gd name="connsiteY61" fmla="*/ 1381125 h 1853567"/>
              <a:gd name="connsiteX62" fmla="*/ 115484 w 2949296"/>
              <a:gd name="connsiteY62" fmla="*/ 1338262 h 1853567"/>
              <a:gd name="connsiteX63" fmla="*/ 148822 w 2949296"/>
              <a:gd name="connsiteY63" fmla="*/ 1319212 h 1853567"/>
              <a:gd name="connsiteX64" fmla="*/ 234546 w 2949296"/>
              <a:gd name="connsiteY64" fmla="*/ 1266825 h 1853567"/>
              <a:gd name="connsiteX65" fmla="*/ 272647 w 2949296"/>
              <a:gd name="connsiteY65" fmla="*/ 1195387 h 1853567"/>
              <a:gd name="connsiteX66" fmla="*/ 339322 w 2949296"/>
              <a:gd name="connsiteY66" fmla="*/ 1047750 h 1853567"/>
              <a:gd name="connsiteX67" fmla="*/ 386947 w 2949296"/>
              <a:gd name="connsiteY67" fmla="*/ 923925 h 1853567"/>
              <a:gd name="connsiteX68" fmla="*/ 410759 w 2949296"/>
              <a:gd name="connsiteY68" fmla="*/ 852487 h 1853567"/>
              <a:gd name="connsiteX69" fmla="*/ 725084 w 2949296"/>
              <a:gd name="connsiteY69" fmla="*/ 0 h 185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949296" h="1853567">
                <a:moveTo>
                  <a:pt x="2887259" y="128587"/>
                </a:moveTo>
                <a:cubicBezTo>
                  <a:pt x="2897181" y="180974"/>
                  <a:pt x="2907103" y="233362"/>
                  <a:pt x="2911072" y="271462"/>
                </a:cubicBezTo>
                <a:cubicBezTo>
                  <a:pt x="2915041" y="309562"/>
                  <a:pt x="2910278" y="333375"/>
                  <a:pt x="2911072" y="357187"/>
                </a:cubicBezTo>
                <a:cubicBezTo>
                  <a:pt x="2911866" y="380999"/>
                  <a:pt x="2915834" y="396081"/>
                  <a:pt x="2915834" y="414337"/>
                </a:cubicBezTo>
                <a:cubicBezTo>
                  <a:pt x="2915834" y="432593"/>
                  <a:pt x="2913453" y="448469"/>
                  <a:pt x="2911072" y="466725"/>
                </a:cubicBezTo>
                <a:cubicBezTo>
                  <a:pt x="2908691" y="484981"/>
                  <a:pt x="2903134" y="507206"/>
                  <a:pt x="2901547" y="523875"/>
                </a:cubicBezTo>
                <a:cubicBezTo>
                  <a:pt x="2899960" y="540544"/>
                  <a:pt x="2901150" y="555625"/>
                  <a:pt x="2901547" y="566737"/>
                </a:cubicBezTo>
                <a:cubicBezTo>
                  <a:pt x="2901944" y="577849"/>
                  <a:pt x="2902737" y="583009"/>
                  <a:pt x="2903928" y="590550"/>
                </a:cubicBezTo>
                <a:cubicBezTo>
                  <a:pt x="2905119" y="598091"/>
                  <a:pt x="2905119" y="601265"/>
                  <a:pt x="2908691" y="611981"/>
                </a:cubicBezTo>
                <a:cubicBezTo>
                  <a:pt x="2912263" y="622697"/>
                  <a:pt x="2920200" y="642541"/>
                  <a:pt x="2925359" y="654844"/>
                </a:cubicBezTo>
                <a:cubicBezTo>
                  <a:pt x="2930518" y="667147"/>
                  <a:pt x="2935678" y="672703"/>
                  <a:pt x="2939647" y="685800"/>
                </a:cubicBezTo>
                <a:cubicBezTo>
                  <a:pt x="2943616" y="698897"/>
                  <a:pt x="2948378" y="712788"/>
                  <a:pt x="2949172" y="733425"/>
                </a:cubicBezTo>
                <a:cubicBezTo>
                  <a:pt x="2949966" y="754062"/>
                  <a:pt x="2946790" y="785019"/>
                  <a:pt x="2944409" y="809625"/>
                </a:cubicBezTo>
                <a:cubicBezTo>
                  <a:pt x="2942028" y="834231"/>
                  <a:pt x="2937265" y="862012"/>
                  <a:pt x="2934884" y="881062"/>
                </a:cubicBezTo>
                <a:cubicBezTo>
                  <a:pt x="2932503" y="900112"/>
                  <a:pt x="2932503" y="909638"/>
                  <a:pt x="2930122" y="923925"/>
                </a:cubicBezTo>
                <a:cubicBezTo>
                  <a:pt x="2927741" y="938213"/>
                  <a:pt x="2926153" y="932656"/>
                  <a:pt x="2920597" y="966787"/>
                </a:cubicBezTo>
                <a:cubicBezTo>
                  <a:pt x="2915041" y="1000918"/>
                  <a:pt x="2900753" y="1091406"/>
                  <a:pt x="2896784" y="1128712"/>
                </a:cubicBezTo>
                <a:cubicBezTo>
                  <a:pt x="2892815" y="1166018"/>
                  <a:pt x="2895197" y="1170781"/>
                  <a:pt x="2896784" y="1190625"/>
                </a:cubicBezTo>
                <a:cubicBezTo>
                  <a:pt x="2898372" y="1210469"/>
                  <a:pt x="2904722" y="1230313"/>
                  <a:pt x="2906309" y="1247775"/>
                </a:cubicBezTo>
                <a:cubicBezTo>
                  <a:pt x="2907896" y="1265237"/>
                  <a:pt x="2907500" y="1282700"/>
                  <a:pt x="2906309" y="1295400"/>
                </a:cubicBezTo>
                <a:cubicBezTo>
                  <a:pt x="2905118" y="1308100"/>
                  <a:pt x="2903134" y="1316831"/>
                  <a:pt x="2899165" y="1323975"/>
                </a:cubicBezTo>
                <a:cubicBezTo>
                  <a:pt x="2895196" y="1331119"/>
                  <a:pt x="2891625" y="1332706"/>
                  <a:pt x="2882497" y="1338262"/>
                </a:cubicBezTo>
                <a:cubicBezTo>
                  <a:pt x="2873369" y="1343818"/>
                  <a:pt x="2901150" y="1333896"/>
                  <a:pt x="2844397" y="1357312"/>
                </a:cubicBezTo>
                <a:cubicBezTo>
                  <a:pt x="2787644" y="1380728"/>
                  <a:pt x="2597144" y="1457325"/>
                  <a:pt x="2541978" y="1478756"/>
                </a:cubicBezTo>
                <a:cubicBezTo>
                  <a:pt x="2486812" y="1500187"/>
                  <a:pt x="2526500" y="1483916"/>
                  <a:pt x="2513403" y="1485900"/>
                </a:cubicBezTo>
                <a:cubicBezTo>
                  <a:pt x="2500306" y="1487884"/>
                  <a:pt x="2484431" y="1491456"/>
                  <a:pt x="2463397" y="1490662"/>
                </a:cubicBezTo>
                <a:cubicBezTo>
                  <a:pt x="2442363" y="1489868"/>
                  <a:pt x="2410216" y="1484312"/>
                  <a:pt x="2387197" y="1481137"/>
                </a:cubicBezTo>
                <a:cubicBezTo>
                  <a:pt x="2364178" y="1477962"/>
                  <a:pt x="2353065" y="1473199"/>
                  <a:pt x="2325284" y="1471612"/>
                </a:cubicBezTo>
                <a:cubicBezTo>
                  <a:pt x="2297503" y="1470025"/>
                  <a:pt x="2255434" y="1472406"/>
                  <a:pt x="2220509" y="1471612"/>
                </a:cubicBezTo>
                <a:cubicBezTo>
                  <a:pt x="2185584" y="1470818"/>
                  <a:pt x="2149865" y="1465263"/>
                  <a:pt x="2115734" y="1466850"/>
                </a:cubicBezTo>
                <a:cubicBezTo>
                  <a:pt x="2081603" y="1468437"/>
                  <a:pt x="2049059" y="1474787"/>
                  <a:pt x="2015722" y="1481137"/>
                </a:cubicBezTo>
                <a:cubicBezTo>
                  <a:pt x="1982384" y="1487487"/>
                  <a:pt x="1940315" y="1497013"/>
                  <a:pt x="1915709" y="1504950"/>
                </a:cubicBezTo>
                <a:cubicBezTo>
                  <a:pt x="1891103" y="1512887"/>
                  <a:pt x="1868084" y="1528762"/>
                  <a:pt x="1868084" y="1528762"/>
                </a:cubicBezTo>
                <a:cubicBezTo>
                  <a:pt x="1845065" y="1540668"/>
                  <a:pt x="1837128" y="1531143"/>
                  <a:pt x="1777597" y="1576387"/>
                </a:cubicBezTo>
                <a:cubicBezTo>
                  <a:pt x="1718066" y="1621631"/>
                  <a:pt x="1560903" y="1759744"/>
                  <a:pt x="1510897" y="1800225"/>
                </a:cubicBezTo>
                <a:cubicBezTo>
                  <a:pt x="1460891" y="1840706"/>
                  <a:pt x="1477559" y="1819275"/>
                  <a:pt x="1477559" y="1819275"/>
                </a:cubicBezTo>
                <a:cubicBezTo>
                  <a:pt x="1466447" y="1825625"/>
                  <a:pt x="1455334" y="1833563"/>
                  <a:pt x="1444222" y="1838325"/>
                </a:cubicBezTo>
                <a:cubicBezTo>
                  <a:pt x="1433110" y="1843087"/>
                  <a:pt x="1421203" y="1845469"/>
                  <a:pt x="1410884" y="1847850"/>
                </a:cubicBezTo>
                <a:cubicBezTo>
                  <a:pt x="1400565" y="1850231"/>
                  <a:pt x="1398184" y="1855787"/>
                  <a:pt x="1382309" y="1852612"/>
                </a:cubicBezTo>
                <a:cubicBezTo>
                  <a:pt x="1366434" y="1849437"/>
                  <a:pt x="1342621" y="1841500"/>
                  <a:pt x="1315634" y="1828800"/>
                </a:cubicBezTo>
                <a:cubicBezTo>
                  <a:pt x="1288647" y="1816100"/>
                  <a:pt x="1248562" y="1798637"/>
                  <a:pt x="1220384" y="1776412"/>
                </a:cubicBezTo>
                <a:cubicBezTo>
                  <a:pt x="1192206" y="1754187"/>
                  <a:pt x="1172759" y="1719262"/>
                  <a:pt x="1146565" y="1695450"/>
                </a:cubicBezTo>
                <a:cubicBezTo>
                  <a:pt x="1120371" y="1671638"/>
                  <a:pt x="1089019" y="1658937"/>
                  <a:pt x="1063222" y="1633537"/>
                </a:cubicBezTo>
                <a:cubicBezTo>
                  <a:pt x="1037425" y="1608137"/>
                  <a:pt x="1009246" y="1563687"/>
                  <a:pt x="991784" y="1543050"/>
                </a:cubicBezTo>
                <a:cubicBezTo>
                  <a:pt x="974322" y="1522413"/>
                  <a:pt x="968766" y="1522412"/>
                  <a:pt x="958447" y="1509712"/>
                </a:cubicBezTo>
                <a:cubicBezTo>
                  <a:pt x="948128" y="1497012"/>
                  <a:pt x="943366" y="1486694"/>
                  <a:pt x="929872" y="1466850"/>
                </a:cubicBezTo>
                <a:cubicBezTo>
                  <a:pt x="916378" y="1447006"/>
                  <a:pt x="897328" y="1411684"/>
                  <a:pt x="877484" y="1390650"/>
                </a:cubicBezTo>
                <a:cubicBezTo>
                  <a:pt x="857640" y="1369616"/>
                  <a:pt x="829065" y="1349771"/>
                  <a:pt x="810809" y="1340643"/>
                </a:cubicBezTo>
                <a:cubicBezTo>
                  <a:pt x="792553" y="1331515"/>
                  <a:pt x="783029" y="1338659"/>
                  <a:pt x="767947" y="1335881"/>
                </a:cubicBezTo>
                <a:cubicBezTo>
                  <a:pt x="752865" y="1333103"/>
                  <a:pt x="747309" y="1352153"/>
                  <a:pt x="691747" y="1366837"/>
                </a:cubicBezTo>
                <a:cubicBezTo>
                  <a:pt x="636185" y="1381521"/>
                  <a:pt x="434572" y="1423987"/>
                  <a:pt x="434572" y="1423987"/>
                </a:cubicBezTo>
                <a:lnTo>
                  <a:pt x="325034" y="1447800"/>
                </a:lnTo>
                <a:lnTo>
                  <a:pt x="263122" y="1462087"/>
                </a:lnTo>
                <a:cubicBezTo>
                  <a:pt x="246453" y="1465659"/>
                  <a:pt x="232960" y="1467644"/>
                  <a:pt x="225022" y="1469232"/>
                </a:cubicBezTo>
                <a:cubicBezTo>
                  <a:pt x="217084" y="1470820"/>
                  <a:pt x="236134" y="1467247"/>
                  <a:pt x="215497" y="1471612"/>
                </a:cubicBezTo>
                <a:cubicBezTo>
                  <a:pt x="194860" y="1475977"/>
                  <a:pt x="129772" y="1491456"/>
                  <a:pt x="101197" y="1495425"/>
                </a:cubicBezTo>
                <a:cubicBezTo>
                  <a:pt x="72622" y="1499394"/>
                  <a:pt x="59128" y="1496219"/>
                  <a:pt x="44047" y="1495425"/>
                </a:cubicBezTo>
                <a:cubicBezTo>
                  <a:pt x="28966" y="1494631"/>
                  <a:pt x="17059" y="1493043"/>
                  <a:pt x="10709" y="1490662"/>
                </a:cubicBezTo>
                <a:cubicBezTo>
                  <a:pt x="4359" y="1488281"/>
                  <a:pt x="7534" y="1485106"/>
                  <a:pt x="5947" y="1481137"/>
                </a:cubicBezTo>
                <a:cubicBezTo>
                  <a:pt x="4360" y="1477168"/>
                  <a:pt x="-2785" y="1477962"/>
                  <a:pt x="1184" y="1466850"/>
                </a:cubicBezTo>
                <a:cubicBezTo>
                  <a:pt x="5153" y="1455738"/>
                  <a:pt x="17059" y="1428750"/>
                  <a:pt x="29759" y="1414462"/>
                </a:cubicBezTo>
                <a:cubicBezTo>
                  <a:pt x="42459" y="1400175"/>
                  <a:pt x="63096" y="1393825"/>
                  <a:pt x="77384" y="1381125"/>
                </a:cubicBezTo>
                <a:cubicBezTo>
                  <a:pt x="91671" y="1368425"/>
                  <a:pt x="103578" y="1348581"/>
                  <a:pt x="115484" y="1338262"/>
                </a:cubicBezTo>
                <a:cubicBezTo>
                  <a:pt x="127390" y="1327943"/>
                  <a:pt x="128978" y="1331118"/>
                  <a:pt x="148822" y="1319212"/>
                </a:cubicBezTo>
                <a:cubicBezTo>
                  <a:pt x="168666" y="1307306"/>
                  <a:pt x="213909" y="1287462"/>
                  <a:pt x="234546" y="1266825"/>
                </a:cubicBezTo>
                <a:cubicBezTo>
                  <a:pt x="255183" y="1246188"/>
                  <a:pt x="255184" y="1231899"/>
                  <a:pt x="272647" y="1195387"/>
                </a:cubicBezTo>
                <a:cubicBezTo>
                  <a:pt x="290110" y="1158875"/>
                  <a:pt x="320272" y="1092994"/>
                  <a:pt x="339322" y="1047750"/>
                </a:cubicBezTo>
                <a:cubicBezTo>
                  <a:pt x="358372" y="1002506"/>
                  <a:pt x="375041" y="956469"/>
                  <a:pt x="386947" y="923925"/>
                </a:cubicBezTo>
                <a:cubicBezTo>
                  <a:pt x="398853" y="891381"/>
                  <a:pt x="354403" y="1006475"/>
                  <a:pt x="410759" y="852487"/>
                </a:cubicBezTo>
                <a:cubicBezTo>
                  <a:pt x="467115" y="698500"/>
                  <a:pt x="674284" y="139700"/>
                  <a:pt x="725084" y="0"/>
                </a:cubicBezTo>
              </a:path>
            </a:pathLst>
          </a:custGeom>
          <a:noFill/>
          <a:ln>
            <a:solidFill>
              <a:srgbClr val="050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5103813" y="1450975"/>
            <a:ext cx="1054100" cy="3001963"/>
          </a:xfrm>
          <a:custGeom>
            <a:avLst/>
            <a:gdLst>
              <a:gd name="connsiteX0" fmla="*/ 14334 w 1053816"/>
              <a:gd name="connsiteY0" fmla="*/ 315030 h 3001797"/>
              <a:gd name="connsiteX1" fmla="*/ 57196 w 1053816"/>
              <a:gd name="connsiteY1" fmla="*/ 215018 h 3001797"/>
              <a:gd name="connsiteX2" fmla="*/ 104821 w 1053816"/>
              <a:gd name="connsiteY2" fmla="*/ 157868 h 3001797"/>
              <a:gd name="connsiteX3" fmla="*/ 147684 w 1053816"/>
              <a:gd name="connsiteY3" fmla="*/ 105480 h 3001797"/>
              <a:gd name="connsiteX4" fmla="*/ 195309 w 1053816"/>
              <a:gd name="connsiteY4" fmla="*/ 72143 h 3001797"/>
              <a:gd name="connsiteX5" fmla="*/ 257221 w 1053816"/>
              <a:gd name="connsiteY5" fmla="*/ 43568 h 3001797"/>
              <a:gd name="connsiteX6" fmla="*/ 319134 w 1053816"/>
              <a:gd name="connsiteY6" fmla="*/ 19755 h 3001797"/>
              <a:gd name="connsiteX7" fmla="*/ 395334 w 1053816"/>
              <a:gd name="connsiteY7" fmla="*/ 10230 h 3001797"/>
              <a:gd name="connsiteX8" fmla="*/ 457246 w 1053816"/>
              <a:gd name="connsiteY8" fmla="*/ 705 h 3001797"/>
              <a:gd name="connsiteX9" fmla="*/ 528684 w 1053816"/>
              <a:gd name="connsiteY9" fmla="*/ 705 h 3001797"/>
              <a:gd name="connsiteX10" fmla="*/ 590596 w 1053816"/>
              <a:gd name="connsiteY10" fmla="*/ 705 h 3001797"/>
              <a:gd name="connsiteX11" fmla="*/ 657271 w 1053816"/>
              <a:gd name="connsiteY11" fmla="*/ 10230 h 3001797"/>
              <a:gd name="connsiteX12" fmla="*/ 704896 w 1053816"/>
              <a:gd name="connsiteY12" fmla="*/ 19755 h 3001797"/>
              <a:gd name="connsiteX13" fmla="*/ 752521 w 1053816"/>
              <a:gd name="connsiteY13" fmla="*/ 34043 h 3001797"/>
              <a:gd name="connsiteX14" fmla="*/ 795384 w 1053816"/>
              <a:gd name="connsiteY14" fmla="*/ 57855 h 3001797"/>
              <a:gd name="connsiteX15" fmla="*/ 857296 w 1053816"/>
              <a:gd name="connsiteY15" fmla="*/ 100718 h 3001797"/>
              <a:gd name="connsiteX16" fmla="*/ 919209 w 1053816"/>
              <a:gd name="connsiteY16" fmla="*/ 153105 h 3001797"/>
              <a:gd name="connsiteX17" fmla="*/ 928734 w 1053816"/>
              <a:gd name="connsiteY17" fmla="*/ 172155 h 3001797"/>
              <a:gd name="connsiteX18" fmla="*/ 981121 w 1053816"/>
              <a:gd name="connsiteY18" fmla="*/ 238830 h 3001797"/>
              <a:gd name="connsiteX19" fmla="*/ 985884 w 1053816"/>
              <a:gd name="connsiteY19" fmla="*/ 262643 h 3001797"/>
              <a:gd name="connsiteX20" fmla="*/ 1009696 w 1053816"/>
              <a:gd name="connsiteY20" fmla="*/ 300743 h 3001797"/>
              <a:gd name="connsiteX21" fmla="*/ 1028746 w 1053816"/>
              <a:gd name="connsiteY21" fmla="*/ 367418 h 3001797"/>
              <a:gd name="connsiteX22" fmla="*/ 1038271 w 1053816"/>
              <a:gd name="connsiteY22" fmla="*/ 400755 h 3001797"/>
              <a:gd name="connsiteX23" fmla="*/ 1052559 w 1053816"/>
              <a:gd name="connsiteY23" fmla="*/ 443618 h 3001797"/>
              <a:gd name="connsiteX24" fmla="*/ 1052559 w 1053816"/>
              <a:gd name="connsiteY24" fmla="*/ 496005 h 3001797"/>
              <a:gd name="connsiteX25" fmla="*/ 1047796 w 1053816"/>
              <a:gd name="connsiteY25" fmla="*/ 548393 h 3001797"/>
              <a:gd name="connsiteX26" fmla="*/ 1052559 w 1053816"/>
              <a:gd name="connsiteY26" fmla="*/ 676980 h 3001797"/>
              <a:gd name="connsiteX27" fmla="*/ 1043034 w 1053816"/>
              <a:gd name="connsiteY27" fmla="*/ 824618 h 3001797"/>
              <a:gd name="connsiteX28" fmla="*/ 1033509 w 1053816"/>
              <a:gd name="connsiteY28" fmla="*/ 929393 h 3001797"/>
              <a:gd name="connsiteX29" fmla="*/ 1023984 w 1053816"/>
              <a:gd name="connsiteY29" fmla="*/ 1053218 h 3001797"/>
              <a:gd name="connsiteX30" fmla="*/ 1028746 w 1053816"/>
              <a:gd name="connsiteY30" fmla="*/ 1224668 h 3001797"/>
              <a:gd name="connsiteX31" fmla="*/ 1023984 w 1053816"/>
              <a:gd name="connsiteY31" fmla="*/ 1505655 h 3001797"/>
              <a:gd name="connsiteX32" fmla="*/ 1023984 w 1053816"/>
              <a:gd name="connsiteY32" fmla="*/ 1524705 h 3001797"/>
              <a:gd name="connsiteX33" fmla="*/ 1009696 w 1053816"/>
              <a:gd name="connsiteY33" fmla="*/ 1548518 h 3001797"/>
              <a:gd name="connsiteX34" fmla="*/ 1000171 w 1053816"/>
              <a:gd name="connsiteY34" fmla="*/ 1567568 h 3001797"/>
              <a:gd name="connsiteX35" fmla="*/ 928734 w 1053816"/>
              <a:gd name="connsiteY35" fmla="*/ 1581855 h 3001797"/>
              <a:gd name="connsiteX36" fmla="*/ 809671 w 1053816"/>
              <a:gd name="connsiteY36" fmla="*/ 1619955 h 3001797"/>
              <a:gd name="connsiteX37" fmla="*/ 747759 w 1053816"/>
              <a:gd name="connsiteY37" fmla="*/ 1639005 h 3001797"/>
              <a:gd name="connsiteX38" fmla="*/ 690609 w 1053816"/>
              <a:gd name="connsiteY38" fmla="*/ 1653293 h 3001797"/>
              <a:gd name="connsiteX39" fmla="*/ 666796 w 1053816"/>
              <a:gd name="connsiteY39" fmla="*/ 1662818 h 3001797"/>
              <a:gd name="connsiteX40" fmla="*/ 619171 w 1053816"/>
              <a:gd name="connsiteY40" fmla="*/ 1691393 h 3001797"/>
              <a:gd name="connsiteX41" fmla="*/ 519159 w 1053816"/>
              <a:gd name="connsiteY41" fmla="*/ 1724730 h 3001797"/>
              <a:gd name="connsiteX42" fmla="*/ 452484 w 1053816"/>
              <a:gd name="connsiteY42" fmla="*/ 1758068 h 3001797"/>
              <a:gd name="connsiteX43" fmla="*/ 319134 w 1053816"/>
              <a:gd name="connsiteY43" fmla="*/ 1805693 h 3001797"/>
              <a:gd name="connsiteX44" fmla="*/ 266746 w 1053816"/>
              <a:gd name="connsiteY44" fmla="*/ 1829505 h 3001797"/>
              <a:gd name="connsiteX45" fmla="*/ 233409 w 1053816"/>
              <a:gd name="connsiteY45" fmla="*/ 1848555 h 3001797"/>
              <a:gd name="connsiteX46" fmla="*/ 209596 w 1053816"/>
              <a:gd name="connsiteY46" fmla="*/ 1858080 h 3001797"/>
              <a:gd name="connsiteX47" fmla="*/ 190546 w 1053816"/>
              <a:gd name="connsiteY47" fmla="*/ 1877130 h 3001797"/>
              <a:gd name="connsiteX48" fmla="*/ 142921 w 1053816"/>
              <a:gd name="connsiteY48" fmla="*/ 1896180 h 3001797"/>
              <a:gd name="connsiteX49" fmla="*/ 114346 w 1053816"/>
              <a:gd name="connsiteY49" fmla="*/ 1924755 h 3001797"/>
              <a:gd name="connsiteX50" fmla="*/ 61959 w 1053816"/>
              <a:gd name="connsiteY50" fmla="*/ 1939043 h 3001797"/>
              <a:gd name="connsiteX51" fmla="*/ 42909 w 1053816"/>
              <a:gd name="connsiteY51" fmla="*/ 1958093 h 3001797"/>
              <a:gd name="connsiteX52" fmla="*/ 19096 w 1053816"/>
              <a:gd name="connsiteY52" fmla="*/ 1981905 h 3001797"/>
              <a:gd name="connsiteX53" fmla="*/ 23859 w 1053816"/>
              <a:gd name="connsiteY53" fmla="*/ 2029530 h 3001797"/>
              <a:gd name="connsiteX54" fmla="*/ 14334 w 1053816"/>
              <a:gd name="connsiteY54" fmla="*/ 2072393 h 3001797"/>
              <a:gd name="connsiteX55" fmla="*/ 19096 w 1053816"/>
              <a:gd name="connsiteY55" fmla="*/ 2129543 h 3001797"/>
              <a:gd name="connsiteX56" fmla="*/ 38146 w 1053816"/>
              <a:gd name="connsiteY56" fmla="*/ 2177168 h 3001797"/>
              <a:gd name="connsiteX57" fmla="*/ 57196 w 1053816"/>
              <a:gd name="connsiteY57" fmla="*/ 2258130 h 3001797"/>
              <a:gd name="connsiteX58" fmla="*/ 52434 w 1053816"/>
              <a:gd name="connsiteY58" fmla="*/ 2362905 h 3001797"/>
              <a:gd name="connsiteX59" fmla="*/ 47671 w 1053816"/>
              <a:gd name="connsiteY59" fmla="*/ 2424818 h 3001797"/>
              <a:gd name="connsiteX60" fmla="*/ 47671 w 1053816"/>
              <a:gd name="connsiteY60" fmla="*/ 2472443 h 3001797"/>
              <a:gd name="connsiteX61" fmla="*/ 28621 w 1053816"/>
              <a:gd name="connsiteY61" fmla="*/ 2548643 h 3001797"/>
              <a:gd name="connsiteX62" fmla="*/ 28621 w 1053816"/>
              <a:gd name="connsiteY62" fmla="*/ 2620080 h 3001797"/>
              <a:gd name="connsiteX63" fmla="*/ 19096 w 1053816"/>
              <a:gd name="connsiteY63" fmla="*/ 2701043 h 3001797"/>
              <a:gd name="connsiteX64" fmla="*/ 4809 w 1053816"/>
              <a:gd name="connsiteY64" fmla="*/ 2782005 h 3001797"/>
              <a:gd name="connsiteX65" fmla="*/ 9571 w 1053816"/>
              <a:gd name="connsiteY65" fmla="*/ 2853443 h 3001797"/>
              <a:gd name="connsiteX66" fmla="*/ 46 w 1053816"/>
              <a:gd name="connsiteY66" fmla="*/ 2929643 h 3001797"/>
              <a:gd name="connsiteX67" fmla="*/ 14334 w 1053816"/>
              <a:gd name="connsiteY67" fmla="*/ 2991555 h 3001797"/>
              <a:gd name="connsiteX68" fmla="*/ 9571 w 1053816"/>
              <a:gd name="connsiteY68" fmla="*/ 3001080 h 300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53816" h="3001797">
                <a:moveTo>
                  <a:pt x="14334" y="315030"/>
                </a:moveTo>
                <a:cubicBezTo>
                  <a:pt x="28224" y="278121"/>
                  <a:pt x="42115" y="241212"/>
                  <a:pt x="57196" y="215018"/>
                </a:cubicBezTo>
                <a:cubicBezTo>
                  <a:pt x="72277" y="188824"/>
                  <a:pt x="89740" y="176124"/>
                  <a:pt x="104821" y="157868"/>
                </a:cubicBezTo>
                <a:cubicBezTo>
                  <a:pt x="119902" y="139612"/>
                  <a:pt x="132603" y="119767"/>
                  <a:pt x="147684" y="105480"/>
                </a:cubicBezTo>
                <a:cubicBezTo>
                  <a:pt x="162765" y="91192"/>
                  <a:pt x="177053" y="82462"/>
                  <a:pt x="195309" y="72143"/>
                </a:cubicBezTo>
                <a:cubicBezTo>
                  <a:pt x="213565" y="61824"/>
                  <a:pt x="236583" y="52299"/>
                  <a:pt x="257221" y="43568"/>
                </a:cubicBezTo>
                <a:cubicBezTo>
                  <a:pt x="277859" y="34837"/>
                  <a:pt x="296115" y="25311"/>
                  <a:pt x="319134" y="19755"/>
                </a:cubicBezTo>
                <a:cubicBezTo>
                  <a:pt x="342153" y="14199"/>
                  <a:pt x="372315" y="13405"/>
                  <a:pt x="395334" y="10230"/>
                </a:cubicBezTo>
                <a:cubicBezTo>
                  <a:pt x="418353" y="7055"/>
                  <a:pt x="435021" y="2292"/>
                  <a:pt x="457246" y="705"/>
                </a:cubicBezTo>
                <a:cubicBezTo>
                  <a:pt x="479471" y="-882"/>
                  <a:pt x="528684" y="705"/>
                  <a:pt x="528684" y="705"/>
                </a:cubicBezTo>
                <a:cubicBezTo>
                  <a:pt x="550909" y="705"/>
                  <a:pt x="569165" y="-883"/>
                  <a:pt x="590596" y="705"/>
                </a:cubicBezTo>
                <a:cubicBezTo>
                  <a:pt x="612027" y="2293"/>
                  <a:pt x="638221" y="7055"/>
                  <a:pt x="657271" y="10230"/>
                </a:cubicBezTo>
                <a:cubicBezTo>
                  <a:pt x="676321" y="13405"/>
                  <a:pt x="689021" y="15786"/>
                  <a:pt x="704896" y="19755"/>
                </a:cubicBezTo>
                <a:cubicBezTo>
                  <a:pt x="720771" y="23724"/>
                  <a:pt x="737440" y="27693"/>
                  <a:pt x="752521" y="34043"/>
                </a:cubicBezTo>
                <a:cubicBezTo>
                  <a:pt x="767602" y="40393"/>
                  <a:pt x="777922" y="46743"/>
                  <a:pt x="795384" y="57855"/>
                </a:cubicBezTo>
                <a:cubicBezTo>
                  <a:pt x="812846" y="68967"/>
                  <a:pt x="836659" y="84843"/>
                  <a:pt x="857296" y="100718"/>
                </a:cubicBezTo>
                <a:cubicBezTo>
                  <a:pt x="877934" y="116593"/>
                  <a:pt x="907303" y="141199"/>
                  <a:pt x="919209" y="153105"/>
                </a:cubicBezTo>
                <a:cubicBezTo>
                  <a:pt x="931115" y="165011"/>
                  <a:pt x="918415" y="157868"/>
                  <a:pt x="928734" y="172155"/>
                </a:cubicBezTo>
                <a:cubicBezTo>
                  <a:pt x="939053" y="186442"/>
                  <a:pt x="971596" y="223749"/>
                  <a:pt x="981121" y="238830"/>
                </a:cubicBezTo>
                <a:cubicBezTo>
                  <a:pt x="990646" y="253911"/>
                  <a:pt x="981122" y="252324"/>
                  <a:pt x="985884" y="262643"/>
                </a:cubicBezTo>
                <a:cubicBezTo>
                  <a:pt x="990646" y="272962"/>
                  <a:pt x="1002552" y="283281"/>
                  <a:pt x="1009696" y="300743"/>
                </a:cubicBezTo>
                <a:cubicBezTo>
                  <a:pt x="1016840" y="318205"/>
                  <a:pt x="1028746" y="367418"/>
                  <a:pt x="1028746" y="367418"/>
                </a:cubicBezTo>
                <a:cubicBezTo>
                  <a:pt x="1033509" y="384087"/>
                  <a:pt x="1034302" y="388055"/>
                  <a:pt x="1038271" y="400755"/>
                </a:cubicBezTo>
                <a:cubicBezTo>
                  <a:pt x="1042240" y="413455"/>
                  <a:pt x="1050178" y="427743"/>
                  <a:pt x="1052559" y="443618"/>
                </a:cubicBezTo>
                <a:cubicBezTo>
                  <a:pt x="1054940" y="459493"/>
                  <a:pt x="1053353" y="478543"/>
                  <a:pt x="1052559" y="496005"/>
                </a:cubicBezTo>
                <a:cubicBezTo>
                  <a:pt x="1051765" y="513467"/>
                  <a:pt x="1047796" y="518231"/>
                  <a:pt x="1047796" y="548393"/>
                </a:cubicBezTo>
                <a:cubicBezTo>
                  <a:pt x="1047796" y="578555"/>
                  <a:pt x="1053353" y="630943"/>
                  <a:pt x="1052559" y="676980"/>
                </a:cubicBezTo>
                <a:cubicBezTo>
                  <a:pt x="1051765" y="723017"/>
                  <a:pt x="1046209" y="782549"/>
                  <a:pt x="1043034" y="824618"/>
                </a:cubicBezTo>
                <a:cubicBezTo>
                  <a:pt x="1039859" y="866687"/>
                  <a:pt x="1036684" y="891293"/>
                  <a:pt x="1033509" y="929393"/>
                </a:cubicBezTo>
                <a:cubicBezTo>
                  <a:pt x="1030334" y="967493"/>
                  <a:pt x="1024778" y="1004006"/>
                  <a:pt x="1023984" y="1053218"/>
                </a:cubicBezTo>
                <a:cubicBezTo>
                  <a:pt x="1023190" y="1102430"/>
                  <a:pt x="1028746" y="1149262"/>
                  <a:pt x="1028746" y="1224668"/>
                </a:cubicBezTo>
                <a:cubicBezTo>
                  <a:pt x="1028746" y="1300074"/>
                  <a:pt x="1024778" y="1455649"/>
                  <a:pt x="1023984" y="1505655"/>
                </a:cubicBezTo>
                <a:cubicBezTo>
                  <a:pt x="1023190" y="1555661"/>
                  <a:pt x="1026365" y="1517561"/>
                  <a:pt x="1023984" y="1524705"/>
                </a:cubicBezTo>
                <a:cubicBezTo>
                  <a:pt x="1021603" y="1531849"/>
                  <a:pt x="1013665" y="1541374"/>
                  <a:pt x="1009696" y="1548518"/>
                </a:cubicBezTo>
                <a:cubicBezTo>
                  <a:pt x="1005727" y="1555662"/>
                  <a:pt x="1013665" y="1562012"/>
                  <a:pt x="1000171" y="1567568"/>
                </a:cubicBezTo>
                <a:cubicBezTo>
                  <a:pt x="986677" y="1573124"/>
                  <a:pt x="960484" y="1573124"/>
                  <a:pt x="928734" y="1581855"/>
                </a:cubicBezTo>
                <a:cubicBezTo>
                  <a:pt x="896984" y="1590586"/>
                  <a:pt x="809671" y="1619955"/>
                  <a:pt x="809671" y="1619955"/>
                </a:cubicBezTo>
                <a:cubicBezTo>
                  <a:pt x="779509" y="1629480"/>
                  <a:pt x="767603" y="1633449"/>
                  <a:pt x="747759" y="1639005"/>
                </a:cubicBezTo>
                <a:cubicBezTo>
                  <a:pt x="727915" y="1644561"/>
                  <a:pt x="704103" y="1649324"/>
                  <a:pt x="690609" y="1653293"/>
                </a:cubicBezTo>
                <a:cubicBezTo>
                  <a:pt x="677115" y="1657262"/>
                  <a:pt x="678702" y="1656468"/>
                  <a:pt x="666796" y="1662818"/>
                </a:cubicBezTo>
                <a:cubicBezTo>
                  <a:pt x="654890" y="1669168"/>
                  <a:pt x="643777" y="1681074"/>
                  <a:pt x="619171" y="1691393"/>
                </a:cubicBezTo>
                <a:cubicBezTo>
                  <a:pt x="594565" y="1701712"/>
                  <a:pt x="546940" y="1713618"/>
                  <a:pt x="519159" y="1724730"/>
                </a:cubicBezTo>
                <a:cubicBezTo>
                  <a:pt x="491378" y="1735842"/>
                  <a:pt x="485821" y="1744574"/>
                  <a:pt x="452484" y="1758068"/>
                </a:cubicBezTo>
                <a:cubicBezTo>
                  <a:pt x="419147" y="1771562"/>
                  <a:pt x="350090" y="1793787"/>
                  <a:pt x="319134" y="1805693"/>
                </a:cubicBezTo>
                <a:cubicBezTo>
                  <a:pt x="288178" y="1817599"/>
                  <a:pt x="281033" y="1822361"/>
                  <a:pt x="266746" y="1829505"/>
                </a:cubicBezTo>
                <a:cubicBezTo>
                  <a:pt x="252459" y="1836649"/>
                  <a:pt x="242934" y="1843792"/>
                  <a:pt x="233409" y="1848555"/>
                </a:cubicBezTo>
                <a:cubicBezTo>
                  <a:pt x="223884" y="1853318"/>
                  <a:pt x="216740" y="1853318"/>
                  <a:pt x="209596" y="1858080"/>
                </a:cubicBezTo>
                <a:cubicBezTo>
                  <a:pt x="202452" y="1862842"/>
                  <a:pt x="201658" y="1870780"/>
                  <a:pt x="190546" y="1877130"/>
                </a:cubicBezTo>
                <a:cubicBezTo>
                  <a:pt x="179434" y="1883480"/>
                  <a:pt x="155621" y="1888243"/>
                  <a:pt x="142921" y="1896180"/>
                </a:cubicBezTo>
                <a:cubicBezTo>
                  <a:pt x="130221" y="1904117"/>
                  <a:pt x="127840" y="1917611"/>
                  <a:pt x="114346" y="1924755"/>
                </a:cubicBezTo>
                <a:cubicBezTo>
                  <a:pt x="100852" y="1931899"/>
                  <a:pt x="73865" y="1933487"/>
                  <a:pt x="61959" y="1939043"/>
                </a:cubicBezTo>
                <a:cubicBezTo>
                  <a:pt x="50053" y="1944599"/>
                  <a:pt x="42909" y="1958093"/>
                  <a:pt x="42909" y="1958093"/>
                </a:cubicBezTo>
                <a:cubicBezTo>
                  <a:pt x="35765" y="1965237"/>
                  <a:pt x="22271" y="1969999"/>
                  <a:pt x="19096" y="1981905"/>
                </a:cubicBezTo>
                <a:cubicBezTo>
                  <a:pt x="15921" y="1993811"/>
                  <a:pt x="24653" y="2014449"/>
                  <a:pt x="23859" y="2029530"/>
                </a:cubicBezTo>
                <a:cubicBezTo>
                  <a:pt x="23065" y="2044611"/>
                  <a:pt x="15128" y="2055724"/>
                  <a:pt x="14334" y="2072393"/>
                </a:cubicBezTo>
                <a:cubicBezTo>
                  <a:pt x="13540" y="2089062"/>
                  <a:pt x="15127" y="2112080"/>
                  <a:pt x="19096" y="2129543"/>
                </a:cubicBezTo>
                <a:cubicBezTo>
                  <a:pt x="23065" y="2147006"/>
                  <a:pt x="31796" y="2155737"/>
                  <a:pt x="38146" y="2177168"/>
                </a:cubicBezTo>
                <a:cubicBezTo>
                  <a:pt x="44496" y="2198599"/>
                  <a:pt x="54815" y="2227174"/>
                  <a:pt x="57196" y="2258130"/>
                </a:cubicBezTo>
                <a:cubicBezTo>
                  <a:pt x="59577" y="2289086"/>
                  <a:pt x="54021" y="2335124"/>
                  <a:pt x="52434" y="2362905"/>
                </a:cubicBezTo>
                <a:cubicBezTo>
                  <a:pt x="50847" y="2390686"/>
                  <a:pt x="48465" y="2406562"/>
                  <a:pt x="47671" y="2424818"/>
                </a:cubicBezTo>
                <a:cubicBezTo>
                  <a:pt x="46877" y="2443074"/>
                  <a:pt x="50846" y="2451806"/>
                  <a:pt x="47671" y="2472443"/>
                </a:cubicBezTo>
                <a:cubicBezTo>
                  <a:pt x="44496" y="2493081"/>
                  <a:pt x="31796" y="2524037"/>
                  <a:pt x="28621" y="2548643"/>
                </a:cubicBezTo>
                <a:cubicBezTo>
                  <a:pt x="25446" y="2573249"/>
                  <a:pt x="30209" y="2594680"/>
                  <a:pt x="28621" y="2620080"/>
                </a:cubicBezTo>
                <a:cubicBezTo>
                  <a:pt x="27034" y="2645480"/>
                  <a:pt x="23065" y="2674056"/>
                  <a:pt x="19096" y="2701043"/>
                </a:cubicBezTo>
                <a:cubicBezTo>
                  <a:pt x="15127" y="2728031"/>
                  <a:pt x="6396" y="2756605"/>
                  <a:pt x="4809" y="2782005"/>
                </a:cubicBezTo>
                <a:cubicBezTo>
                  <a:pt x="3221" y="2807405"/>
                  <a:pt x="10365" y="2828837"/>
                  <a:pt x="9571" y="2853443"/>
                </a:cubicBezTo>
                <a:cubicBezTo>
                  <a:pt x="8777" y="2878049"/>
                  <a:pt x="-748" y="2906624"/>
                  <a:pt x="46" y="2929643"/>
                </a:cubicBezTo>
                <a:cubicBezTo>
                  <a:pt x="840" y="2952662"/>
                  <a:pt x="12747" y="2979649"/>
                  <a:pt x="14334" y="2991555"/>
                </a:cubicBezTo>
                <a:cubicBezTo>
                  <a:pt x="15921" y="3003461"/>
                  <a:pt x="12746" y="3002270"/>
                  <a:pt x="9571" y="30010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4060825" y="1341438"/>
            <a:ext cx="950913" cy="1141412"/>
            <a:chOff x="4355977" y="1483223"/>
            <a:chExt cx="1656184" cy="1873769"/>
          </a:xfrm>
        </p:grpSpPr>
        <p:pic>
          <p:nvPicPr>
            <p:cNvPr id="30752" name="Picture 2" descr="C:\Users\zhouhuan\Desktop\CE3\word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7" y="2063806"/>
              <a:ext cx="1656184" cy="1293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箭头连接符 6"/>
            <p:cNvCxnSpPr/>
            <p:nvPr/>
          </p:nvCxnSpPr>
          <p:spPr>
            <a:xfrm>
              <a:off x="5293284" y="2064377"/>
              <a:ext cx="0" cy="45606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4" name="TextBox 7"/>
            <p:cNvSpPr txBox="1">
              <a:spLocks noChangeArrowheads="1"/>
            </p:cNvSpPr>
            <p:nvPr/>
          </p:nvSpPr>
          <p:spPr bwMode="auto">
            <a:xfrm>
              <a:off x="4355977" y="1483223"/>
              <a:ext cx="1368152" cy="50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Rover</a:t>
              </a:r>
              <a:endParaRPr lang="zh-CN" alt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154781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473325"/>
            <a:ext cx="16287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260850"/>
            <a:ext cx="1512888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27063"/>
            <a:ext cx="16033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463800"/>
            <a:ext cx="15287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4387850"/>
            <a:ext cx="15684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5003800" y="1074738"/>
            <a:ext cx="519113" cy="698500"/>
            <a:chOff x="5004048" y="1074747"/>
            <a:chExt cx="518631" cy="698069"/>
          </a:xfrm>
        </p:grpSpPr>
        <p:pic>
          <p:nvPicPr>
            <p:cNvPr id="30750" name="Picture 5" descr="C:\Users\test\Desktop\文章修改\ASP\pic\Rover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340768"/>
              <a:ext cx="518631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1" name="TextBox 1"/>
            <p:cNvSpPr txBox="1">
              <a:spLocks noChangeArrowheads="1"/>
            </p:cNvSpPr>
            <p:nvPr/>
          </p:nvSpPr>
          <p:spPr bwMode="auto">
            <a:xfrm>
              <a:off x="5152091" y="1074747"/>
              <a:ext cx="2593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5851525" y="1274763"/>
            <a:ext cx="517525" cy="698500"/>
            <a:chOff x="5004048" y="1074747"/>
            <a:chExt cx="518631" cy="698069"/>
          </a:xfrm>
        </p:grpSpPr>
        <p:pic>
          <p:nvPicPr>
            <p:cNvPr id="30748" name="Picture 5" descr="C:\Users\test\Desktop\文章修改\ASP\pic\Rover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340768"/>
              <a:ext cx="518631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9" name="TextBox 29"/>
            <p:cNvSpPr txBox="1">
              <a:spLocks noChangeArrowheads="1"/>
            </p:cNvSpPr>
            <p:nvPr/>
          </p:nvSpPr>
          <p:spPr bwMode="auto">
            <a:xfrm>
              <a:off x="5152091" y="1074747"/>
              <a:ext cx="2593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5724525" y="2492375"/>
            <a:ext cx="517525" cy="698500"/>
            <a:chOff x="5004048" y="1074747"/>
            <a:chExt cx="518631" cy="698069"/>
          </a:xfrm>
        </p:grpSpPr>
        <p:pic>
          <p:nvPicPr>
            <p:cNvPr id="30746" name="Picture 5" descr="C:\Users\test\Desktop\文章修改\ASP\pic\Rover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340768"/>
              <a:ext cx="518631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7" name="TextBox 32"/>
            <p:cNvSpPr txBox="1">
              <a:spLocks noChangeArrowheads="1"/>
            </p:cNvSpPr>
            <p:nvPr/>
          </p:nvSpPr>
          <p:spPr bwMode="auto">
            <a:xfrm>
              <a:off x="5152091" y="1074747"/>
              <a:ext cx="2593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4840288" y="2974975"/>
            <a:ext cx="517525" cy="698500"/>
            <a:chOff x="5004048" y="1074747"/>
            <a:chExt cx="518631" cy="698069"/>
          </a:xfrm>
        </p:grpSpPr>
        <p:pic>
          <p:nvPicPr>
            <p:cNvPr id="30744" name="Picture 5" descr="C:\Users\test\Desktop\文章修改\ASP\pic\Rover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340768"/>
              <a:ext cx="518631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5" name="TextBox 35"/>
            <p:cNvSpPr txBox="1">
              <a:spLocks noChangeArrowheads="1"/>
            </p:cNvSpPr>
            <p:nvPr/>
          </p:nvSpPr>
          <p:spPr bwMode="auto">
            <a:xfrm>
              <a:off x="5152091" y="1074747"/>
              <a:ext cx="2593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4918075" y="3960813"/>
            <a:ext cx="517525" cy="698500"/>
            <a:chOff x="5004048" y="1074747"/>
            <a:chExt cx="518631" cy="698069"/>
          </a:xfrm>
        </p:grpSpPr>
        <p:pic>
          <p:nvPicPr>
            <p:cNvPr id="30742" name="Picture 5" descr="C:\Users\test\Desktop\文章修改\ASP\pic\Rover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340768"/>
              <a:ext cx="518631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3" name="TextBox 38"/>
            <p:cNvSpPr txBox="1">
              <a:spLocks noChangeArrowheads="1"/>
            </p:cNvSpPr>
            <p:nvPr/>
          </p:nvSpPr>
          <p:spPr bwMode="auto">
            <a:xfrm>
              <a:off x="5152091" y="1074747"/>
              <a:ext cx="2593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2484438" y="3744913"/>
            <a:ext cx="793750" cy="698500"/>
            <a:chOff x="4728830" y="1074747"/>
            <a:chExt cx="793850" cy="698069"/>
          </a:xfrm>
        </p:grpSpPr>
        <p:pic>
          <p:nvPicPr>
            <p:cNvPr id="30740" name="Picture 5" descr="C:\Users\test\Desktop\文章修改\ASP\pic\Rover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340768"/>
              <a:ext cx="518631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1" name="TextBox 41"/>
            <p:cNvSpPr txBox="1">
              <a:spLocks noChangeArrowheads="1"/>
            </p:cNvSpPr>
            <p:nvPr/>
          </p:nvSpPr>
          <p:spPr bwMode="auto">
            <a:xfrm>
              <a:off x="4728830" y="1074747"/>
              <a:ext cx="793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E17</a:t>
              </a:r>
              <a:endParaRPr lang="zh-CN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73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759075" y="6453188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6F91EEC-F73B-4D28-BFB3-9F7B7644FF2D}" type="slidenum">
              <a:rPr lang="en-US" altLang="zh-CN" sz="1400" smtClean="0">
                <a:latin typeface="Arial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zh-CN" sz="1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0.03056 L 0.09062 -0.07245 L 0.12222 -0.0831 L 0.14583 -0.07245 L 0.16944 -0.04097 L 0.16944 -0.00949 L 0.16944 0.1375 L 0.06701 0.19005 L 0.05121 0.21088 L 0.05121 0.35787 " pathEditMode="relative" rAng="0" ptsTypes="AAA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167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0.35787 L 0.05122 0.42107 L 0.05122 0.45255 L 0.05122 0.50486 L 0.05122 0.52593 L 0.01181 0.53657 L -0.0276 0.53657 L -0.05121 0.53657 L -0.06701 0.54699 L -0.09062 0.56806 L -0.10625 0.57847 L -0.13784 0.54699 L -0.16145 0.52593 L -0.16927 0.51551 L -0.27951 0.54699 " pathEditMode="relative" rAng="0" ptsTypes="AAAAAAAAAAAAAAA">
                                      <p:cBhvr>
                                        <p:cTn id="5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110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0.27952 0.54699 L -0.24011 0.49444 L -0.18993 0.29675 " pathEditMode="relative" rAng="0" ptsTypes="A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67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965 -0.00139 C 0.05538 -0.01296 0.06944 -0.05856 0.08437 -0.07083 C 0.0993 -0.0831 0.12517 -0.08148 0.13923 -0.07454 C 0.1533 -0.06759 0.16406 -0.04977 0.1684 -0.02917 L 0.16493 0.04861 L 0.16562 0.1412 L 0.06284 0.19583 L 0.04409 0.23287 L 0.04271 0.38472 L 0.04687 0.52917 L 0.01146 0.54398 L -0.03299 0.54306 L -0.06424 0.54583 L -0.09202 0.57361 L -0.12118 0.56713 L -0.14063 0.54583 L -0.16841 0.51806 L -0.18854 0.51713 L -0.26493 0.54676 L -0.27952 0.55232 L -0.24479 0.50417 L -0.18785 0.32083 " pathEditMode="relative" rAng="0" ptsTypes="assAAAAAAAAAAAAAAAAAAa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smtClean="0"/>
              <a:t>Outline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Development history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Applications in CE-3 mission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Development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The </a:t>
            </a:r>
            <a:r>
              <a:rPr lang="en-US" altLang="zh-CN" dirty="0"/>
              <a:t>future work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>
                <a:solidFill>
                  <a:srgbClr val="FFC000"/>
                </a:solidFill>
              </a:rPr>
              <a:pPr/>
              <a:t>16</a:t>
            </a:fld>
            <a:endParaRPr lang="zh-CN" altLang="en-US" sz="1800" dirty="0">
              <a:solidFill>
                <a:srgbClr val="FFC000"/>
              </a:solidFill>
            </a:endParaRPr>
          </a:p>
        </p:txBody>
      </p:sp>
      <p:sp>
        <p:nvSpPr>
          <p:cNvPr id="6" name="页脚占位符 4"/>
          <p:cNvSpPr txBox="1">
            <a:spLocks/>
          </p:cNvSpPr>
          <p:nvPr/>
        </p:nvSpPr>
        <p:spPr>
          <a:xfrm>
            <a:off x="1763688" y="6376243"/>
            <a:ext cx="4328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>
              <a:defRPr/>
            </a:pPr>
            <a:r>
              <a:rPr lang="en-US" altLang="zh-CN" dirty="0">
                <a:solidFill>
                  <a:srgbClr val="FFC000"/>
                </a:solidFill>
              </a:rPr>
              <a:t>CVN software correlator 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448170"/>
      </p:ext>
    </p:extLst>
  </p:cSld>
  <p:clrMapOvr>
    <a:masterClrMapping/>
  </p:clrMapOvr>
  <p:transition advTm="123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altLang="zh-CN" sz="3600" dirty="0"/>
              <a:t>3. Development status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53136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Increase correlation speed by </a:t>
            </a:r>
            <a:r>
              <a:rPr lang="en-US" altLang="zh-CN" sz="2400" dirty="0" err="1"/>
              <a:t>MPI+Pthreads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 </a:t>
            </a:r>
            <a:r>
              <a:rPr lang="en-US" altLang="zh-CN" sz="2400" dirty="0" smtClean="0"/>
              <a:t>6 stations * 1.1Gbps/station-&gt;2.0Gbps/station</a:t>
            </a:r>
            <a:endParaRPr lang="zh-CN" altLang="en-US" sz="2400" dirty="0"/>
          </a:p>
          <a:p>
            <a:pPr marL="0" indent="0">
              <a:buNone/>
            </a:pPr>
            <a:r>
              <a:rPr lang="en-US" altLang="zh-CN" sz="2400" dirty="0" smtClean="0"/>
              <a:t>     192 CPU cores</a:t>
            </a:r>
            <a:endParaRPr lang="zh-CN" altLang="en-US" sz="2400" dirty="0"/>
          </a:p>
          <a:p>
            <a:r>
              <a:rPr lang="en-US" altLang="zh-CN" sz="2400" dirty="0" smtClean="0"/>
              <a:t>GPU acceleration: </a:t>
            </a:r>
            <a:r>
              <a:rPr lang="en-US" altLang="zh-CN" sz="2400" dirty="0"/>
              <a:t>VGOS </a:t>
            </a:r>
            <a:r>
              <a:rPr lang="en-US" altLang="zh-CN" sz="2400" dirty="0" smtClean="0"/>
              <a:t>application </a:t>
            </a:r>
          </a:p>
          <a:p>
            <a:r>
              <a:rPr lang="en-US" altLang="zh-CN" sz="2400" dirty="0"/>
              <a:t>Geodesy </a:t>
            </a:r>
            <a:r>
              <a:rPr lang="en-US" altLang="zh-CN" sz="2400" dirty="0" smtClean="0"/>
              <a:t>application: Output format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CVN--&gt; Mk4, </a:t>
            </a:r>
          </a:p>
          <a:p>
            <a:r>
              <a:rPr lang="en-US" altLang="zh-CN" sz="2400" dirty="0" smtClean="0"/>
              <a:t>Pulsar gate : Pulsar processing</a:t>
            </a:r>
          </a:p>
          <a:p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>
                <a:solidFill>
                  <a:srgbClr val="FFC000"/>
                </a:solidFill>
              </a:rPr>
              <a:pPr/>
              <a:t>17</a:t>
            </a:fld>
            <a:endParaRPr lang="zh-CN" altLang="en-US" sz="1800" dirty="0">
              <a:solidFill>
                <a:srgbClr val="FFC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032448" cy="365125"/>
          </a:xfrm>
        </p:spPr>
        <p:txBody>
          <a:bodyPr/>
          <a:lstStyle/>
          <a:p>
            <a:pPr algn="r"/>
            <a:r>
              <a:rPr lang="en-US" altLang="zh-CN" sz="1800" b="1" dirty="0"/>
              <a:t>CVN software correlator</a:t>
            </a:r>
            <a:endParaRPr lang="zh-CN" altLang="en-US" sz="18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00842"/>
      </p:ext>
    </p:extLst>
  </p:cSld>
  <p:clrMapOvr>
    <a:masterClrMapping/>
  </p:clrMapOvr>
  <p:transition advTm="31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03173"/>
            <a:ext cx="8676456" cy="5126055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Via </a:t>
            </a:r>
            <a:r>
              <a:rPr lang="en-US" altLang="zh-CN" sz="2200" dirty="0" err="1" smtClean="0"/>
              <a:t>DiFX</a:t>
            </a:r>
            <a:r>
              <a:rPr lang="en-US" altLang="zh-CN" sz="2200" dirty="0" smtClean="0"/>
              <a:t> software package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</a:rPr>
              <a:t>cvn2difx</a:t>
            </a:r>
            <a:r>
              <a:rPr lang="en-US" altLang="zh-CN" sz="2000" dirty="0" smtClean="0"/>
              <a:t>: developed by our group</a:t>
            </a:r>
          </a:p>
          <a:p>
            <a:pPr lvl="1"/>
            <a:r>
              <a:rPr lang="en-US" altLang="zh-CN" sz="2000" dirty="0" smtClean="0">
                <a:solidFill>
                  <a:srgbClr val="7030A0"/>
                </a:solidFill>
              </a:rPr>
              <a:t>difx2mark4</a:t>
            </a:r>
            <a:r>
              <a:rPr lang="en-US" altLang="zh-CN" sz="2000" dirty="0" smtClean="0"/>
              <a:t>: provided by </a:t>
            </a:r>
            <a:r>
              <a:rPr lang="en-US" altLang="zh-CN" sz="2000" dirty="0" err="1" smtClean="0"/>
              <a:t>DiFX</a:t>
            </a:r>
            <a:endParaRPr lang="en-US" altLang="zh-CN" sz="2000" dirty="0" smtClean="0"/>
          </a:p>
          <a:p>
            <a:pPr>
              <a:buNone/>
            </a:pPr>
            <a:endParaRPr lang="en-US" altLang="zh-CN" sz="2200" dirty="0" smtClean="0"/>
          </a:p>
          <a:p>
            <a:endParaRPr lang="en-US" altLang="zh-CN" sz="2200" dirty="0" smtClean="0"/>
          </a:p>
          <a:p>
            <a:endParaRPr lang="en-US" altLang="zh-CN" sz="2200" dirty="0"/>
          </a:p>
          <a:p>
            <a:pPr>
              <a:buNone/>
            </a:pPr>
            <a:endParaRPr lang="en-US" altLang="zh-CN" sz="2200" dirty="0" smtClean="0"/>
          </a:p>
          <a:p>
            <a:pPr>
              <a:buNone/>
            </a:pPr>
            <a:endParaRPr lang="en-US" altLang="zh-CN" sz="2200" dirty="0" smtClean="0"/>
          </a:p>
          <a:p>
            <a:r>
              <a:rPr lang="en-US" altLang="zh-CN" sz="2200" dirty="0" smtClean="0"/>
              <a:t>Direct convert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</a:rPr>
              <a:t>cvn2mark4</a:t>
            </a:r>
            <a:r>
              <a:rPr lang="en-US" altLang="zh-CN" sz="2000" dirty="0" smtClean="0"/>
              <a:t>: under development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39552" y="2296766"/>
            <a:ext cx="8143932" cy="1328024"/>
            <a:chOff x="71406" y="1785926"/>
            <a:chExt cx="8286808" cy="1328024"/>
          </a:xfrm>
        </p:grpSpPr>
        <p:sp>
          <p:nvSpPr>
            <p:cNvPr id="17" name="TextBox 16"/>
            <p:cNvSpPr txBox="1"/>
            <p:nvPr/>
          </p:nvSpPr>
          <p:spPr>
            <a:xfrm>
              <a:off x="71406" y="1785926"/>
              <a:ext cx="2214578" cy="715089"/>
            </a:xfrm>
            <a:prstGeom prst="roundRect">
              <a:avLst/>
            </a:prstGeom>
            <a:ln cap="rnd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CVN visibility output</a:t>
              </a:r>
            </a:p>
            <a:p>
              <a:pPr algn="ctr"/>
              <a:r>
                <a:rPr lang="en-US" altLang="zh-CN" dirty="0" smtClean="0"/>
                <a:t>delay model </a:t>
              </a:r>
              <a:endParaRPr lang="zh-CN" altLang="en-US" dirty="0" smtClean="0"/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2357422" y="2143116"/>
              <a:ext cx="928694" cy="158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85984" y="1785926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cvn2difx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7554" y="1814444"/>
              <a:ext cx="2000264" cy="71508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 smtClean="0"/>
                <a:t>DiFX</a:t>
              </a:r>
              <a:r>
                <a:rPr lang="en-US" altLang="zh-CN" dirty="0" smtClean="0"/>
                <a:t> SWIN format</a:t>
              </a:r>
            </a:p>
            <a:p>
              <a:pPr algn="ctr"/>
              <a:r>
                <a:rPr lang="en-US" altLang="zh-CN" dirty="0" smtClean="0"/>
                <a:t>.</a:t>
              </a:r>
              <a:r>
                <a:rPr lang="en-US" altLang="zh-CN" dirty="0" err="1" smtClean="0"/>
                <a:t>im</a:t>
              </a:r>
              <a:r>
                <a:rPr lang="en-US" altLang="zh-CN" dirty="0" smtClean="0"/>
                <a:t> file</a:t>
              </a:r>
              <a:endParaRPr lang="zh-CN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7554" y="2643182"/>
              <a:ext cx="2000264" cy="40862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.input, .calc, .flag</a:t>
              </a:r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5429256" y="2558014"/>
              <a:ext cx="1143008" cy="158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357818" y="2202412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7030A0"/>
                  </a:solidFill>
                </a:rPr>
                <a:t>difx2mark4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43702" y="1785927"/>
              <a:ext cx="1714512" cy="132802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Mark4 format</a:t>
              </a:r>
            </a:p>
            <a:p>
              <a:pPr algn="ctr"/>
              <a:r>
                <a:rPr lang="en-US" altLang="zh-CN" dirty="0" smtClean="0"/>
                <a:t>type-0 (root)</a:t>
              </a:r>
            </a:p>
            <a:p>
              <a:pPr algn="ctr"/>
              <a:r>
                <a:rPr lang="en-US" altLang="zh-CN" dirty="0"/>
                <a:t>t</a:t>
              </a:r>
              <a:r>
                <a:rPr lang="en-US" altLang="zh-CN" dirty="0" smtClean="0"/>
                <a:t>ype-1 (</a:t>
              </a:r>
              <a:r>
                <a:rPr lang="en-US" altLang="zh-CN" dirty="0" err="1" smtClean="0"/>
                <a:t>corel</a:t>
              </a:r>
              <a:r>
                <a:rPr lang="en-US" altLang="zh-CN" dirty="0" smtClean="0"/>
                <a:t>)</a:t>
              </a:r>
            </a:p>
            <a:p>
              <a:pPr algn="ctr"/>
              <a:r>
                <a:rPr lang="en-US" altLang="zh-CN" dirty="0" smtClean="0"/>
                <a:t>type-3 (station)</a:t>
              </a:r>
              <a:endParaRPr lang="zh-CN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406" y="2663187"/>
              <a:ext cx="2214578" cy="40862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.vex</a:t>
              </a:r>
              <a:endParaRPr lang="zh-CN" altLang="en-US" dirty="0"/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2357422" y="2845354"/>
              <a:ext cx="928694" cy="158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285984" y="2489752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7030A0"/>
                  </a:solidFill>
                </a:rPr>
                <a:t>vex2difx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28662" y="4958497"/>
            <a:ext cx="5143536" cy="1328023"/>
            <a:chOff x="71406" y="3929066"/>
            <a:chExt cx="5214974" cy="1328023"/>
          </a:xfrm>
        </p:grpSpPr>
        <p:sp>
          <p:nvSpPr>
            <p:cNvPr id="29" name="TextBox 28"/>
            <p:cNvSpPr txBox="1"/>
            <p:nvPr/>
          </p:nvSpPr>
          <p:spPr>
            <a:xfrm>
              <a:off x="71406" y="3929066"/>
              <a:ext cx="2214578" cy="715089"/>
            </a:xfrm>
            <a:prstGeom prst="roundRect">
              <a:avLst/>
            </a:prstGeom>
            <a:ln cap="rnd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CVN visibility output</a:t>
              </a:r>
            </a:p>
            <a:p>
              <a:pPr algn="ctr"/>
              <a:r>
                <a:rPr lang="en-US" altLang="zh-CN" dirty="0" smtClean="0"/>
                <a:t>delay model </a:t>
              </a:r>
              <a:endParaRPr lang="zh-CN" altLang="en-US" dirty="0" smtClean="0"/>
            </a:p>
          </p:txBody>
        </p:sp>
        <p:cxnSp>
          <p:nvCxnSpPr>
            <p:cNvPr id="30" name="直接箭头连接符 29"/>
            <p:cNvCxnSpPr/>
            <p:nvPr/>
          </p:nvCxnSpPr>
          <p:spPr>
            <a:xfrm>
              <a:off x="2357422" y="4701154"/>
              <a:ext cx="1143008" cy="158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285984" y="4345552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cvn2mark4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71868" y="3929066"/>
              <a:ext cx="1714512" cy="132802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Mark4 format</a:t>
              </a:r>
            </a:p>
            <a:p>
              <a:pPr algn="ctr"/>
              <a:r>
                <a:rPr lang="en-US" altLang="zh-CN" dirty="0" smtClean="0"/>
                <a:t>type-0 (root)</a:t>
              </a:r>
            </a:p>
            <a:p>
              <a:pPr algn="ctr"/>
              <a:r>
                <a:rPr lang="en-US" altLang="zh-CN" dirty="0"/>
                <a:t>t</a:t>
              </a:r>
              <a:r>
                <a:rPr lang="en-US" altLang="zh-CN" dirty="0" smtClean="0"/>
                <a:t>ype-1 (</a:t>
              </a:r>
              <a:r>
                <a:rPr lang="en-US" altLang="zh-CN" dirty="0" err="1" smtClean="0"/>
                <a:t>corel</a:t>
              </a:r>
              <a:r>
                <a:rPr lang="en-US" altLang="zh-CN" dirty="0" smtClean="0"/>
                <a:t>)</a:t>
              </a:r>
            </a:p>
            <a:p>
              <a:pPr algn="ctr"/>
              <a:r>
                <a:rPr lang="en-US" altLang="zh-CN" dirty="0" smtClean="0"/>
                <a:t>type-3 (station)</a:t>
              </a:r>
              <a:endParaRPr lang="zh-CN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406" y="4806327"/>
              <a:ext cx="2214578" cy="40862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.vex</a:t>
              </a:r>
              <a:endParaRPr lang="zh-CN" altLang="en-US" dirty="0"/>
            </a:p>
          </p:txBody>
        </p:sp>
      </p:grpSp>
      <p:sp>
        <p:nvSpPr>
          <p:cNvPr id="34" name="标题 1"/>
          <p:cNvSpPr>
            <a:spLocks noGrp="1"/>
          </p:cNvSpPr>
          <p:nvPr>
            <p:ph type="title"/>
          </p:nvPr>
        </p:nvSpPr>
        <p:spPr>
          <a:xfrm>
            <a:off x="195913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CVN to Mark4 format </a:t>
            </a:r>
            <a:r>
              <a:rPr lang="en-US" altLang="zh-CN" sz="3600" dirty="0"/>
              <a:t>transform </a:t>
            </a:r>
            <a:r>
              <a:rPr lang="en-US" altLang="zh-CN" sz="3600" dirty="0" smtClean="0"/>
              <a:t>test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182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NV01S_cvn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2" y="285752"/>
            <a:ext cx="4558735" cy="6126163"/>
          </a:xfrm>
        </p:spPr>
      </p:pic>
      <p:pic>
        <p:nvPicPr>
          <p:cNvPr id="8" name="内容占位符 7" descr="NV01S_difx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99039" y="285728"/>
            <a:ext cx="4544993" cy="6107696"/>
          </a:xfrm>
        </p:spPr>
      </p:pic>
      <p:sp>
        <p:nvSpPr>
          <p:cNvPr id="11" name="TextBox 10"/>
          <p:cNvSpPr txBox="1"/>
          <p:nvPr/>
        </p:nvSpPr>
        <p:spPr>
          <a:xfrm>
            <a:off x="1142976" y="592933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CVN</a:t>
            </a:r>
            <a:endParaRPr lang="zh-CN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592933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/>
              <a:t>DiFX</a:t>
            </a:r>
            <a:endParaRPr lang="zh-CN" altLang="en-US" sz="3200" dirty="0"/>
          </a:p>
        </p:txBody>
      </p:sp>
      <p:sp>
        <p:nvSpPr>
          <p:cNvPr id="13" name="圆角矩形 12"/>
          <p:cNvSpPr/>
          <p:nvPr/>
        </p:nvSpPr>
        <p:spPr>
          <a:xfrm>
            <a:off x="3786182" y="557792"/>
            <a:ext cx="714380" cy="2318954"/>
          </a:xfrm>
          <a:prstGeom prst="roundRect">
            <a:avLst/>
          </a:prstGeom>
          <a:solidFill>
            <a:schemeClr val="accent1">
              <a:alpha val="1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8358214" y="571480"/>
            <a:ext cx="714380" cy="2318954"/>
          </a:xfrm>
          <a:prstGeom prst="roundRect">
            <a:avLst/>
          </a:prstGeom>
          <a:solidFill>
            <a:schemeClr val="accent1">
              <a:alpha val="1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4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smtClean="0"/>
              <a:t>Outline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Development history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Applications in CE-3 mission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Development status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Future </a:t>
            </a:r>
            <a:r>
              <a:rPr lang="en-US" altLang="zh-CN" dirty="0"/>
              <a:t>work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>
                <a:solidFill>
                  <a:srgbClr val="FFC000"/>
                </a:solidFill>
              </a:rPr>
              <a:pPr/>
              <a:t>2</a:t>
            </a:fld>
            <a:endParaRPr lang="zh-CN" altLang="en-US" sz="1800" dirty="0">
              <a:solidFill>
                <a:srgbClr val="FFC000"/>
              </a:solidFill>
            </a:endParaRPr>
          </a:p>
        </p:txBody>
      </p:sp>
      <p:sp>
        <p:nvSpPr>
          <p:cNvPr id="6" name="页脚占位符 4"/>
          <p:cNvSpPr txBox="1">
            <a:spLocks/>
          </p:cNvSpPr>
          <p:nvPr/>
        </p:nvSpPr>
        <p:spPr>
          <a:xfrm>
            <a:off x="1763688" y="6376243"/>
            <a:ext cx="4328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>
              <a:defRPr/>
            </a:pPr>
            <a:r>
              <a:rPr lang="en-US" altLang="zh-CN" dirty="0">
                <a:solidFill>
                  <a:srgbClr val="FFC000"/>
                </a:solidFill>
              </a:rPr>
              <a:t>CVN software correlator 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23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 err="1" smtClean="0">
                <a:latin typeface="+mn-lt"/>
              </a:rPr>
              <a:t>DiFX</a:t>
            </a:r>
            <a:r>
              <a:rPr lang="en-US" altLang="zh-CN" sz="3200" dirty="0" smtClean="0">
                <a:latin typeface="+mn-lt"/>
              </a:rPr>
              <a:t> vs. CVN SC</a:t>
            </a:r>
            <a:endParaRPr lang="zh-CN" altLang="en-US" sz="3200" dirty="0"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1153807"/>
            <a:ext cx="10792006" cy="52790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1133288"/>
            <a:ext cx="10792006" cy="527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13870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Two GPU Nodes</a:t>
            </a:r>
          </a:p>
          <a:p>
            <a:r>
              <a:rPr lang="en-US" altLang="zh-CN" sz="2000" dirty="0" smtClean="0"/>
              <a:t>Each node:1 x Nvidia K40c </a:t>
            </a:r>
            <a:endParaRPr lang="zh-CN" altLang="en-US" sz="2000" dirty="0"/>
          </a:p>
        </p:txBody>
      </p:sp>
      <p:pic>
        <p:nvPicPr>
          <p:cNvPr id="11266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504349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632683"/>
              </p:ext>
            </p:extLst>
          </p:nvPr>
        </p:nvGraphicFramePr>
        <p:xfrm>
          <a:off x="4211960" y="1412776"/>
          <a:ext cx="4680585" cy="2633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8480"/>
                <a:gridCol w="3212105"/>
              </a:tblGrid>
              <a:tr h="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GPU Workstation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DELL T5600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Chipset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Intel C600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CPU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Intel E5-2600 @ 2.00GHz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@仿宋_GB2312"/>
                          <a:ea typeface="宋体" panose="02010600030101010101" pitchFamily="2" charset="-122"/>
                          <a:cs typeface="@仿宋_GB2312"/>
                        </a:rPr>
                        <a:t>Memory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64GB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@仿宋_GB2312"/>
                          <a:ea typeface="宋体" panose="02010600030101010101" pitchFamily="2" charset="-122"/>
                          <a:cs typeface="@仿宋_GB2312"/>
                        </a:rPr>
                        <a:t>Ethernet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Intel 82579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1Gb 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NIC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</a:rPr>
                        <a:t>Infiniband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</a:rPr>
                        <a:t>Mellonax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</a:rPr>
                        <a:t>ConnectX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40Gb/s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QDR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</a:rPr>
                        <a:t>GPU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NVIDIA Kepler K40c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/>
              <a:t>GPU </a:t>
            </a:r>
            <a:r>
              <a:rPr lang="en-US" altLang="zh-CN" sz="3200" dirty="0" smtClean="0"/>
              <a:t>acceleration correlator prototype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14403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 smtClean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CE-3 DOR delay difference: GPU SC vs. CPU SC</a:t>
            </a:r>
            <a:endParaRPr lang="zh-CN" altLang="en-US" sz="3200" dirty="0">
              <a:latin typeface="+mn-lt"/>
            </a:endParaRPr>
          </a:p>
        </p:txBody>
      </p:sp>
      <p:pic>
        <p:nvPicPr>
          <p:cNvPr id="1536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5111654" cy="54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71429"/>
              </p:ext>
            </p:extLst>
          </p:nvPr>
        </p:nvGraphicFramePr>
        <p:xfrm>
          <a:off x="5796136" y="2924944"/>
          <a:ext cx="3240360" cy="1454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574"/>
                <a:gridCol w="1928786"/>
              </a:tblGrid>
              <a:tr h="354734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GPU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Speed/station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377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node</a:t>
                      </a:r>
                      <a:endParaRPr lang="zh-CN" altLang="zh-CN" sz="20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</a:rPr>
                        <a:t>337Mbps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031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nodes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</a:rPr>
                        <a:t>670Mbps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@仿宋_GB2312"/>
                        <a:ea typeface="宋体" panose="02010600030101010101" pitchFamily="2" charset="-122"/>
                        <a:cs typeface="@仿宋_GB231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标题 1"/>
          <p:cNvSpPr txBox="1">
            <a:spLocks/>
          </p:cNvSpPr>
          <p:nvPr/>
        </p:nvSpPr>
        <p:spPr>
          <a:xfrm>
            <a:off x="5516899" y="1628800"/>
            <a:ext cx="35195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 smtClean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Four station speed test</a:t>
            </a:r>
          </a:p>
          <a:p>
            <a:pPr algn="l"/>
            <a:r>
              <a:rPr lang="en-US" altLang="zh-CN" sz="2000" dirty="0" smtClean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NVIDA K40C</a:t>
            </a:r>
            <a:endParaRPr lang="zh-CN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21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56511"/>
            <a:ext cx="4230806" cy="311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575" y="1196721"/>
            <a:ext cx="4176215" cy="307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043608" y="4560603"/>
            <a:ext cx="2856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20s integration without pulsar gate and dispersion correction</a:t>
            </a:r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642910" y="332656"/>
            <a:ext cx="7745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Pulsar </a:t>
            </a:r>
            <a:r>
              <a:rPr lang="en-US" altLang="zh-CN" sz="3200" dirty="0"/>
              <a:t>B0329+54 </a:t>
            </a:r>
            <a:r>
              <a:rPr lang="en-US" altLang="zh-CN" sz="3200" dirty="0" smtClean="0"/>
              <a:t>preliminary result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4568150"/>
            <a:ext cx="2856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20s integration with pulsar gate and dispersion </a:t>
            </a:r>
            <a:r>
              <a:rPr lang="en-US" altLang="zh-CN" sz="2000" dirty="0" smtClean="0"/>
              <a:t>correction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679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4. Future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CVN </a:t>
            </a:r>
            <a:r>
              <a:rPr lang="en-US" altLang="zh-CN" sz="2000" dirty="0" smtClean="0"/>
              <a:t>needs a general purpose software correlator:</a:t>
            </a:r>
          </a:p>
          <a:p>
            <a:r>
              <a:rPr lang="en-US" altLang="zh-CN" sz="2000" dirty="0" smtClean="0"/>
              <a:t>Lunar and deep space exploration mission</a:t>
            </a:r>
          </a:p>
          <a:p>
            <a:r>
              <a:rPr lang="en-US" altLang="zh-CN" sz="2000" dirty="0" smtClean="0"/>
              <a:t>Geodesy and astronomy data processing</a:t>
            </a:r>
          </a:p>
          <a:p>
            <a:r>
              <a:rPr lang="en-US" altLang="zh-CN" sz="2000" dirty="0"/>
              <a:t>Pulsar </a:t>
            </a:r>
            <a:r>
              <a:rPr lang="en-US" altLang="zh-CN" sz="2000" dirty="0" smtClean="0"/>
              <a:t>binning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multi-phase center ability</a:t>
            </a:r>
          </a:p>
          <a:p>
            <a:r>
              <a:rPr lang="en-US" altLang="zh-CN" sz="2000" dirty="0" smtClean="0"/>
              <a:t>VGOS broadband ability 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New software correlator</a:t>
            </a:r>
          </a:p>
          <a:p>
            <a:r>
              <a:rPr lang="en-US" altLang="zh-CN" sz="2000" dirty="0" smtClean="0"/>
              <a:t>CVN, IVS(VGOS), EVAN, AOV</a:t>
            </a:r>
          </a:p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3896072" cy="365125"/>
          </a:xfrm>
        </p:spPr>
        <p:txBody>
          <a:bodyPr/>
          <a:lstStyle/>
          <a:p>
            <a:pPr algn="r"/>
            <a:r>
              <a:rPr lang="en-US" altLang="zh-CN" sz="1800" dirty="0">
                <a:solidFill>
                  <a:srgbClr val="FFC000"/>
                </a:solidFill>
              </a:rPr>
              <a:t>CVN software correlator </a:t>
            </a:r>
            <a:endParaRPr lang="zh-CN" altLang="en-US" sz="1800" dirty="0" smtClean="0">
              <a:solidFill>
                <a:srgbClr val="FFC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>
                <a:solidFill>
                  <a:srgbClr val="FFC000"/>
                </a:solidFill>
              </a:rPr>
              <a:pPr/>
              <a:t>24</a:t>
            </a:fld>
            <a:endParaRPr lang="zh-CN" altLang="en-US" sz="1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39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44575"/>
            <a:ext cx="8135937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0813" y="2276475"/>
            <a:ext cx="59832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0033CC"/>
                </a:solidFill>
                <a:latin typeface="+mn-lt"/>
                <a:ea typeface="华文细黑" pitchFamily="2" charset="-122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663FF7"/>
                </a:solidFill>
                <a:latin typeface="+mn-lt"/>
                <a:ea typeface="华文细黑" pitchFamily="2" charset="-122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3CC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3CC"/>
                </a:solidFill>
                <a:latin typeface="+mn-lt"/>
                <a:ea typeface="+mn-ea"/>
              </a:defRPr>
            </a:lvl5pPr>
            <a:lvl6pPr marL="2286000" indent="0" algn="ctr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3CC"/>
                </a:solidFill>
                <a:latin typeface="+mn-lt"/>
                <a:ea typeface="+mn-ea"/>
              </a:defRPr>
            </a:lvl6pPr>
            <a:lvl7pPr marL="2743200" indent="0" algn="ctr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3CC"/>
                </a:solidFill>
                <a:latin typeface="+mn-lt"/>
                <a:ea typeface="+mn-ea"/>
              </a:defRPr>
            </a:lvl7pPr>
            <a:lvl8pPr marL="3200400" indent="0" algn="ctr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3CC"/>
                </a:solidFill>
                <a:latin typeface="+mn-lt"/>
                <a:ea typeface="+mn-ea"/>
              </a:defRPr>
            </a:lvl8pPr>
            <a:lvl9pPr marL="3657600" indent="0" algn="ctr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3CC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zh-CN" sz="6000" b="0" kern="0" dirty="0" smtClean="0">
                <a:solidFill>
                  <a:srgbClr val="FF0000"/>
                </a:solidFill>
              </a:rPr>
              <a:t>Thank you for your attention!</a:t>
            </a:r>
            <a:endParaRPr lang="en-US" altLang="zh-CN" sz="6000" kern="0" dirty="0" smtClean="0">
              <a:solidFill>
                <a:srgbClr val="FF0000"/>
              </a:solidFill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1868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 txBox="1">
            <a:spLocks/>
          </p:cNvSpPr>
          <p:nvPr/>
        </p:nvSpPr>
        <p:spPr bwMode="auto">
          <a:xfrm>
            <a:off x="755650" y="692150"/>
            <a:ext cx="77771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908050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304925" indent="-3952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93863" indent="-3873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93913" indent="-398463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Rover position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4 ways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）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11138" y="1916113"/>
          <a:ext cx="8866188" cy="4726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182"/>
                <a:gridCol w="393673"/>
                <a:gridCol w="1670451"/>
                <a:gridCol w="1909387"/>
                <a:gridCol w="1829828"/>
                <a:gridCol w="2342667"/>
              </a:tblGrid>
              <a:tr h="946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Site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Visua</a:t>
                      </a:r>
                      <a:r>
                        <a:rPr lang="en-US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Inertial navigation</a:t>
                      </a:r>
                      <a:endParaRPr lang="zh-CN" sz="1800" b="1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VLBI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delay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VLBI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phase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delay</a:t>
                      </a:r>
                      <a:endParaRPr lang="zh-CN" sz="1800" b="1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VLBI</a:t>
                      </a:r>
                      <a:r>
                        <a:rPr lang="en-US" sz="18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n-US" sz="18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4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9.03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-4.2</a:t>
                      </a:r>
                      <a:endParaRPr lang="zh-CN" sz="18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11.25</a:t>
                      </a:r>
                      <a:endParaRPr lang="zh-CN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9.47</a:t>
                      </a:r>
                      <a:endParaRPr lang="zh-CN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4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</a:t>
                      </a:r>
                      <a:endParaRPr lang="zh-CN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  <a:endParaRPr lang="zh-CN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4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-269.8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5.89</a:t>
                      </a:r>
                      <a:endParaRPr lang="zh-CN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5.12</a:t>
                      </a:r>
                      <a:endParaRPr lang="zh-CN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4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8.90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-640.8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7.56</a:t>
                      </a:r>
                      <a:endParaRPr lang="zh-CN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9.30</a:t>
                      </a:r>
                      <a:endParaRPr lang="zh-CN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4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-5.65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80.5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-4.92</a:t>
                      </a:r>
                      <a:endParaRPr lang="zh-CN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5.34</a:t>
                      </a:r>
                      <a:endParaRPr lang="zh-CN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4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8.36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8.02</a:t>
                      </a:r>
                      <a:endParaRPr lang="zh-CN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8.86</a:t>
                      </a:r>
                      <a:endParaRPr lang="zh-CN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4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-9.75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112.6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8.73</a:t>
                      </a:r>
                      <a:endParaRPr lang="zh-CN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9.51</a:t>
                      </a:r>
                      <a:endParaRPr lang="zh-CN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4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69.2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zh-CN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zh-CN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6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kern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19.77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59.0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-17.35m</a:t>
                      </a:r>
                      <a:endParaRPr lang="zh-CN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19.26</a:t>
                      </a:r>
                      <a:endParaRPr lang="zh-CN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4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-0.20</a:t>
                      </a:r>
                      <a:endParaRPr lang="zh-CN" sz="18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32.0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zh-CN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</a:t>
                      </a:r>
                      <a:endParaRPr lang="zh-CN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4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E17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-11.83 </a:t>
                      </a:r>
                      <a:endParaRPr lang="zh-CN" sz="1800" b="1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altLang="zh-CN" sz="18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zh-CN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altLang="zh-CN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-11.063 </a:t>
                      </a:r>
                      <a:endParaRPr lang="zh-CN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43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-13.05</a:t>
                      </a:r>
                      <a:endParaRPr lang="zh-CN" sz="1800" b="1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endParaRPr lang="zh-CN" sz="18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en-US" altLang="zh-CN" sz="18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zh-CN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-12.961</a:t>
                      </a:r>
                      <a:endParaRPr lang="zh-CN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0351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001000" cy="73183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+mn-lt"/>
                <a:ea typeface="+mn-ea"/>
                <a:cs typeface="Times New Roman" pitchFamily="18" charset="0"/>
              </a:rPr>
              <a:t>Residual statistics</a:t>
            </a:r>
            <a:endParaRPr lang="zh-CN" altLang="en-US" sz="3600" dirty="0" smtClean="0"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242279"/>
              </p:ext>
            </p:extLst>
          </p:nvPr>
        </p:nvGraphicFramePr>
        <p:xfrm>
          <a:off x="827584" y="2492896"/>
          <a:ext cx="7021177" cy="393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8" name="文本框 4"/>
          <p:cNvSpPr txBox="1">
            <a:spLocks noChangeArrowheads="1"/>
          </p:cNvSpPr>
          <p:nvPr/>
        </p:nvSpPr>
        <p:spPr bwMode="auto">
          <a:xfrm>
            <a:off x="43231" y="1196752"/>
            <a:ext cx="8964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dirty="0" smtClean="0">
                <a:latin typeface="+mn-lt"/>
                <a:ea typeface="+mn-ea"/>
                <a:cs typeface="Times New Roman" pitchFamily="18" charset="0"/>
              </a:rPr>
              <a:t>VLBI group delay residuals</a:t>
            </a:r>
            <a:r>
              <a:rPr lang="zh-CN" altLang="en-US" sz="2400" dirty="0" smtClean="0">
                <a:latin typeface="+mn-lt"/>
                <a:ea typeface="+mn-ea"/>
                <a:cs typeface="Times New Roman" pitchFamily="18" charset="0"/>
              </a:rPr>
              <a:t>：</a:t>
            </a:r>
            <a:endParaRPr lang="en-US" altLang="zh-CN" sz="2400" dirty="0" smtClean="0">
              <a:latin typeface="+mn-lt"/>
              <a:ea typeface="+mn-ea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400" dirty="0" smtClean="0">
                <a:latin typeface="+mn-lt"/>
                <a:ea typeface="+mn-ea"/>
                <a:cs typeface="Times New Roman" pitchFamily="18" charset="0"/>
              </a:rPr>
              <a:t>        ~ 1ns in trans-lunar orbit</a:t>
            </a: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400" dirty="0" smtClean="0">
                <a:latin typeface="+mn-lt"/>
                <a:ea typeface="+mn-ea"/>
                <a:cs typeface="Times New Roman" pitchFamily="18" charset="0"/>
              </a:rPr>
              <a:t>        ~ 0.5ns in lunar orbit.</a:t>
            </a:r>
            <a:endParaRPr lang="zh-CN" altLang="en-US" sz="2400" dirty="0" smtClean="0">
              <a:latin typeface="+mn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79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3896072" cy="365125"/>
          </a:xfrm>
        </p:spPr>
        <p:txBody>
          <a:bodyPr/>
          <a:lstStyle/>
          <a:p>
            <a:pPr algn="r"/>
            <a:r>
              <a:rPr lang="en-US" altLang="zh-CN" sz="1800" dirty="0" smtClean="0">
                <a:solidFill>
                  <a:srgbClr val="FFC000"/>
                </a:solidFill>
              </a:rPr>
              <a:t>The Software </a:t>
            </a:r>
            <a:r>
              <a:rPr lang="en-US" altLang="zh-CN" sz="1800" dirty="0" err="1" smtClean="0">
                <a:solidFill>
                  <a:srgbClr val="FFC000"/>
                </a:solidFill>
              </a:rPr>
              <a:t>Correlator</a:t>
            </a:r>
            <a:r>
              <a:rPr lang="en-US" altLang="zh-CN" sz="1800" dirty="0" smtClean="0">
                <a:solidFill>
                  <a:srgbClr val="FFC000"/>
                </a:solidFill>
              </a:rPr>
              <a:t> Status of CVN</a:t>
            </a:r>
            <a:endParaRPr lang="zh-CN" altLang="en-US" sz="1800" dirty="0" smtClean="0">
              <a:solidFill>
                <a:srgbClr val="FFC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z="1800" dirty="0" smtClean="0">
                <a:solidFill>
                  <a:srgbClr val="FFC000"/>
                </a:solidFill>
              </a:rPr>
              <a:t>Slide#: </a:t>
            </a:r>
            <a:fld id="{0C913308-F349-4B6D-A68A-DD1791B4A57B}" type="slidenum">
              <a:rPr lang="zh-CN" altLang="en-US" sz="1800" smtClean="0">
                <a:solidFill>
                  <a:srgbClr val="FFC000"/>
                </a:solidFill>
              </a:rPr>
              <a:pPr/>
              <a:t>28</a:t>
            </a:fld>
            <a:endParaRPr lang="zh-CN" altLang="en-US" sz="1800" dirty="0">
              <a:solidFill>
                <a:srgbClr val="FFC000"/>
              </a:solidFill>
            </a:endParaRPr>
          </a:p>
        </p:txBody>
      </p:sp>
      <p:graphicFrame>
        <p:nvGraphicFramePr>
          <p:cNvPr id="2052" name="内容占位符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9552" y="836713"/>
          <a:ext cx="7430057" cy="360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演示文稿" r:id="rId4" imgW="4460639" imgH="3346660" progId="PowerPoint.Show.12">
                  <p:embed/>
                </p:oleObj>
              </mc:Choice>
              <mc:Fallback>
                <p:oleObj name="演示文稿" r:id="rId4" imgW="4460639" imgH="3346660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836713"/>
                        <a:ext cx="7430057" cy="3600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79712" y="117758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</a:rPr>
              <a:t>Fast fringe search is closed!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053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3568" y="3933056"/>
          <a:ext cx="7416824" cy="298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演示文稿" r:id="rId6" imgW="3264408" imgH="2447450" progId="PowerPoint.Show.12">
                  <p:embed/>
                </p:oleObj>
              </mc:Choice>
              <mc:Fallback>
                <p:oleObj name="演示文稿" r:id="rId6" imgW="3264408" imgH="2447450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933056"/>
                        <a:ext cx="7416824" cy="29814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67744" y="434594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</a:rPr>
              <a:t>Fast fringe search  is opened!</a:t>
            </a:r>
            <a:endParaRPr lang="zh-CN" alt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</a:rPr>
              <a:t>The result of CVN software </a:t>
            </a:r>
            <a:r>
              <a:rPr lang="en-US" altLang="zh-CN" sz="1600" dirty="0" err="1" smtClean="0">
                <a:solidFill>
                  <a:schemeClr val="accent6">
                    <a:lumMod val="50000"/>
                  </a:schemeClr>
                </a:solidFill>
              </a:rPr>
              <a:t>correlator</a:t>
            </a:r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</a:rPr>
              <a:t> using the fast fringe search function. The show tool is real-time monitoring tool developed by ourselves.</a:t>
            </a:r>
            <a:endParaRPr lang="zh-CN" altLang="en-US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05442248"/>
      </p:ext>
    </p:extLst>
  </p:cSld>
  <p:clrMapOvr>
    <a:masterClrMapping/>
  </p:clrMapOvr>
  <p:transition advTm="21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1298395" y="188640"/>
            <a:ext cx="7594085" cy="786413"/>
          </a:xfrm>
        </p:spPr>
        <p:txBody>
          <a:bodyPr/>
          <a:lstStyle/>
          <a:p>
            <a:r>
              <a:rPr lang="en-US" altLang="zh-CN" sz="28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+mn-lt"/>
              </a:rPr>
              <a:t>P</a:t>
            </a:r>
            <a:r>
              <a:rPr lang="en-US" altLang="zh-CN" sz="2800" dirty="0" err="1" smtClean="0">
                <a:solidFill>
                  <a:prstClr val="black"/>
                </a:solidFill>
                <a:latin typeface="+mn-lt"/>
              </a:rPr>
              <a:t>erilune</a:t>
            </a:r>
            <a:r>
              <a:rPr lang="en-US" altLang="zh-CN" sz="2800" dirty="0" smtClean="0">
                <a:solidFill>
                  <a:prstClr val="black"/>
                </a:solidFill>
                <a:latin typeface="+mn-lt"/>
              </a:rPr>
              <a:t> braking real time fringe search result</a:t>
            </a:r>
            <a:endParaRPr lang="zh-CN" altLang="en-US" sz="2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Picture 603" descr="H:\s3c06a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007591"/>
            <a:ext cx="10153128" cy="630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820176"/>
      </p:ext>
    </p:extLst>
  </p:cSld>
  <p:clrMapOvr>
    <a:masterClrMapping/>
  </p:clrMapOvr>
  <p:transition advTm="12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altLang="zh-CN" sz="3600" dirty="0" smtClean="0"/>
              <a:t>1. Development </a:t>
            </a:r>
            <a:r>
              <a:rPr lang="en-US" altLang="zh-CN" sz="3600" dirty="0"/>
              <a:t>history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 smtClean="0"/>
              <a:t>2003-2004</a:t>
            </a:r>
          </a:p>
          <a:p>
            <a:pPr marL="0" indent="0">
              <a:buNone/>
            </a:pPr>
            <a:r>
              <a:rPr lang="en-US" altLang="zh-CN" sz="2000" dirty="0" smtClean="0"/>
              <a:t>     First CVN software correlator:  Satellite Fringe searcher</a:t>
            </a:r>
          </a:p>
          <a:p>
            <a:pPr marL="0" indent="0">
              <a:buNone/>
            </a:pPr>
            <a:r>
              <a:rPr lang="en-US" altLang="zh-CN" sz="2000" dirty="0" smtClean="0"/>
              <a:t>            </a:t>
            </a:r>
            <a:r>
              <a:rPr lang="en-US" altLang="zh-CN" sz="2000" dirty="0" err="1"/>
              <a:t>Matlab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 smtClean="0"/>
              <a:t>     First </a:t>
            </a:r>
            <a:r>
              <a:rPr lang="en-US" altLang="zh-CN" sz="2000" dirty="0"/>
              <a:t>domestic </a:t>
            </a:r>
            <a:r>
              <a:rPr lang="en-US" altLang="zh-CN" sz="2000" dirty="0" smtClean="0"/>
              <a:t>Geostationary, </a:t>
            </a:r>
            <a:r>
              <a:rPr lang="en-US" altLang="zh-CN" sz="2000" dirty="0"/>
              <a:t>Elliptical Orbit </a:t>
            </a:r>
            <a:r>
              <a:rPr lang="en-US" altLang="zh-CN" sz="2000" dirty="0" smtClean="0"/>
              <a:t>Satellites VLBI correlation </a:t>
            </a:r>
          </a:p>
          <a:p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2004-2007</a:t>
            </a:r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FX type software correlator for Chinese Lunar Exploration Project (CE-1)</a:t>
            </a:r>
          </a:p>
          <a:p>
            <a:pPr marL="0" indent="0">
              <a:buNone/>
            </a:pPr>
            <a:r>
              <a:rPr lang="en-US" altLang="zh-CN" sz="2000" dirty="0" smtClean="0"/>
              <a:t>   	c language</a:t>
            </a:r>
          </a:p>
          <a:p>
            <a:pPr marL="0" indent="0">
              <a:buNone/>
            </a:pPr>
            <a:r>
              <a:rPr lang="en-US" altLang="zh-CN" sz="2000" dirty="0" smtClean="0"/>
              <a:t>      ESA SMART-1, TC-1, TC-2 VLBI tracking experiment</a:t>
            </a:r>
          </a:p>
          <a:p>
            <a:pPr>
              <a:buNone/>
            </a:pPr>
            <a:r>
              <a:rPr lang="en-US" altLang="zh-CN" sz="2000" dirty="0"/>
              <a:t>	Hardware correlator </a:t>
            </a:r>
            <a:r>
              <a:rPr lang="en-US" altLang="zh-CN" sz="2000" dirty="0" smtClean="0"/>
              <a:t>debugger &amp; backup in CE-1 preparation stage</a:t>
            </a:r>
          </a:p>
          <a:p>
            <a:pPr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	SMP parallelization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>
                <a:solidFill>
                  <a:srgbClr val="FFC000"/>
                </a:solidFill>
              </a:rPr>
              <a:pPr/>
              <a:t>3</a:t>
            </a:fld>
            <a:endParaRPr lang="zh-CN" altLang="en-US" sz="1800" dirty="0">
              <a:solidFill>
                <a:srgbClr val="FFC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032448" cy="365125"/>
          </a:xfrm>
        </p:spPr>
        <p:txBody>
          <a:bodyPr/>
          <a:lstStyle/>
          <a:p>
            <a:pPr algn="r"/>
            <a:r>
              <a:rPr lang="en-US" altLang="zh-CN" sz="1800" b="1" dirty="0"/>
              <a:t>CVN software correlator</a:t>
            </a:r>
            <a:endParaRPr lang="zh-CN" altLang="en-US" sz="18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7714"/>
      </p:ext>
    </p:extLst>
  </p:cSld>
  <p:clrMapOvr>
    <a:masterClrMapping/>
  </p:clrMapOvr>
  <p:transition advTm="31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marL="514350" indent="-514350" algn="l"/>
            <a:endParaRPr lang="en-US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12568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2007-2010</a:t>
            </a:r>
          </a:p>
          <a:p>
            <a:pPr marL="0" indent="0">
              <a:buNone/>
            </a:pPr>
            <a:r>
              <a:rPr lang="en-US" altLang="zh-CN" sz="2000" dirty="0"/>
              <a:t>      </a:t>
            </a:r>
            <a:r>
              <a:rPr lang="en-US" altLang="zh-CN" sz="2000" dirty="0" smtClean="0">
                <a:solidFill>
                  <a:srgbClr val="FF0000"/>
                </a:solidFill>
              </a:rPr>
              <a:t>Primary </a:t>
            </a:r>
            <a:r>
              <a:rPr lang="en-US" altLang="zh-CN" sz="2000" dirty="0">
                <a:solidFill>
                  <a:srgbClr val="FF0000"/>
                </a:solidFill>
              </a:rPr>
              <a:t>CVN correlator in CE-1, </a:t>
            </a:r>
            <a:r>
              <a:rPr lang="en-US" altLang="zh-CN" sz="2000" dirty="0" smtClean="0">
                <a:solidFill>
                  <a:srgbClr val="FF0000"/>
                </a:solidFill>
              </a:rPr>
              <a:t>CE-2 lunar projects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Near real time correlator, with satellite fringe search ability</a:t>
            </a:r>
          </a:p>
          <a:p>
            <a:pPr marL="0" indent="0">
              <a:buNone/>
            </a:pPr>
            <a:r>
              <a:rPr lang="en-US" altLang="zh-CN" sz="2000" dirty="0" smtClean="0"/>
              <a:t>Data latency &lt; 2min</a:t>
            </a:r>
          </a:p>
          <a:p>
            <a:pPr marL="0" indent="0">
              <a:buNone/>
            </a:pPr>
            <a:r>
              <a:rPr lang="en-US" altLang="zh-CN" sz="2000" dirty="0" smtClean="0"/>
              <a:t>      VLBI center latency ~ 6min</a:t>
            </a:r>
          </a:p>
          <a:p>
            <a:r>
              <a:rPr lang="en-US" altLang="zh-CN" sz="2000" dirty="0" smtClean="0"/>
              <a:t>2011-2015</a:t>
            </a:r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</a:t>
            </a:r>
            <a:r>
              <a:rPr lang="en-US" altLang="zh-CN" sz="2000" dirty="0">
                <a:solidFill>
                  <a:srgbClr val="FF0000"/>
                </a:solidFill>
              </a:rPr>
              <a:t>Primary correlator in CE-3, CE-5T1 </a:t>
            </a:r>
            <a:r>
              <a:rPr lang="en-US" altLang="zh-CN" sz="2000" dirty="0" smtClean="0">
                <a:solidFill>
                  <a:srgbClr val="FF0000"/>
                </a:solidFill>
              </a:rPr>
              <a:t>projects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dirty="0" smtClean="0"/>
              <a:t>      </a:t>
            </a:r>
            <a:r>
              <a:rPr lang="en-US" altLang="zh-CN" sz="2000" dirty="0"/>
              <a:t>Real time </a:t>
            </a:r>
            <a:r>
              <a:rPr lang="en-US" altLang="zh-CN" sz="2000" dirty="0" smtClean="0"/>
              <a:t>correlation &amp; satellite </a:t>
            </a:r>
            <a:r>
              <a:rPr lang="en-US" altLang="zh-CN" sz="2000" dirty="0"/>
              <a:t>fringe search ability</a:t>
            </a:r>
          </a:p>
          <a:p>
            <a:pPr marL="0" indent="0">
              <a:buNone/>
            </a:pPr>
            <a:r>
              <a:rPr lang="en-US" altLang="zh-CN" sz="2000" dirty="0" smtClean="0"/>
              <a:t>      MPI </a:t>
            </a:r>
            <a:r>
              <a:rPr lang="en-US" altLang="zh-CN" sz="2000" dirty="0"/>
              <a:t>+ </a:t>
            </a:r>
            <a:r>
              <a:rPr lang="en-US" altLang="zh-CN" sz="2000" dirty="0" err="1"/>
              <a:t>OpenMP</a:t>
            </a:r>
            <a:r>
              <a:rPr lang="en-US" altLang="zh-CN" sz="2000" dirty="0"/>
              <a:t> parallelization</a:t>
            </a:r>
          </a:p>
          <a:p>
            <a:pPr marL="0" indent="0">
              <a:buNone/>
            </a:pPr>
            <a:r>
              <a:rPr lang="en-US" altLang="zh-CN" sz="2000" dirty="0" smtClean="0"/>
              <a:t>      Data latency &lt; 10sec </a:t>
            </a:r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VLBI </a:t>
            </a:r>
            <a:r>
              <a:rPr lang="en-US" altLang="zh-CN" sz="2000" dirty="0"/>
              <a:t>center latency &lt; </a:t>
            </a:r>
            <a:r>
              <a:rPr lang="en-US" altLang="zh-CN" sz="2000" dirty="0" smtClean="0"/>
              <a:t>40sec</a:t>
            </a:r>
          </a:p>
          <a:p>
            <a:r>
              <a:rPr lang="en-US" altLang="zh-CN" sz="2000" dirty="0" smtClean="0"/>
              <a:t>2011-2013</a:t>
            </a:r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CVN Geodesy application of Crustal </a:t>
            </a:r>
            <a:r>
              <a:rPr lang="en-US" altLang="zh-CN" sz="2000" dirty="0"/>
              <a:t>Movement Observation Network of </a:t>
            </a:r>
            <a:r>
              <a:rPr lang="en-US" altLang="zh-CN" sz="2000" dirty="0" smtClean="0"/>
              <a:t>China (</a:t>
            </a:r>
            <a:r>
              <a:rPr lang="en-US" altLang="zh-CN" sz="2000" dirty="0"/>
              <a:t>CMONOC </a:t>
            </a:r>
            <a:r>
              <a:rPr lang="en-US" altLang="zh-CN" sz="2000" dirty="0" smtClean="0"/>
              <a:t>)</a:t>
            </a:r>
          </a:p>
          <a:p>
            <a:pPr marL="0" indent="0">
              <a:buNone/>
            </a:pPr>
            <a:r>
              <a:rPr lang="en-US" altLang="zh-CN" sz="2000" dirty="0" smtClean="0"/>
              <a:t>      </a:t>
            </a:r>
          </a:p>
          <a:p>
            <a:pPr marL="0" indent="0">
              <a:buNone/>
            </a:pPr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>
                <a:solidFill>
                  <a:srgbClr val="FFC000"/>
                </a:solidFill>
              </a:rPr>
              <a:pPr/>
              <a:t>4</a:t>
            </a:fld>
            <a:endParaRPr lang="zh-CN" altLang="en-US" sz="1800" dirty="0">
              <a:solidFill>
                <a:srgbClr val="FFC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032448" cy="365125"/>
          </a:xfrm>
        </p:spPr>
        <p:txBody>
          <a:bodyPr/>
          <a:lstStyle/>
          <a:p>
            <a:pPr algn="r"/>
            <a:r>
              <a:rPr lang="en-US" altLang="zh-CN" sz="1800" b="1" dirty="0"/>
              <a:t>CVN software correlator</a:t>
            </a:r>
            <a:endParaRPr lang="zh-CN" altLang="en-US" sz="18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31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smtClean="0"/>
              <a:t>Outline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Development history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Applications in </a:t>
            </a:r>
            <a:r>
              <a:rPr lang="en-US" altLang="zh-CN" dirty="0">
                <a:solidFill>
                  <a:srgbClr val="FF0000"/>
                </a:solidFill>
              </a:rPr>
              <a:t>CE-3 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Development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The </a:t>
            </a:r>
            <a:r>
              <a:rPr lang="en-US" altLang="zh-CN" dirty="0"/>
              <a:t>future work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>
                <a:solidFill>
                  <a:srgbClr val="FFC000"/>
                </a:solidFill>
              </a:rPr>
              <a:pPr/>
              <a:t>5</a:t>
            </a:fld>
            <a:endParaRPr lang="zh-CN" altLang="en-US" sz="1800" dirty="0">
              <a:solidFill>
                <a:srgbClr val="FFC000"/>
              </a:solidFill>
            </a:endParaRPr>
          </a:p>
        </p:txBody>
      </p:sp>
      <p:sp>
        <p:nvSpPr>
          <p:cNvPr id="6" name="页脚占位符 4"/>
          <p:cNvSpPr txBox="1">
            <a:spLocks/>
          </p:cNvSpPr>
          <p:nvPr/>
        </p:nvSpPr>
        <p:spPr>
          <a:xfrm>
            <a:off x="1763688" y="6376243"/>
            <a:ext cx="4328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>
              <a:defRPr/>
            </a:pPr>
            <a:r>
              <a:rPr lang="en-US" altLang="zh-CN" dirty="0">
                <a:solidFill>
                  <a:srgbClr val="FFC000"/>
                </a:solidFill>
              </a:rPr>
              <a:t>CVN software correlator 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68479"/>
      </p:ext>
    </p:extLst>
  </p:cSld>
  <p:clrMapOvr>
    <a:masterClrMapping/>
  </p:clrMapOvr>
  <p:transition advTm="123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6"/>
          <p:cNvSpPr>
            <a:spLocks noGrp="1"/>
          </p:cNvSpPr>
          <p:nvPr>
            <p:ph type="title" idx="4294967295"/>
          </p:nvPr>
        </p:nvSpPr>
        <p:spPr>
          <a:xfrm>
            <a:off x="213684" y="1090875"/>
            <a:ext cx="8004175" cy="727075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CE-3 Mission objective:  </a:t>
            </a:r>
            <a:endParaRPr lang="zh-CN" altLang="en-US" sz="2800" dirty="0" smtClean="0">
              <a:solidFill>
                <a:srgbClr val="C00000"/>
              </a:solidFill>
              <a:latin typeface="+mn-lt"/>
              <a:ea typeface="黑体" pitchFamily="2" charset="-122"/>
            </a:endParaRPr>
          </a:p>
        </p:txBody>
      </p:sp>
      <p:sp>
        <p:nvSpPr>
          <p:cNvPr id="162818" name="矩形 83"/>
          <p:cNvSpPr>
            <a:spLocks noChangeArrowheads="1"/>
          </p:cNvSpPr>
          <p:nvPr/>
        </p:nvSpPr>
        <p:spPr bwMode="auto">
          <a:xfrm>
            <a:off x="179388" y="1844675"/>
            <a:ext cx="8496300" cy="36009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zh-CN" sz="2400" dirty="0" smtClean="0">
                <a:ea typeface="黑体" pitchFamily="2" charset="-122"/>
                <a:cs typeface="Times New Roman" panose="02020603050405020304" pitchFamily="18" charset="0"/>
              </a:rPr>
              <a:t>Complete the Chinese first </a:t>
            </a:r>
            <a:r>
              <a:rPr lang="en-US" altLang="zh-CN" sz="2400" dirty="0">
                <a:ea typeface="黑体" pitchFamily="2" charset="-122"/>
                <a:cs typeface="Times New Roman" panose="02020603050405020304" pitchFamily="18" charset="0"/>
              </a:rPr>
              <a:t>soft-landing and roving </a:t>
            </a:r>
            <a:r>
              <a:rPr lang="en-US" altLang="zh-CN" sz="2400" dirty="0" smtClean="0">
                <a:ea typeface="黑体" pitchFamily="2" charset="-122"/>
                <a:cs typeface="Times New Roman" panose="02020603050405020304" pitchFamily="18" charset="0"/>
              </a:rPr>
              <a:t>exploration on </a:t>
            </a:r>
            <a:r>
              <a:rPr lang="en-US" altLang="zh-CN" sz="2400" dirty="0">
                <a:ea typeface="黑体" pitchFamily="2" charset="-122"/>
                <a:cs typeface="Times New Roman" panose="02020603050405020304" pitchFamily="18" charset="0"/>
              </a:rPr>
              <a:t>the Moon </a:t>
            </a:r>
            <a:r>
              <a:rPr lang="en-US" altLang="zh-CN" sz="2400" dirty="0" smtClean="0">
                <a:ea typeface="黑体" pitchFamily="2" charset="-122"/>
                <a:cs typeface="Times New Roman" panose="02020603050405020304" pitchFamily="18" charset="0"/>
              </a:rPr>
              <a:t>(first </a:t>
            </a:r>
            <a:r>
              <a:rPr lang="en-US" altLang="zh-CN" sz="2400" dirty="0">
                <a:ea typeface="黑体" pitchFamily="2" charset="-122"/>
                <a:cs typeface="Times New Roman" panose="02020603050405020304" pitchFamily="18" charset="0"/>
              </a:rPr>
              <a:t>probe to soft-land on the Moon since Luna 24 in 1976)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zh-CN" sz="2400" dirty="0">
                <a:ea typeface="黑体" pitchFamily="2" charset="-122"/>
                <a:cs typeface="Times New Roman" panose="02020603050405020304" pitchFamily="18" charset="0"/>
              </a:rPr>
              <a:t>Demonstrate and develop key technologies for future missions.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  <a:cs typeface="Times New Roman" panose="02020603050405020304" pitchFamily="18" charset="0"/>
              </a:rPr>
              <a:t> Scientific objectives: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ea typeface="黑体" pitchFamily="2" charset="-122"/>
                <a:cs typeface="Times New Roman" panose="02020603050405020304" pitchFamily="18" charset="0"/>
              </a:rPr>
              <a:t>Lunar surface topography, lunar surface material composition and resource survey, lunar-based astronomical observation, etc.</a:t>
            </a:r>
            <a:endParaRPr lang="zh-CN" altLang="en-US" sz="2400" dirty="0">
              <a:ea typeface="黑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4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3D844F6F-EC82-4576-9F0D-062B2438A400}" type="slidenum">
              <a:rPr lang="en-US" altLang="zh-CN" sz="1400" smtClean="0">
                <a:latin typeface="Arial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zh-CN" sz="1400" smtClean="0">
              <a:latin typeface="Arial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4138" y="116632"/>
            <a:ext cx="8686800" cy="11430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altLang="zh-CN" sz="3600" dirty="0"/>
              <a:t>2. Applications in CE-3  </a:t>
            </a:r>
            <a:r>
              <a:rPr lang="en-US" altLang="zh-CN" sz="3600" dirty="0" smtClean="0"/>
              <a:t>mission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214608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 idx="4294967295"/>
          </p:nvPr>
        </p:nvSpPr>
        <p:spPr>
          <a:xfrm>
            <a:off x="539750" y="476250"/>
            <a:ext cx="7842250" cy="868363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+mn-lt"/>
                <a:ea typeface="华文中宋" pitchFamily="2" charset="-122"/>
                <a:cs typeface="Times New Roman" pitchFamily="18" charset="0"/>
              </a:rPr>
              <a:t>New Requirements &amp;  techniques of CVN</a:t>
            </a:r>
            <a:endParaRPr lang="zh-CN" altLang="en-US" sz="3200" dirty="0" smtClean="0">
              <a:solidFill>
                <a:srgbClr val="FF0000"/>
              </a:solidFill>
              <a:latin typeface="+mn-lt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4294967295"/>
          </p:nvPr>
        </p:nvSpPr>
        <p:spPr>
          <a:xfrm>
            <a:off x="323850" y="1773238"/>
            <a:ext cx="7920038" cy="352742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altLang="zh-CN" sz="2400" dirty="0" smtClean="0">
                <a:ea typeface="黑体" pitchFamily="2" charset="-122"/>
                <a:cs typeface="Times New Roman" pitchFamily="18" charset="0"/>
              </a:rPr>
              <a:t>High accuracy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altLang="zh-CN" sz="2400" dirty="0" smtClean="0">
              <a:ea typeface="黑体" pitchFamily="2" charset="-122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altLang="zh-CN" sz="2400" dirty="0" smtClean="0">
                <a:ea typeface="黑体" pitchFamily="2" charset="-122"/>
                <a:cs typeface="Times New Roman" pitchFamily="18" charset="0"/>
              </a:rPr>
              <a:t>Real time ability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altLang="zh-CN" sz="2400" dirty="0" smtClean="0">
              <a:ea typeface="黑体" pitchFamily="2" charset="-122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altLang="zh-CN" sz="2400" dirty="0" smtClean="0">
                <a:ea typeface="黑体" pitchFamily="2" charset="-122"/>
                <a:cs typeface="Times New Roman" pitchFamily="18" charset="0"/>
              </a:rPr>
              <a:t>Accurate Moon surface positioning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altLang="zh-CN" sz="2400" dirty="0" smtClean="0">
              <a:ea typeface="黑体" pitchFamily="2" charset="-122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AutoNum type="arabicPeriod"/>
            </a:pPr>
            <a:endParaRPr lang="en-US" altLang="zh-CN" sz="2400" dirty="0" smtClean="0">
              <a:ea typeface="黑体" pitchFamily="2" charset="-122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altLang="zh-CN" sz="2400" dirty="0" smtClean="0">
                <a:ea typeface="黑体" pitchFamily="2" charset="-122"/>
                <a:cs typeface="Times New Roman" pitchFamily="18" charset="0"/>
              </a:rPr>
              <a:t>Combined orbit determination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zh-CN" altLang="en-US" sz="2400" dirty="0" smtClean="0"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4294967295"/>
          </p:nvPr>
        </p:nvSpPr>
        <p:spPr>
          <a:xfrm>
            <a:off x="1187450" y="2061617"/>
            <a:ext cx="7561263" cy="41036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                             </a:t>
            </a:r>
            <a:r>
              <a:rPr lang="en-US" altLang="zh-CN" sz="2400" dirty="0" smtClean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( X band </a:t>
            </a:r>
            <a:r>
              <a:rPr lang="zh-CN" altLang="zh-CN" sz="2400" dirty="0" smtClean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Δ</a:t>
            </a:r>
            <a:r>
              <a:rPr lang="en-US" altLang="zh-CN" sz="2400" dirty="0" smtClean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DOR )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                             </a:t>
            </a:r>
            <a:r>
              <a:rPr lang="en-US" altLang="zh-CN" sz="2400" dirty="0" smtClean="0">
                <a:ea typeface="黑体" pitchFamily="2" charset="-122"/>
                <a:cs typeface="Times New Roman" pitchFamily="18" charset="0"/>
              </a:rPr>
              <a:t>DOR – Differential of  One-way Range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 smtClean="0">
                <a:ea typeface="黑体" pitchFamily="2" charset="-122"/>
                <a:cs typeface="Times New Roman" pitchFamily="18" charset="0"/>
              </a:rPr>
              <a:t>                             </a:t>
            </a:r>
            <a:r>
              <a:rPr lang="en-US" altLang="zh-CN" sz="2400" dirty="0" smtClean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( e-VLBI + real time data process </a:t>
            </a:r>
            <a:r>
              <a:rPr lang="en-US" altLang="zh-CN" sz="2400" dirty="0" err="1" smtClean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pipleline</a:t>
            </a:r>
            <a:r>
              <a:rPr lang="en-US" altLang="zh-CN" sz="2400" dirty="0" smtClean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  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                               </a:t>
            </a:r>
            <a:r>
              <a:rPr lang="en-US" altLang="zh-CN" sz="2400" dirty="0" smtClean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(Same </a:t>
            </a:r>
            <a:r>
              <a:rPr lang="en-US" altLang="zh-CN" sz="2400" dirty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Beam VLBI, SBI )</a:t>
            </a:r>
          </a:p>
          <a:p>
            <a:pPr marL="0" indent="0">
              <a:buFont typeface="Wingdings" pitchFamily="2" charset="2"/>
              <a:buNone/>
            </a:pPr>
            <a:endParaRPr lang="en-US" altLang="zh-CN" sz="2400" dirty="0">
              <a:solidFill>
                <a:srgbClr val="FF0000"/>
              </a:solidFill>
              <a:ea typeface="黑体" pitchFamily="2" charset="-122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altLang="zh-CN" sz="2400" dirty="0" smtClean="0">
              <a:ea typeface="黑体" pitchFamily="2" charset="-122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 smtClean="0">
                <a:ea typeface="黑体" pitchFamily="2" charset="-122"/>
                <a:cs typeface="Times New Roman" pitchFamily="18" charset="0"/>
              </a:rPr>
              <a:t>                              </a:t>
            </a:r>
            <a:r>
              <a:rPr lang="en-US" altLang="zh-CN" sz="2400" dirty="0" smtClean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(2-way/ 3-way range + VLBI)</a:t>
            </a:r>
            <a:endParaRPr lang="zh-CN" altLang="en-US" sz="2400" dirty="0" smtClean="0">
              <a:solidFill>
                <a:srgbClr val="FF0000"/>
              </a:solidFill>
              <a:ea typeface="黑体" pitchFamily="2" charset="-122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zh-CN" altLang="en-US" sz="24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434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916238" y="6453188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F40C6229-B930-4E83-881A-CC30294D5E1B}" type="slidenum">
              <a:rPr lang="en-US" altLang="zh-CN" sz="1400" smtClean="0">
                <a:latin typeface="Arial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zh-CN" sz="1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6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4"/>
          <p:cNvSpPr>
            <a:spLocks noChangeArrowheads="1"/>
          </p:cNvSpPr>
          <p:nvPr/>
        </p:nvSpPr>
        <p:spPr bwMode="auto">
          <a:xfrm>
            <a:off x="323850" y="765175"/>
            <a:ext cx="88201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301" tIns="43150" rIns="86301" bIns="43150" anchor="ctr"/>
          <a:lstStyle/>
          <a:p>
            <a:pPr lvl="1">
              <a:defRPr/>
            </a:pPr>
            <a:r>
              <a:rPr lang="en-US" altLang="zh-CN" sz="3200" kern="0" dirty="0">
                <a:cs typeface="Times New Roman" panose="02020603050405020304" pitchFamily="18" charset="0"/>
              </a:rPr>
              <a:t>Mission Requirements on VLBI</a:t>
            </a:r>
            <a:endParaRPr lang="zh-CN" altLang="en-US" sz="3200" kern="0" dirty="0">
              <a:cs typeface="Times New Roman" panose="02020603050405020304" pitchFamily="18" charset="0"/>
            </a:endParaRPr>
          </a:p>
        </p:txBody>
      </p:sp>
      <p:sp>
        <p:nvSpPr>
          <p:cNvPr id="15363" name="内容占位符 2"/>
          <p:cNvSpPr txBox="1">
            <a:spLocks/>
          </p:cNvSpPr>
          <p:nvPr/>
        </p:nvSpPr>
        <p:spPr bwMode="auto">
          <a:xfrm>
            <a:off x="146050" y="1641475"/>
            <a:ext cx="896461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631825" indent="-2730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990600" indent="-2714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>
              <a:spcBef>
                <a:spcPts val="1200"/>
              </a:spcBef>
              <a:buClr>
                <a:srgbClr val="085B6E"/>
              </a:buClr>
              <a:buFont typeface="Wingdings 2" pitchFamily="18" charset="2"/>
              <a:buAutoNum type="arabicPeriod"/>
            </a:pP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Earth-Moon transfer orbit  phase &amp; </a:t>
            </a:r>
            <a:r>
              <a:rPr lang="en-US" altLang="zh-CN" sz="2000" dirty="0" smtClean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circumlunar 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phase</a:t>
            </a:r>
          </a:p>
          <a:p>
            <a:pPr>
              <a:spcBef>
                <a:spcPts val="1200"/>
              </a:spcBef>
              <a:buClr>
                <a:srgbClr val="FF2B01"/>
              </a:buClr>
              <a:buFont typeface="Wingdings" pitchFamily="2" charset="2"/>
              <a:buChar char="Ø"/>
            </a:pP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Δ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DOR tracking group delay &lt; 4ns (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Actuality &lt;0.5ns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)</a:t>
            </a:r>
            <a:endParaRPr lang="zh-CN" altLang="en-US" sz="2000" dirty="0">
              <a:solidFill>
                <a:schemeClr val="tx2"/>
              </a:solidFill>
              <a:latin typeface="+mn-lt"/>
              <a:ea typeface="+mn-ea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FF2B01"/>
              </a:buClr>
              <a:buFont typeface="Wingdings" pitchFamily="2" charset="2"/>
              <a:buChar char="Ø"/>
            </a:pP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Orbit &amp; angular determination and orbit prediction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FF2B01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System data 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processing latency  &lt; 1minute (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Actuality 15~40 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seconds</a:t>
            </a:r>
            <a:r>
              <a:rPr lang="en-US" altLang="zh-CN" sz="2000" dirty="0" smtClean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)</a:t>
            </a:r>
            <a:endParaRPr lang="zh-CN" altLang="en-US" sz="2000" dirty="0">
              <a:solidFill>
                <a:schemeClr val="tx2"/>
              </a:solidFill>
              <a:latin typeface="+mn-lt"/>
              <a:ea typeface="+mn-ea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085B6E"/>
              </a:buClr>
              <a:buFont typeface="Wingdings 2" pitchFamily="18" charset="2"/>
              <a:buAutoNum type="arabicPeriod" startAt="2"/>
            </a:pPr>
            <a:endParaRPr lang="en-US" altLang="zh-CN" sz="2000" dirty="0" smtClean="0">
              <a:solidFill>
                <a:schemeClr val="tx2"/>
              </a:solidFill>
              <a:latin typeface="+mn-lt"/>
              <a:ea typeface="+mn-ea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085B6E"/>
              </a:buClr>
              <a:buFont typeface="Wingdings 2" pitchFamily="18" charset="2"/>
              <a:buAutoNum type="arabicPeriod" startAt="2"/>
            </a:pPr>
            <a:r>
              <a:rPr lang="en-US" altLang="zh-CN" sz="2000" dirty="0" smtClean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Lunar 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surface working phase</a:t>
            </a:r>
            <a:endParaRPr lang="zh-CN" altLang="en-US" sz="2000" dirty="0">
              <a:solidFill>
                <a:schemeClr val="tx2"/>
              </a:solidFill>
              <a:latin typeface="+mn-lt"/>
              <a:ea typeface="+mn-ea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FF2B01"/>
              </a:buClr>
              <a:buFont typeface="Wingdings" pitchFamily="2" charset="2"/>
              <a:buChar char="Ø"/>
            </a:pP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Lander &amp; Rover tracking by SBI</a:t>
            </a:r>
          </a:p>
          <a:p>
            <a:pPr>
              <a:spcBef>
                <a:spcPts val="1200"/>
              </a:spcBef>
              <a:buClr>
                <a:srgbClr val="FF2B01"/>
              </a:buClr>
              <a:buFont typeface="Wingdings" pitchFamily="2" charset="2"/>
              <a:buChar char="Ø"/>
            </a:pP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Lander  3D position &lt;1km  (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Actuality &lt;100m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 )</a:t>
            </a:r>
            <a:endParaRPr lang="zh-CN" altLang="en-US" sz="2000" dirty="0">
              <a:solidFill>
                <a:schemeClr val="tx2"/>
              </a:solidFill>
              <a:latin typeface="+mn-lt"/>
              <a:ea typeface="+mn-ea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FF2B01"/>
              </a:buClr>
              <a:buFont typeface="Wingdings" pitchFamily="2" charset="2"/>
              <a:buChar char="Ø"/>
            </a:pP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Rover relative position of the lander</a:t>
            </a: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&lt;500m  (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Actuality ~1m 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rPr>
              <a:t>)</a:t>
            </a:r>
            <a:endParaRPr lang="zh-CN" altLang="en-US" sz="2000" dirty="0">
              <a:solidFill>
                <a:schemeClr val="tx2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536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916238" y="6453188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E2FA7D7-70FF-48B8-ABF1-39AE58E6ACC3}" type="slidenum">
              <a:rPr lang="en-US" altLang="zh-CN" sz="1400" smtClean="0">
                <a:latin typeface="Arial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zh-CN" sz="1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66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7273428" cy="479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2800" dirty="0">
                <a:ea typeface="黑体" pitchFamily="2" charset="-122"/>
                <a:cs typeface="Times New Roman" pitchFamily="18" charset="0"/>
                <a:sym typeface="Symbol" pitchFamily="18" charset="2"/>
              </a:rPr>
              <a:t>CVN data center real-time pipelines in CE-3</a:t>
            </a:r>
            <a:endParaRPr lang="zh-CN" altLang="en-US" sz="2800" dirty="0" smtClean="0"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96752"/>
            <a:ext cx="8998697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98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.4|0.4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默认设计模板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  <a:fontScheme name="默认设计模板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1045</Words>
  <Application>Microsoft Office PowerPoint</Application>
  <PresentationFormat>画面に合わせる (4:3)</PresentationFormat>
  <Paragraphs>379</Paragraphs>
  <Slides>29</Slides>
  <Notes>10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29</vt:i4>
      </vt:variant>
    </vt:vector>
  </HeadingPairs>
  <TitlesOfParts>
    <vt:vector size="43" baseType="lpstr">
      <vt:lpstr>@仿宋_GB2312</vt:lpstr>
      <vt:lpstr>黑体</vt:lpstr>
      <vt:lpstr>宋体</vt:lpstr>
      <vt:lpstr>华文行楷</vt:lpstr>
      <vt:lpstr>华文中宋</vt:lpstr>
      <vt:lpstr>Arial</vt:lpstr>
      <vt:lpstr>Calibri</vt:lpstr>
      <vt:lpstr>Symbol</vt:lpstr>
      <vt:lpstr>Times New Roman</vt:lpstr>
      <vt:lpstr>Wingdings</vt:lpstr>
      <vt:lpstr>Wingdings 2</vt:lpstr>
      <vt:lpstr>Office 主题</vt:lpstr>
      <vt:lpstr>Visio</vt:lpstr>
      <vt:lpstr>演示文稿</vt:lpstr>
      <vt:lpstr>CVN software correlator development and its applications</vt:lpstr>
      <vt:lpstr>Outline</vt:lpstr>
      <vt:lpstr>1. Development history</vt:lpstr>
      <vt:lpstr>PowerPoint プレゼンテーション</vt:lpstr>
      <vt:lpstr>Outline</vt:lpstr>
      <vt:lpstr>CE-3 Mission objective:  </vt:lpstr>
      <vt:lpstr>New Requirements &amp;  techniques of CVN</vt:lpstr>
      <vt:lpstr>PowerPoint プレゼンテーション</vt:lpstr>
      <vt:lpstr>CVN data center real-time pipelines in CE-3</vt:lpstr>
      <vt:lpstr>Block diagram software correlator</vt:lpstr>
      <vt:lpstr>Computing platform</vt:lpstr>
      <vt:lpstr>Specifications of CE-3 software correlator</vt:lpstr>
      <vt:lpstr>PowerPoint プレゼンテーション</vt:lpstr>
      <vt:lpstr>Null test by same beam phase reference image positioning</vt:lpstr>
      <vt:lpstr>PowerPoint プレゼンテーション</vt:lpstr>
      <vt:lpstr>Outline</vt:lpstr>
      <vt:lpstr>3. Development status</vt:lpstr>
      <vt:lpstr>CVN to Mark4 format transform test</vt:lpstr>
      <vt:lpstr>PowerPoint プレゼンテーション</vt:lpstr>
      <vt:lpstr>DiFX vs. CVN SC</vt:lpstr>
      <vt:lpstr>GPU acceleration correlator prototype</vt:lpstr>
      <vt:lpstr>CE-3 DOR delay difference: GPU SC vs. CPU SC</vt:lpstr>
      <vt:lpstr>PowerPoint プレゼンテーション</vt:lpstr>
      <vt:lpstr>4. Future work</vt:lpstr>
      <vt:lpstr>PowerPoint プレゼンテーション</vt:lpstr>
      <vt:lpstr>PowerPoint プレゼンテーション</vt:lpstr>
      <vt:lpstr>Residual statistics</vt:lpstr>
      <vt:lpstr>PowerPoint プレゼンテーション</vt:lpstr>
      <vt:lpstr> Perilune braking real time fringe search result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Software Correlator Status of Chinese VLBI Network</dc:title>
  <dc:creator>zhangjuan</dc:creator>
  <cp:lastModifiedBy>nsakai</cp:lastModifiedBy>
  <cp:revision>267</cp:revision>
  <dcterms:created xsi:type="dcterms:W3CDTF">2014-11-04T12:49:31Z</dcterms:created>
  <dcterms:modified xsi:type="dcterms:W3CDTF">2015-07-27T11:58:06Z</dcterms:modified>
</cp:coreProperties>
</file>