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28"/>
  </p:notesMasterIdLst>
  <p:sldIdLst>
    <p:sldId id="256" r:id="rId2"/>
    <p:sldId id="268" r:id="rId3"/>
    <p:sldId id="257" r:id="rId4"/>
    <p:sldId id="273" r:id="rId5"/>
    <p:sldId id="277" r:id="rId6"/>
    <p:sldId id="278" r:id="rId7"/>
    <p:sldId id="291" r:id="rId8"/>
    <p:sldId id="292" r:id="rId9"/>
    <p:sldId id="293" r:id="rId10"/>
    <p:sldId id="294" r:id="rId11"/>
    <p:sldId id="269" r:id="rId12"/>
    <p:sldId id="266" r:id="rId13"/>
    <p:sldId id="258" r:id="rId14"/>
    <p:sldId id="265" r:id="rId15"/>
    <p:sldId id="260" r:id="rId16"/>
    <p:sldId id="262" r:id="rId17"/>
    <p:sldId id="270" r:id="rId18"/>
    <p:sldId id="285" r:id="rId19"/>
    <p:sldId id="287" r:id="rId20"/>
    <p:sldId id="289" r:id="rId21"/>
    <p:sldId id="274" r:id="rId22"/>
    <p:sldId id="275" r:id="rId23"/>
    <p:sldId id="288" r:id="rId24"/>
    <p:sldId id="290" r:id="rId25"/>
    <p:sldId id="296" r:id="rId26"/>
    <p:sldId id="297" r:id="rId27"/>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snapToGrid="0">
      <p:cViewPr varScale="1">
        <p:scale>
          <a:sx n="102" d="100"/>
          <a:sy n="102" d="100"/>
        </p:scale>
        <p:origin x="221" y="82"/>
      </p:cViewPr>
      <p:guideLst/>
    </p:cSldViewPr>
  </p:slideViewPr>
  <p:notesTextViewPr>
    <p:cViewPr>
      <p:scale>
        <a:sx n="3" d="2"/>
        <a:sy n="3" d="2"/>
      </p:scale>
      <p:origin x="0" y="0"/>
    </p:cViewPr>
  </p:notesTextViewPr>
  <p:sorterViewPr>
    <p:cViewPr>
      <p:scale>
        <a:sx n="66" d="100"/>
        <a:sy n="66" d="100"/>
      </p:scale>
      <p:origin x="0" y="-30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6017" tIns="48009" rIns="96017" bIns="4800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6017" tIns="48009" rIns="96017" bIns="48009" rtlCol="0"/>
          <a:lstStyle>
            <a:lvl1pPr algn="r">
              <a:defRPr sz="1300"/>
            </a:lvl1pPr>
          </a:lstStyle>
          <a:p>
            <a:fld id="{B784A7C6-1313-40A9-9EBF-0C2CC7F1CF26}" type="datetimeFigureOut">
              <a:rPr kumimoji="1" lang="ja-JP" altLang="en-US" smtClean="0"/>
              <a:t>2014/6/3</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6017" tIns="48009" rIns="96017" bIns="48009"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6017" tIns="48009" rIns="96017" bIns="480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6017" tIns="48009" rIns="96017" bIns="4800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4613" y="9446679"/>
            <a:ext cx="2971800" cy="499011"/>
          </a:xfrm>
          <a:prstGeom prst="rect">
            <a:avLst/>
          </a:prstGeom>
        </p:spPr>
        <p:txBody>
          <a:bodyPr vert="horz" lIns="96017" tIns="48009" rIns="96017" bIns="48009" rtlCol="0" anchor="b"/>
          <a:lstStyle>
            <a:lvl1pPr algn="r">
              <a:defRPr sz="1300"/>
            </a:lvl1pPr>
          </a:lstStyle>
          <a:p>
            <a:fld id="{0550A44B-B181-4A74-AACB-9031E3D450C9}" type="slidenum">
              <a:rPr kumimoji="1" lang="ja-JP" altLang="en-US" smtClean="0"/>
              <a:t>‹#›</a:t>
            </a:fld>
            <a:endParaRPr kumimoji="1" lang="ja-JP" altLang="en-US"/>
          </a:p>
        </p:txBody>
      </p:sp>
    </p:spTree>
    <p:extLst>
      <p:ext uri="{BB962C8B-B14F-4D97-AF65-F5344CB8AC3E}">
        <p14:creationId xmlns:p14="http://schemas.microsoft.com/office/powerpoint/2010/main" val="87544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550A44B-B181-4A74-AACB-9031E3D450C9}" type="slidenum">
              <a:rPr kumimoji="1" lang="ja-JP" altLang="en-US" smtClean="0"/>
              <a:t>1</a:t>
            </a:fld>
            <a:endParaRPr kumimoji="1" lang="ja-JP" altLang="en-US"/>
          </a:p>
        </p:txBody>
      </p:sp>
    </p:spTree>
    <p:extLst>
      <p:ext uri="{BB962C8B-B14F-4D97-AF65-F5344CB8AC3E}">
        <p14:creationId xmlns:p14="http://schemas.microsoft.com/office/powerpoint/2010/main" val="385763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57350" y="4464028"/>
            <a:ext cx="6858000" cy="1194650"/>
          </a:xfrm>
        </p:spPr>
        <p:txBody>
          <a:bodyPr wrap="none" anchor="t">
            <a:normAutofit/>
          </a:bodyPr>
          <a:lstStyle>
            <a:lvl1pPr algn="r">
              <a:defRPr sz="3200" b="0" spc="-225" baseline="0">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ltLang="ja-JP" dirty="0" smtClean="0"/>
              <a:t>Radio Astronomy in the Year 2020-2030</a:t>
            </a:r>
            <a:endParaRPr lang="en-US" dirty="0"/>
          </a:p>
        </p:txBody>
      </p:sp>
      <p:sp>
        <p:nvSpPr>
          <p:cNvPr id="3" name="Subtitle 2"/>
          <p:cNvSpPr>
            <a:spLocks noGrp="1"/>
          </p:cNvSpPr>
          <p:nvPr>
            <p:ph type="subTitle" idx="1" hasCustomPrompt="1"/>
          </p:nvPr>
        </p:nvSpPr>
        <p:spPr>
          <a:xfrm>
            <a:off x="1657349" y="3829878"/>
            <a:ext cx="6858000" cy="618523"/>
          </a:xfrm>
        </p:spPr>
        <p:txBody>
          <a:bodyPr anchor="b">
            <a:normAutofit/>
          </a:bodyPr>
          <a:lstStyle>
            <a:lvl1pPr marL="0" indent="0" algn="r">
              <a:buNone/>
              <a:defRPr sz="2400" b="0" baseline="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Junji Inatani</a:t>
            </a:r>
            <a:endParaRPr lang="en-US" dirty="0"/>
          </a:p>
        </p:txBody>
      </p:sp>
      <p:sp>
        <p:nvSpPr>
          <p:cNvPr id="7" name="Date Placeholder 6"/>
          <p:cNvSpPr>
            <a:spLocks noGrp="1"/>
          </p:cNvSpPr>
          <p:nvPr>
            <p:ph type="dt" sz="half" idx="10"/>
          </p:nvPr>
        </p:nvSpPr>
        <p:spPr/>
        <p:txBody>
          <a:bodyPr/>
          <a:lstStyle>
            <a:lvl1pPr>
              <a:defRPr sz="1200" b="1"/>
            </a:lvl1pPr>
          </a:lstStyle>
          <a:p>
            <a:r>
              <a:rPr lang="en-US" altLang="ja-JP" smtClean="0"/>
              <a:t>2014-06-03</a:t>
            </a:r>
            <a:endParaRPr lang="en-US" dirty="0"/>
          </a:p>
        </p:txBody>
      </p:sp>
      <p:sp>
        <p:nvSpPr>
          <p:cNvPr id="8" name="Footer Placeholder 7"/>
          <p:cNvSpPr>
            <a:spLocks noGrp="1"/>
          </p:cNvSpPr>
          <p:nvPr>
            <p:ph type="ftr" sz="quarter" idx="11"/>
          </p:nvPr>
        </p:nvSpPr>
        <p:spPr/>
        <p:txBody>
          <a:bodyPr/>
          <a:lstStyle>
            <a:lvl1pPr>
              <a:defRPr sz="1200" b="1"/>
            </a:lvl1pPr>
          </a:lstStyle>
          <a:p>
            <a:r>
              <a:rPr lang="ja-JP" altLang="en-US" smtClean="0"/>
              <a:t>川口さん退任記念</a:t>
            </a:r>
            <a:r>
              <a:rPr lang="en-US" altLang="ja-JP" smtClean="0"/>
              <a:t>WS</a:t>
            </a:r>
            <a:endParaRPr lang="en-US" dirty="0"/>
          </a:p>
        </p:txBody>
      </p:sp>
      <p:sp>
        <p:nvSpPr>
          <p:cNvPr id="9" name="Slide Number Placeholder 8"/>
          <p:cNvSpPr>
            <a:spLocks noGrp="1"/>
          </p:cNvSpPr>
          <p:nvPr>
            <p:ph type="sldNum" sz="quarter" idx="12"/>
          </p:nvPr>
        </p:nvSpPr>
        <p:spPr/>
        <p:txBody>
          <a:bodyPr/>
          <a:lstStyle>
            <a:lvl1pPr>
              <a:defRPr sz="12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46330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191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444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66121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684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2014-06-03</a:t>
            </a:r>
            <a:endParaRPr lang="en-US" dirty="0"/>
          </a:p>
        </p:txBody>
      </p:sp>
      <p:sp>
        <p:nvSpPr>
          <p:cNvPr id="4" name="Footer Placeholder 3"/>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69473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2014-06-03</a:t>
            </a:r>
            <a:endParaRPr lang="en-US" dirty="0"/>
          </a:p>
        </p:txBody>
      </p:sp>
      <p:sp>
        <p:nvSpPr>
          <p:cNvPr id="4" name="Footer Placeholder 3"/>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94174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2014-06-03</a:t>
            </a:r>
            <a:endParaRPr lang="en-US" dirty="0"/>
          </a:p>
        </p:txBody>
      </p:sp>
      <p:sp>
        <p:nvSpPr>
          <p:cNvPr id="5" name="Footer Placeholder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55674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2014-06-03</a:t>
            </a:r>
            <a:endParaRPr lang="en-US" dirty="0"/>
          </a:p>
        </p:txBody>
      </p:sp>
      <p:sp>
        <p:nvSpPr>
          <p:cNvPr id="5" name="Footer Placeholder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4167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a:xfrm>
            <a:off x="237995" y="214814"/>
            <a:ext cx="8668010" cy="636956"/>
          </a:xfrm>
        </p:spPr>
        <p:txBody>
          <a:bodyPr>
            <a:normAutofit/>
          </a:bodyPr>
          <a:lstStyle>
            <a:lvl1pPr>
              <a:defRPr sz="3200" b="1"/>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237995" y="1027134"/>
            <a:ext cx="8668010" cy="5149829"/>
          </a:xfrm>
        </p:spPr>
        <p:txBody>
          <a:bodyPr/>
          <a:lstStyle>
            <a:lvl1pPr>
              <a:defRPr sz="2400" b="1"/>
            </a:lvl1pPr>
            <a:lvl2pPr>
              <a:defRPr sz="2000">
                <a:latin typeface="+mj-lt"/>
              </a:defRPr>
            </a:lvl2pPr>
            <a:lvl3pPr>
              <a:defRPr sz="2000"/>
            </a:lvl3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2" name="日付プレースホルダー 1"/>
          <p:cNvSpPr>
            <a:spLocks noGrp="1"/>
          </p:cNvSpPr>
          <p:nvPr>
            <p:ph type="dt" sz="half" idx="10"/>
          </p:nvPr>
        </p:nvSpPr>
        <p:spPr/>
        <p:txBody>
          <a:bodyPr/>
          <a:lstStyle>
            <a:lvl1pPr>
              <a:defRPr sz="1100"/>
            </a:lvl1pPr>
          </a:lstStyle>
          <a:p>
            <a:r>
              <a:rPr lang="en-US" altLang="ja-JP" smtClean="0"/>
              <a:t>2014-06-03</a:t>
            </a:r>
            <a:endParaRPr lang="en-US" dirty="0"/>
          </a:p>
        </p:txBody>
      </p:sp>
      <p:sp>
        <p:nvSpPr>
          <p:cNvPr id="7" name="フッター プレースホルダー 6"/>
          <p:cNvSpPr>
            <a:spLocks noGrp="1"/>
          </p:cNvSpPr>
          <p:nvPr>
            <p:ph type="ftr" sz="quarter" idx="11"/>
          </p:nvPr>
        </p:nvSpPr>
        <p:spPr/>
        <p:txBody>
          <a:bodyPr/>
          <a:lstStyle>
            <a:lvl1pPr>
              <a:defRPr sz="1100"/>
            </a:lvl1pPr>
          </a:lstStyle>
          <a:p>
            <a:r>
              <a:rPr lang="ja-JP" altLang="en-US" smtClean="0"/>
              <a:t>川口さん退任記念</a:t>
            </a:r>
            <a:r>
              <a:rPr lang="en-US" altLang="ja-JP" smtClean="0"/>
              <a:t>WS</a:t>
            </a:r>
            <a:endParaRPr lang="en-US" dirty="0"/>
          </a:p>
        </p:txBody>
      </p:sp>
      <p:sp>
        <p:nvSpPr>
          <p:cNvPr id="9" name="スライド番号プレースホルダー 8"/>
          <p:cNvSpPr>
            <a:spLocks noGrp="1"/>
          </p:cNvSpPr>
          <p:nvPr>
            <p:ph type="sldNum" sz="quarter" idx="12"/>
          </p:nvPr>
        </p:nvSpPr>
        <p:spPr/>
        <p:txBody>
          <a:bodyPr/>
          <a:lstStyle>
            <a:lvl1pPr>
              <a:defRPr sz="11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55030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t>2014-06-03</a:t>
            </a:r>
            <a:endParaRPr lang="en-US" dirty="0"/>
          </a:p>
        </p:txBody>
      </p:sp>
      <p:sp>
        <p:nvSpPr>
          <p:cNvPr id="5" name="Footer Placeholder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0967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0946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40000" y="2505075"/>
            <a:ext cx="376891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6" name="Content Placeholder 5"/>
          <p:cNvSpPr>
            <a:spLocks noGrp="1"/>
          </p:cNvSpPr>
          <p:nvPr>
            <p:ph sz="quarter" idx="4"/>
          </p:nvPr>
        </p:nvSpPr>
        <p:spPr>
          <a:xfrm>
            <a:off x="4739880" y="2505075"/>
            <a:ext cx="377666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t>2014-06-03</a:t>
            </a:r>
            <a:endParaRPr lang="en-US" dirty="0"/>
          </a:p>
        </p:txBody>
      </p:sp>
      <p:sp>
        <p:nvSpPr>
          <p:cNvPr id="8" name="Footer Placeholder 7"/>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9580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t>2014-06-03</a:t>
            </a:r>
            <a:endParaRPr lang="en-US" dirty="0"/>
          </a:p>
        </p:txBody>
      </p:sp>
      <p:sp>
        <p:nvSpPr>
          <p:cNvPr id="4" name="Footer Placeholder 3"/>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727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t>2014-06-03</a:t>
            </a:r>
            <a:endParaRPr lang="en-US" dirty="0"/>
          </a:p>
        </p:txBody>
      </p:sp>
      <p:sp>
        <p:nvSpPr>
          <p:cNvPr id="3" name="Footer Placeholder 2"/>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084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917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2014-06-03</a:t>
            </a:r>
            <a:endParaRPr lang="en-US" dirty="0"/>
          </a:p>
        </p:txBody>
      </p:sp>
      <p:sp>
        <p:nvSpPr>
          <p:cNvPr id="6" name="Footer Placeholder 5"/>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974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ja-JP" smtClean="0"/>
              <a:t>2014-06-03</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ja-JP" altLang="en-US" smtClean="0"/>
              <a:t>川口さん退任記念</a:t>
            </a:r>
            <a:r>
              <a:rPr lang="en-US" altLang="ja-JP" smtClean="0"/>
              <a:t>WS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329641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kumimoji="1"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57350" y="4444999"/>
            <a:ext cx="6858000" cy="1491105"/>
          </a:xfrm>
        </p:spPr>
        <p:txBody>
          <a:bodyPr>
            <a:normAutofit/>
          </a:bodyPr>
          <a:lstStyle/>
          <a:p>
            <a:r>
              <a:rPr kumimoji="1" lang="ja-JP" altLang="en-US" sz="3600" b="1" dirty="0" smtClean="0">
                <a:solidFill>
                  <a:schemeClr val="accent1">
                    <a:lumMod val="60000"/>
                    <a:lumOff val="40000"/>
                  </a:schemeClr>
                </a:solidFill>
              </a:rPr>
              <a:t>電波天文学</a:t>
            </a:r>
            <a:r>
              <a:rPr kumimoji="1" lang="en-US" altLang="ja-JP" sz="3600" b="1" dirty="0" smtClean="0">
                <a:solidFill>
                  <a:schemeClr val="accent1">
                    <a:lumMod val="60000"/>
                    <a:lumOff val="40000"/>
                  </a:schemeClr>
                </a:solidFill>
              </a:rPr>
              <a:t>”</a:t>
            </a:r>
            <a:r>
              <a:rPr kumimoji="1" lang="ja-JP" altLang="en-US" sz="3600" b="1" dirty="0" smtClean="0">
                <a:solidFill>
                  <a:schemeClr val="accent1">
                    <a:lumMod val="60000"/>
                    <a:lumOff val="40000"/>
                  </a:schemeClr>
                </a:solidFill>
              </a:rPr>
              <a:t>最後の弱点</a:t>
            </a:r>
            <a:r>
              <a:rPr kumimoji="1" lang="en-US" altLang="ja-JP" sz="3600" b="1" dirty="0" smtClean="0">
                <a:solidFill>
                  <a:schemeClr val="accent1">
                    <a:lumMod val="60000"/>
                    <a:lumOff val="40000"/>
                  </a:schemeClr>
                </a:solidFill>
              </a:rPr>
              <a:t>”</a:t>
            </a:r>
            <a:r>
              <a:rPr kumimoji="1" lang="ja-JP" altLang="en-US" sz="3600" b="1" dirty="0" smtClean="0">
                <a:solidFill>
                  <a:schemeClr val="accent1">
                    <a:lumMod val="60000"/>
                    <a:lumOff val="40000"/>
                  </a:schemeClr>
                </a:solidFill>
              </a:rPr>
              <a:t>の克服</a:t>
            </a:r>
            <a:endParaRPr kumimoji="1" lang="ja-JP" altLang="en-US" sz="3600" b="1" dirty="0">
              <a:solidFill>
                <a:schemeClr val="accent1">
                  <a:lumMod val="60000"/>
                  <a:lumOff val="40000"/>
                </a:schemeClr>
              </a:solidFill>
            </a:endParaRPr>
          </a:p>
        </p:txBody>
      </p:sp>
      <p:sp>
        <p:nvSpPr>
          <p:cNvPr id="3" name="サブタイトル 2"/>
          <p:cNvSpPr>
            <a:spLocks noGrp="1"/>
          </p:cNvSpPr>
          <p:nvPr>
            <p:ph type="subTitle" idx="1"/>
          </p:nvPr>
        </p:nvSpPr>
        <p:spPr>
          <a:xfrm>
            <a:off x="1657350" y="3638492"/>
            <a:ext cx="6858000" cy="618523"/>
          </a:xfrm>
        </p:spPr>
        <p:txBody>
          <a:bodyPr/>
          <a:lstStyle/>
          <a:p>
            <a:r>
              <a:rPr kumimoji="1" lang="en-US" altLang="ja-JP" b="1" dirty="0" smtClean="0">
                <a:solidFill>
                  <a:schemeClr val="tx1"/>
                </a:solidFill>
              </a:rPr>
              <a:t>Junji Inatani (NAOJ)</a:t>
            </a:r>
            <a:endParaRPr kumimoji="1" lang="ja-JP" altLang="en-US" b="1" dirty="0">
              <a:solidFill>
                <a:schemeClr val="tx1"/>
              </a:solidFill>
            </a:endParaRPr>
          </a:p>
        </p:txBody>
      </p:sp>
      <p:sp>
        <p:nvSpPr>
          <p:cNvPr id="5" name="フッター プレースホルダー 4"/>
          <p:cNvSpPr>
            <a:spLocks noGrp="1"/>
          </p:cNvSpPr>
          <p:nvPr>
            <p:ph type="ftr" sz="quarter" idx="11"/>
          </p:nvPr>
        </p:nvSpPr>
        <p:spPr/>
        <p:txBody>
          <a:bodyPr/>
          <a:lstStyle/>
          <a:p>
            <a:r>
              <a:rPr lang="ja-JP" altLang="en-US" sz="1100" smtClean="0"/>
              <a:t>川口さん退任記念</a:t>
            </a:r>
            <a:r>
              <a:rPr lang="en-US" altLang="ja-JP" sz="1100" smtClean="0"/>
              <a:t>WS</a:t>
            </a:r>
            <a:endParaRPr lang="en-US" sz="1100"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z="1100" smtClean="0"/>
              <a:t>1</a:t>
            </a:fld>
            <a:endParaRPr lang="en-US" sz="1100"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Tree>
    <p:extLst>
      <p:ext uri="{BB962C8B-B14F-4D97-AF65-F5344CB8AC3E}">
        <p14:creationId xmlns:p14="http://schemas.microsoft.com/office/powerpoint/2010/main" val="1351099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2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SPIE Conference 9153 (June 2014)</a:t>
            </a:r>
            <a:r>
              <a:rPr lang="en-US" altLang="ja-JP"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
            </a:r>
            <a:br>
              <a:rPr lang="en-US" altLang="ja-JP"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br>
            <a:r>
              <a:rPr lang="en-US" altLang="ja-JP" sz="13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Millimeter, </a:t>
            </a:r>
            <a:r>
              <a:rPr lang="en-US" altLang="ja-JP" sz="1300" dirty="0" err="1">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Submillimeter</a:t>
            </a:r>
            <a:r>
              <a:rPr lang="en-US" altLang="ja-JP" sz="13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 and Far-Infrared Detectors and Instrumentation for Astronomy VII</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pPr marL="0" indent="0">
              <a:buNone/>
            </a:pPr>
            <a:r>
              <a:rPr lang="en-US" altLang="ja-JP" sz="1900" u="sng" dirty="0">
                <a:solidFill>
                  <a:schemeClr val="accent1">
                    <a:lumMod val="60000"/>
                    <a:lumOff val="40000"/>
                  </a:schemeClr>
                </a:solidFill>
                <a:latin typeface="+mj-lt"/>
              </a:rPr>
              <a:t>Session-10 (CMB Instruments: New Developments I)</a:t>
            </a:r>
          </a:p>
          <a:p>
            <a:r>
              <a:rPr lang="en-US" altLang="ja-JP" sz="1900" dirty="0">
                <a:latin typeface="+mj-lt"/>
              </a:rPr>
              <a:t>The Simons array: expanding </a:t>
            </a:r>
            <a:r>
              <a:rPr lang="en-US" altLang="ja-JP" sz="1900" dirty="0">
                <a:solidFill>
                  <a:schemeClr val="accent1">
                    <a:lumMod val="60000"/>
                    <a:lumOff val="40000"/>
                  </a:schemeClr>
                </a:solidFill>
                <a:latin typeface="+mj-lt"/>
              </a:rPr>
              <a:t>POLARBEAR</a:t>
            </a:r>
            <a:r>
              <a:rPr lang="en-US" altLang="ja-JP" sz="1900" dirty="0">
                <a:latin typeface="+mj-lt"/>
              </a:rPr>
              <a:t> to three multi-</a:t>
            </a:r>
            <a:r>
              <a:rPr lang="en-US" altLang="ja-JP" sz="1900" dirty="0" err="1">
                <a:latin typeface="+mj-lt"/>
              </a:rPr>
              <a:t>chroic</a:t>
            </a:r>
            <a:r>
              <a:rPr lang="en-US" altLang="ja-JP" sz="1900" dirty="0">
                <a:latin typeface="+mj-lt"/>
              </a:rPr>
              <a:t> telescopes,</a:t>
            </a:r>
          </a:p>
          <a:p>
            <a:r>
              <a:rPr lang="en-US" altLang="ja-JP" sz="1900" dirty="0">
                <a:solidFill>
                  <a:schemeClr val="accent1">
                    <a:lumMod val="60000"/>
                    <a:lumOff val="40000"/>
                  </a:schemeClr>
                </a:solidFill>
                <a:latin typeface="+mj-lt"/>
              </a:rPr>
              <a:t>POLARBEAR-2</a:t>
            </a:r>
            <a:r>
              <a:rPr lang="en-US" altLang="ja-JP" sz="1900" dirty="0">
                <a:latin typeface="+mj-lt"/>
              </a:rPr>
              <a:t>: a new instrument for CMB polarization measurements with Simons Array,</a:t>
            </a:r>
          </a:p>
          <a:p>
            <a:r>
              <a:rPr lang="en-US" altLang="ja-JP" sz="1900" dirty="0">
                <a:solidFill>
                  <a:schemeClr val="accent1">
                    <a:lumMod val="60000"/>
                    <a:lumOff val="40000"/>
                  </a:schemeClr>
                </a:solidFill>
                <a:latin typeface="+mj-lt"/>
              </a:rPr>
              <a:t>PILOT</a:t>
            </a:r>
            <a:r>
              <a:rPr lang="en-US" altLang="ja-JP" sz="1900" dirty="0">
                <a:latin typeface="+mj-lt"/>
              </a:rPr>
              <a:t>: a balloon-borne experiment to measure the polarized FIR emission of dust grains in the interstellar medium,</a:t>
            </a:r>
          </a:p>
          <a:p>
            <a:r>
              <a:rPr lang="en-US" altLang="ja-JP" sz="1900" dirty="0" smtClean="0">
                <a:latin typeface="+mj-lt"/>
              </a:rPr>
              <a:t>The </a:t>
            </a:r>
            <a:r>
              <a:rPr lang="en-US" altLang="ja-JP" sz="1900" dirty="0">
                <a:latin typeface="+mj-lt"/>
              </a:rPr>
              <a:t>cosmology large angular scale surveyor (</a:t>
            </a:r>
            <a:r>
              <a:rPr lang="en-US" altLang="ja-JP" sz="1900" dirty="0">
                <a:solidFill>
                  <a:schemeClr val="accent1">
                    <a:lumMod val="60000"/>
                    <a:lumOff val="40000"/>
                  </a:schemeClr>
                </a:solidFill>
                <a:latin typeface="+mj-lt"/>
              </a:rPr>
              <a:t>CLASS</a:t>
            </a:r>
            <a:r>
              <a:rPr lang="en-US" altLang="ja-JP" sz="1900" dirty="0">
                <a:latin typeface="+mj-lt"/>
              </a:rPr>
              <a:t>): 40-GHz detector array of bolometric </a:t>
            </a:r>
            <a:r>
              <a:rPr lang="en-US" altLang="ja-JP" sz="1900" dirty="0" err="1">
                <a:latin typeface="+mj-lt"/>
              </a:rPr>
              <a:t>polarimeters</a:t>
            </a:r>
            <a:r>
              <a:rPr lang="en-US" altLang="ja-JP" sz="1900" dirty="0">
                <a:latin typeface="+mj-lt"/>
              </a:rPr>
              <a:t>,</a:t>
            </a:r>
          </a:p>
          <a:p>
            <a:endParaRPr lang="en-US" altLang="ja-JP" sz="1900" dirty="0">
              <a:latin typeface="+mj-lt"/>
            </a:endParaRPr>
          </a:p>
          <a:p>
            <a:pPr marL="0" indent="0">
              <a:buNone/>
            </a:pPr>
            <a:r>
              <a:rPr lang="en-US" altLang="ja-JP" sz="1900" u="sng" dirty="0">
                <a:solidFill>
                  <a:schemeClr val="accent1">
                    <a:lumMod val="60000"/>
                    <a:lumOff val="40000"/>
                  </a:schemeClr>
                </a:solidFill>
                <a:latin typeface="+mj-lt"/>
              </a:rPr>
              <a:t>Session-11 (CMB Instruments: New Developments II)</a:t>
            </a:r>
          </a:p>
          <a:p>
            <a:r>
              <a:rPr lang="en-US" altLang="ja-JP" sz="1900" dirty="0">
                <a:latin typeface="+mj-lt"/>
              </a:rPr>
              <a:t>Advanced </a:t>
            </a:r>
            <a:r>
              <a:rPr lang="en-US" altLang="ja-JP" sz="1900" dirty="0" err="1">
                <a:solidFill>
                  <a:schemeClr val="accent1">
                    <a:lumMod val="60000"/>
                    <a:lumOff val="40000"/>
                  </a:schemeClr>
                </a:solidFill>
                <a:latin typeface="+mj-lt"/>
              </a:rPr>
              <a:t>ACTPol</a:t>
            </a:r>
            <a:r>
              <a:rPr lang="en-US" altLang="ja-JP" sz="1900" dirty="0">
                <a:latin typeface="+mj-lt"/>
              </a:rPr>
              <a:t>,</a:t>
            </a:r>
          </a:p>
          <a:p>
            <a:r>
              <a:rPr lang="en-US" altLang="ja-JP" sz="1900" dirty="0">
                <a:latin typeface="+mj-lt"/>
              </a:rPr>
              <a:t>The primordial inflation polarization explorer (</a:t>
            </a:r>
            <a:r>
              <a:rPr lang="en-US" altLang="ja-JP" sz="1900" dirty="0">
                <a:solidFill>
                  <a:schemeClr val="accent1">
                    <a:lumMod val="60000"/>
                    <a:lumOff val="40000"/>
                  </a:schemeClr>
                </a:solidFill>
                <a:latin typeface="+mj-lt"/>
              </a:rPr>
              <a:t>PIPER</a:t>
            </a:r>
            <a:r>
              <a:rPr lang="en-US" altLang="ja-JP" sz="1900" dirty="0">
                <a:latin typeface="+mj-lt"/>
              </a:rPr>
              <a:t>),</a:t>
            </a:r>
          </a:p>
          <a:p>
            <a:r>
              <a:rPr lang="en-US" altLang="ja-JP" sz="1900" dirty="0" err="1">
                <a:solidFill>
                  <a:schemeClr val="accent1">
                    <a:lumMod val="60000"/>
                    <a:lumOff val="40000"/>
                  </a:schemeClr>
                </a:solidFill>
                <a:latin typeface="+mj-lt"/>
              </a:rPr>
              <a:t>GroundBIRD</a:t>
            </a:r>
            <a:r>
              <a:rPr lang="en-US" altLang="ja-JP" sz="1900" dirty="0">
                <a:latin typeface="+mj-lt"/>
              </a:rPr>
              <a:t>: CMB polarization measurements at large angular scale by using MKIDs,</a:t>
            </a:r>
          </a:p>
          <a:p>
            <a:r>
              <a:rPr lang="en-US" altLang="ja-JP" sz="1900" dirty="0">
                <a:solidFill>
                  <a:schemeClr val="accent1">
                    <a:lumMod val="60000"/>
                    <a:lumOff val="40000"/>
                  </a:schemeClr>
                </a:solidFill>
                <a:latin typeface="+mj-lt"/>
              </a:rPr>
              <a:t>BICEP3</a:t>
            </a:r>
            <a:r>
              <a:rPr lang="en-US" altLang="ja-JP" sz="1900" dirty="0">
                <a:latin typeface="+mj-lt"/>
              </a:rPr>
              <a:t>: a next-generation refractor for inflationary CMB polarization,</a:t>
            </a:r>
          </a:p>
          <a:p>
            <a:r>
              <a:rPr lang="en-US" altLang="ja-JP" sz="1900" dirty="0" smtClean="0">
                <a:solidFill>
                  <a:schemeClr val="accent1">
                    <a:lumMod val="60000"/>
                    <a:lumOff val="40000"/>
                  </a:schemeClr>
                </a:solidFill>
                <a:latin typeface="+mj-lt"/>
              </a:rPr>
              <a:t>SPT-3G</a:t>
            </a:r>
            <a:r>
              <a:rPr lang="en-US" altLang="ja-JP" sz="1900" dirty="0">
                <a:latin typeface="+mj-lt"/>
              </a:rPr>
              <a:t>: a next-generation cosmic microwave background polarization experiment on the South Pole telescope</a:t>
            </a:r>
            <a:r>
              <a:rPr lang="en-US" altLang="ja-JP" sz="1900" dirty="0" smtClean="0">
                <a:latin typeface="+mj-lt"/>
              </a:rPr>
              <a:t>,</a:t>
            </a:r>
          </a:p>
          <a:p>
            <a:pPr marL="0" indent="0">
              <a:buNone/>
            </a:pPr>
            <a:r>
              <a:rPr lang="ja-JP" altLang="en-US" sz="1900" dirty="0" smtClean="0">
                <a:latin typeface="+mj-lt"/>
              </a:rPr>
              <a:t>　</a:t>
            </a:r>
            <a:endParaRPr lang="en-US" altLang="ja-JP" sz="1900" dirty="0" smtClean="0">
              <a:latin typeface="+mj-lt"/>
            </a:endParaRPr>
          </a:p>
          <a:p>
            <a:pPr marL="0" indent="0">
              <a:buNone/>
            </a:pPr>
            <a:r>
              <a:rPr lang="ja-JP" altLang="en-US" sz="2000" b="0" dirty="0" smtClean="0"/>
              <a:t>　</a:t>
            </a:r>
            <a:endParaRPr lang="en-US" altLang="ja-JP" sz="2000" b="0" dirty="0" smtClean="0"/>
          </a:p>
          <a:p>
            <a:endParaRPr lang="en-US" altLang="ja-JP" sz="2000" b="0" dirty="0"/>
          </a:p>
          <a:p>
            <a:endParaRPr lang="en-US" altLang="ja-JP" dirty="0" smtClean="0"/>
          </a:p>
          <a:p>
            <a:pPr marL="0" indent="0">
              <a:buNone/>
            </a:pPr>
            <a:endParaRPr lang="en-US" altLang="ja-JP" dirty="0"/>
          </a:p>
          <a:p>
            <a:pPr marL="0" indent="0">
              <a:buNone/>
            </a:pPr>
            <a:endParaRPr lang="en-US" altLang="ja-JP" dirty="0" smtClean="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54378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電波カメラの画素数の制約</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846716" y="851770"/>
            <a:ext cx="7450567" cy="4734564"/>
          </a:xfrm>
          <a:prstGeom prst="rect">
            <a:avLst/>
          </a:prstGeo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11</a:t>
            </a:fld>
            <a:endParaRPr lang="en-US" dirty="0"/>
          </a:p>
        </p:txBody>
      </p:sp>
      <p:sp>
        <p:nvSpPr>
          <p:cNvPr id="8" name="正方形/長方形 7"/>
          <p:cNvSpPr/>
          <p:nvPr/>
        </p:nvSpPr>
        <p:spPr>
          <a:xfrm>
            <a:off x="1971207" y="2720715"/>
            <a:ext cx="6003560" cy="1334124"/>
          </a:xfrm>
          <a:prstGeom prst="rect">
            <a:avLst/>
          </a:prstGeom>
          <a:noFill/>
          <a:ln w="28575">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925527" y="5600618"/>
            <a:ext cx="7292943" cy="646331"/>
          </a:xfrm>
          <a:prstGeom prst="rect">
            <a:avLst/>
          </a:prstGeom>
          <a:noFill/>
        </p:spPr>
        <p:txBody>
          <a:bodyPr wrap="square" rtlCol="0">
            <a:spAutoFit/>
          </a:bodyPr>
          <a:lstStyle/>
          <a:p>
            <a:r>
              <a:rPr kumimoji="1" lang="en-US" altLang="ja-JP" dirty="0" smtClean="0"/>
              <a:t>&gt;2GHz</a:t>
            </a:r>
            <a:r>
              <a:rPr kumimoji="1" lang="ja-JP" altLang="en-US" dirty="0" smtClean="0"/>
              <a:t>では</a:t>
            </a:r>
            <a:r>
              <a:rPr kumimoji="1" lang="en-US" altLang="ja-JP" dirty="0" smtClean="0"/>
              <a:t>10x10</a:t>
            </a:r>
            <a:r>
              <a:rPr kumimoji="1" lang="ja-JP" altLang="en-US" dirty="0" smtClean="0"/>
              <a:t>画素以上</a:t>
            </a:r>
            <a:r>
              <a:rPr kumimoji="1" lang="en-US" altLang="ja-JP" dirty="0" smtClean="0"/>
              <a:t>､ &gt;20GHz</a:t>
            </a:r>
            <a:r>
              <a:rPr kumimoji="1" lang="ja-JP" altLang="en-US" dirty="0" smtClean="0"/>
              <a:t>では</a:t>
            </a:r>
            <a:r>
              <a:rPr kumimoji="1" lang="en-US" altLang="ja-JP" dirty="0" smtClean="0"/>
              <a:t>100x100</a:t>
            </a:r>
            <a:r>
              <a:rPr kumimoji="1" lang="ja-JP" altLang="en-US" dirty="0" smtClean="0"/>
              <a:t>画素以上</a:t>
            </a:r>
            <a:r>
              <a:rPr kumimoji="1" lang="en-US" altLang="ja-JP" dirty="0" smtClean="0"/>
              <a:t>､ &gt;200GHz</a:t>
            </a:r>
            <a:r>
              <a:rPr kumimoji="1" lang="ja-JP" altLang="en-US" dirty="0" smtClean="0"/>
              <a:t>では</a:t>
            </a:r>
            <a:r>
              <a:rPr kumimoji="1" lang="en-US" altLang="ja-JP" dirty="0" smtClean="0"/>
              <a:t>1000x1000</a:t>
            </a:r>
            <a:r>
              <a:rPr kumimoji="1" lang="ja-JP" altLang="en-US" dirty="0" smtClean="0"/>
              <a:t>画素以上が可能か</a:t>
            </a:r>
            <a:r>
              <a:rPr kumimoji="1" lang="en-US" altLang="ja-JP" dirty="0" smtClean="0"/>
              <a:t>(</a:t>
            </a:r>
            <a:r>
              <a:rPr kumimoji="1" lang="ja-JP" altLang="en-US" dirty="0" smtClean="0"/>
              <a:t>物理サイズ</a:t>
            </a:r>
            <a:r>
              <a:rPr kumimoji="1" lang="en-US" altLang="ja-JP" dirty="0" smtClean="0"/>
              <a:t>1m</a:t>
            </a:r>
            <a:r>
              <a:rPr kumimoji="1" lang="ja-JP" altLang="en-US" dirty="0" smtClean="0"/>
              <a:t>以下</a:t>
            </a:r>
            <a:r>
              <a:rPr kumimoji="1" lang="en-US" altLang="ja-JP" dirty="0" smtClean="0"/>
              <a:t>)｡</a:t>
            </a:r>
            <a:endParaRPr kumimoji="1" lang="ja-JP" altLang="en-US" dirty="0"/>
          </a:p>
        </p:txBody>
      </p:sp>
    </p:spTree>
    <p:extLst>
      <p:ext uri="{BB962C8B-B14F-4D97-AF65-F5344CB8AC3E}">
        <p14:creationId xmlns:p14="http://schemas.microsoft.com/office/powerpoint/2010/main" val="175833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r>
              <a:rPr kumimoji="1" lang="en-US" altLang="ja-JP" dirty="0" smtClean="0"/>
              <a:t>1</a:t>
            </a:r>
            <a:r>
              <a:rPr kumimoji="1" lang="ja-JP" altLang="en-US" dirty="0" smtClean="0"/>
              <a:t>　</a:t>
            </a:r>
            <a:r>
              <a:rPr kumimoji="1" lang="en-US" altLang="ja-JP" dirty="0" smtClean="0"/>
              <a:t>(</a:t>
            </a:r>
            <a:r>
              <a:rPr kumimoji="1" lang="ja-JP" altLang="en-US" dirty="0" smtClean="0"/>
              <a:t>広視野のアンテナ</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kumimoji="1" lang="ja-JP" altLang="en-US" dirty="0" smtClean="0"/>
              <a:t>光</a:t>
            </a:r>
            <a:r>
              <a:rPr kumimoji="1" lang="ja-JP" altLang="en-US" dirty="0" smtClean="0"/>
              <a:t>赤外ではレンズによる補正光学系を</a:t>
            </a:r>
            <a:r>
              <a:rPr kumimoji="1" lang="ja-JP" altLang="en-US" dirty="0" smtClean="0"/>
              <a:t>多用</a:t>
            </a:r>
            <a:r>
              <a:rPr kumimoji="1" lang="ja-JP" altLang="en-US" dirty="0" smtClean="0"/>
              <a:t>　</a:t>
            </a:r>
            <a:endParaRPr kumimoji="1" lang="en-US" altLang="ja-JP" dirty="0" smtClean="0"/>
          </a:p>
          <a:p>
            <a:pPr marL="342900" lvl="1" indent="0">
              <a:buNone/>
            </a:pPr>
            <a:r>
              <a:rPr lang="en-US" altLang="ja-JP" dirty="0"/>
              <a:t>	</a:t>
            </a:r>
            <a:r>
              <a:rPr kumimoji="1" lang="ja-JP" altLang="en-US" dirty="0" smtClean="0"/>
              <a:t>電波では</a:t>
            </a:r>
            <a:r>
              <a:rPr kumimoji="1" lang="en-US" altLang="ja-JP" dirty="0" smtClean="0"/>
              <a:t>､(1)</a:t>
            </a:r>
            <a:r>
              <a:rPr kumimoji="1" lang="ja-JP" altLang="en-US" dirty="0" smtClean="0"/>
              <a:t>鏡のみ</a:t>
            </a:r>
            <a:r>
              <a:rPr kumimoji="1" lang="en-US" altLang="ja-JP" dirty="0" smtClean="0"/>
              <a:t>､(2)</a:t>
            </a:r>
            <a:r>
              <a:rPr kumimoji="1" lang="ja-JP" altLang="en-US" dirty="0" smtClean="0"/>
              <a:t>電波レンズ利用</a:t>
            </a:r>
            <a:r>
              <a:rPr kumimoji="1" lang="en-US" altLang="ja-JP" dirty="0" smtClean="0"/>
              <a:t>､</a:t>
            </a:r>
            <a:r>
              <a:rPr kumimoji="1" lang="ja-JP" altLang="en-US" dirty="0" smtClean="0"/>
              <a:t>の</a:t>
            </a:r>
            <a:r>
              <a:rPr kumimoji="1" lang="en-US" altLang="ja-JP" dirty="0" smtClean="0"/>
              <a:t>trade-off</a:t>
            </a:r>
            <a:r>
              <a:rPr kumimoji="1" lang="ja-JP" altLang="en-US" dirty="0" smtClean="0"/>
              <a:t>が必要</a:t>
            </a:r>
            <a:r>
              <a:rPr kumimoji="1" lang="en-US" altLang="ja-JP" dirty="0" smtClean="0"/>
              <a:t>｡</a:t>
            </a:r>
          </a:p>
          <a:p>
            <a:pPr marL="342900" lvl="1" indent="0">
              <a:buNone/>
            </a:pPr>
            <a:r>
              <a:rPr lang="en-US" altLang="ja-JP" dirty="0"/>
              <a:t>	</a:t>
            </a:r>
            <a:r>
              <a:rPr lang="ja-JP" altLang="en-US" b="1" dirty="0" smtClean="0">
                <a:solidFill>
                  <a:schemeClr val="accent1">
                    <a:lumMod val="60000"/>
                    <a:lumOff val="40000"/>
                  </a:schemeClr>
                </a:solidFill>
              </a:rPr>
              <a:t>反射鏡による補正技術</a:t>
            </a:r>
            <a:r>
              <a:rPr lang="en-US" altLang="ja-JP" dirty="0" smtClean="0"/>
              <a:t>(RC etc.) </a:t>
            </a:r>
            <a:r>
              <a:rPr lang="en-US" altLang="ja-JP" dirty="0" smtClean="0">
                <a:sym typeface="Wingdings" panose="05000000000000000000" pitchFamily="2" charset="2"/>
              </a:rPr>
              <a:t> </a:t>
            </a:r>
            <a:r>
              <a:rPr lang="ja-JP" altLang="en-US" dirty="0" smtClean="0">
                <a:sym typeface="Wingdings" panose="05000000000000000000" pitchFamily="2" charset="2"/>
              </a:rPr>
              <a:t>電波への</a:t>
            </a:r>
            <a:r>
              <a:rPr lang="ja-JP" altLang="en-US" dirty="0" smtClean="0">
                <a:sym typeface="Wingdings" panose="05000000000000000000" pitchFamily="2" charset="2"/>
              </a:rPr>
              <a:t>拡張</a:t>
            </a:r>
            <a:r>
              <a:rPr lang="en-US" altLang="ja-JP" dirty="0" smtClean="0">
                <a:sym typeface="Wingdings" panose="05000000000000000000" pitchFamily="2" charset="2"/>
              </a:rPr>
              <a:t>｡</a:t>
            </a:r>
            <a:endParaRPr kumimoji="1" lang="en-US" altLang="ja-JP" dirty="0" smtClean="0"/>
          </a:p>
          <a:p>
            <a:pPr>
              <a:buFont typeface="Wingdings" panose="05000000000000000000" pitchFamily="2" charset="2"/>
              <a:buChar char="l"/>
            </a:pPr>
            <a:endParaRPr lang="en-US" altLang="ja-JP" dirty="0"/>
          </a:p>
          <a:p>
            <a:pPr>
              <a:buFont typeface="Wingdings" panose="05000000000000000000" pitchFamily="2" charset="2"/>
              <a:buChar char="l"/>
            </a:pPr>
            <a:r>
              <a:rPr kumimoji="1" lang="ja-JP" altLang="en-US" dirty="0" smtClean="0"/>
              <a:t>複数</a:t>
            </a:r>
            <a:r>
              <a:rPr kumimoji="1" lang="ja-JP" altLang="en-US" dirty="0" smtClean="0"/>
              <a:t>ミラーを含む非対称光学系の</a:t>
            </a:r>
            <a:r>
              <a:rPr kumimoji="1" lang="ja-JP" altLang="en-US" dirty="0" smtClean="0"/>
              <a:t>取り扱い</a:t>
            </a:r>
            <a:endParaRPr kumimoji="1" lang="en-US" altLang="ja-JP" dirty="0" smtClean="0"/>
          </a:p>
          <a:p>
            <a:pPr marL="342900" lvl="1" indent="0">
              <a:buNone/>
            </a:pPr>
            <a:r>
              <a:rPr lang="en-US" altLang="ja-JP" dirty="0"/>
              <a:t>	</a:t>
            </a:r>
            <a:r>
              <a:rPr lang="en-US" altLang="ja-JP" dirty="0" err="1" smtClean="0"/>
              <a:t>Dragonne</a:t>
            </a:r>
            <a:r>
              <a:rPr lang="ja-JP" altLang="en-US" dirty="0"/>
              <a:t> </a:t>
            </a:r>
            <a:r>
              <a:rPr lang="en-US" altLang="ja-JP" dirty="0" smtClean="0"/>
              <a:t>Design</a:t>
            </a:r>
            <a:r>
              <a:rPr lang="ja-JP" altLang="en-US" dirty="0" smtClean="0"/>
              <a:t>で等価な対称光学系がつくれる場合がある</a:t>
            </a:r>
            <a:endParaRPr lang="en-US" altLang="ja-JP" dirty="0" smtClean="0"/>
          </a:p>
          <a:p>
            <a:pPr marL="342900" lvl="1" indent="0">
              <a:buNone/>
            </a:pPr>
            <a:r>
              <a:rPr kumimoji="1" lang="en-US" altLang="ja-JP" dirty="0"/>
              <a:t>	</a:t>
            </a:r>
            <a:r>
              <a:rPr kumimoji="1" lang="ja-JP" altLang="en-US" dirty="0" smtClean="0"/>
              <a:t>ただし</a:t>
            </a:r>
            <a:r>
              <a:rPr kumimoji="1" lang="en-US" altLang="ja-JP" dirty="0" smtClean="0"/>
              <a:t>､</a:t>
            </a:r>
            <a:r>
              <a:rPr lang="en-US" altLang="ja-JP" dirty="0"/>
              <a:t>S</a:t>
            </a:r>
            <a:r>
              <a:rPr kumimoji="1" lang="en-US" altLang="ja-JP" dirty="0" smtClean="0"/>
              <a:t>ingle Feed</a:t>
            </a:r>
            <a:r>
              <a:rPr kumimoji="1" lang="ja-JP" altLang="en-US" dirty="0" smtClean="0"/>
              <a:t>に</a:t>
            </a:r>
            <a:r>
              <a:rPr kumimoji="1" lang="ja-JP" altLang="en-US" dirty="0" smtClean="0"/>
              <a:t>限定　</a:t>
            </a:r>
            <a:r>
              <a:rPr kumimoji="1" lang="en-US" altLang="ja-JP" dirty="0" smtClean="0">
                <a:sym typeface="Wingdings" panose="05000000000000000000" pitchFamily="2" charset="2"/>
              </a:rPr>
              <a:t> </a:t>
            </a:r>
            <a:r>
              <a:rPr kumimoji="1" lang="ja-JP" altLang="en-US" b="1" dirty="0" smtClean="0">
                <a:solidFill>
                  <a:schemeClr val="accent1">
                    <a:lumMod val="60000"/>
                    <a:lumOff val="40000"/>
                  </a:schemeClr>
                </a:solidFill>
                <a:sym typeface="Wingdings" panose="05000000000000000000" pitchFamily="2" charset="2"/>
              </a:rPr>
              <a:t>複数</a:t>
            </a:r>
            <a:r>
              <a:rPr kumimoji="1" lang="en-US" altLang="ja-JP" b="1" dirty="0" smtClean="0">
                <a:solidFill>
                  <a:schemeClr val="accent1">
                    <a:lumMod val="60000"/>
                    <a:lumOff val="40000"/>
                  </a:schemeClr>
                </a:solidFill>
                <a:sym typeface="Wingdings" panose="05000000000000000000" pitchFamily="2" charset="2"/>
              </a:rPr>
              <a:t>Feed</a:t>
            </a:r>
            <a:r>
              <a:rPr kumimoji="1" lang="ja-JP" altLang="en-US" b="1" dirty="0" smtClean="0">
                <a:solidFill>
                  <a:schemeClr val="accent1">
                    <a:lumMod val="60000"/>
                    <a:lumOff val="40000"/>
                  </a:schemeClr>
                </a:solidFill>
                <a:sym typeface="Wingdings" panose="05000000000000000000" pitchFamily="2" charset="2"/>
              </a:rPr>
              <a:t>の場合</a:t>
            </a:r>
            <a:r>
              <a:rPr kumimoji="1" lang="ja-JP" altLang="en-US" dirty="0" smtClean="0">
                <a:sym typeface="Wingdings" panose="05000000000000000000" pitchFamily="2" charset="2"/>
              </a:rPr>
              <a:t>の</a:t>
            </a:r>
            <a:r>
              <a:rPr kumimoji="1" lang="ja-JP" altLang="en-US" dirty="0" smtClean="0">
                <a:sym typeface="Wingdings" panose="05000000000000000000" pitchFamily="2" charset="2"/>
              </a:rPr>
              <a:t>設計法</a:t>
            </a:r>
            <a:endParaRPr lang="en-US" altLang="ja-JP" dirty="0">
              <a:sym typeface="Wingdings" panose="05000000000000000000" pitchFamily="2" charset="2"/>
            </a:endParaRPr>
          </a:p>
          <a:p>
            <a:pPr marL="342900" lvl="1" indent="0">
              <a:buNone/>
            </a:pPr>
            <a:endParaRPr kumimoji="1" lang="en-US" altLang="ja-JP" dirty="0" smtClean="0">
              <a:sym typeface="Wingdings" panose="05000000000000000000" pitchFamily="2" charset="2"/>
            </a:endParaRPr>
          </a:p>
          <a:p>
            <a:pPr>
              <a:buFont typeface="Wingdings" panose="05000000000000000000" pitchFamily="2" charset="2"/>
              <a:buChar char="l"/>
            </a:pPr>
            <a:r>
              <a:rPr kumimoji="1" lang="ja-JP" altLang="en-US" dirty="0" smtClean="0"/>
              <a:t>設計手法</a:t>
            </a:r>
            <a:r>
              <a:rPr kumimoji="1" lang="ja-JP" altLang="en-US" dirty="0" smtClean="0"/>
              <a:t>　</a:t>
            </a:r>
            <a:endParaRPr kumimoji="1" lang="en-US" altLang="ja-JP" dirty="0" smtClean="0"/>
          </a:p>
          <a:p>
            <a:pPr marL="342900" lvl="1" indent="0">
              <a:buNone/>
            </a:pPr>
            <a:r>
              <a:rPr lang="en-US" altLang="ja-JP" dirty="0"/>
              <a:t>	</a:t>
            </a:r>
            <a:r>
              <a:rPr lang="ja-JP" altLang="en-US" dirty="0" smtClean="0"/>
              <a:t>光線追跡法　</a:t>
            </a:r>
            <a:r>
              <a:rPr lang="en-US" altLang="ja-JP" dirty="0" smtClean="0"/>
              <a:t>vs. </a:t>
            </a:r>
            <a:r>
              <a:rPr lang="ja-JP" altLang="en-US" dirty="0" smtClean="0"/>
              <a:t>物理光学</a:t>
            </a:r>
            <a:endParaRPr lang="en-US" altLang="ja-JP" dirty="0"/>
          </a:p>
          <a:p>
            <a:pPr marL="342900" lvl="1" indent="0">
              <a:buNone/>
            </a:pPr>
            <a:r>
              <a:rPr kumimoji="1" lang="en-US" altLang="ja-JP" dirty="0" smtClean="0"/>
              <a:t>	</a:t>
            </a:r>
            <a:r>
              <a:rPr kumimoji="1" lang="ja-JP" altLang="en-US" dirty="0" smtClean="0"/>
              <a:t>評価条件の違い</a:t>
            </a:r>
            <a:endParaRPr lang="en-US" altLang="ja-JP" dirty="0">
              <a:sym typeface="Wingdings" panose="05000000000000000000" pitchFamily="2" charset="2"/>
            </a:endParaRPr>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419707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双曲面、放物面、楕円面</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7" name="図 6"/>
          <p:cNvPicPr>
            <a:picLocks noChangeAspect="1"/>
          </p:cNvPicPr>
          <p:nvPr/>
        </p:nvPicPr>
        <p:blipFill>
          <a:blip r:embed="rId2"/>
          <a:stretch>
            <a:fillRect/>
          </a:stretch>
        </p:blipFill>
        <p:spPr>
          <a:xfrm>
            <a:off x="492742" y="1154851"/>
            <a:ext cx="3922714" cy="1310239"/>
          </a:xfrm>
          <a:prstGeom prst="rect">
            <a:avLst/>
          </a:prstGeom>
        </p:spPr>
      </p:pic>
      <p:pic>
        <p:nvPicPr>
          <p:cNvPr id="8" name="図 7"/>
          <p:cNvPicPr>
            <a:picLocks noChangeAspect="1"/>
          </p:cNvPicPr>
          <p:nvPr/>
        </p:nvPicPr>
        <p:blipFill>
          <a:blip r:embed="rId3"/>
          <a:stretch>
            <a:fillRect/>
          </a:stretch>
        </p:blipFill>
        <p:spPr>
          <a:xfrm>
            <a:off x="2397543" y="3174012"/>
            <a:ext cx="6244287" cy="3116572"/>
          </a:xfrm>
          <a:prstGeom prst="rect">
            <a:avLst/>
          </a:prstGeom>
        </p:spPr>
      </p:pic>
      <p:sp>
        <p:nvSpPr>
          <p:cNvPr id="3" name="テキスト ボックス 2"/>
          <p:cNvSpPr txBox="1"/>
          <p:nvPr/>
        </p:nvSpPr>
        <p:spPr>
          <a:xfrm>
            <a:off x="4931763" y="875336"/>
            <a:ext cx="3710067" cy="2031325"/>
          </a:xfrm>
          <a:prstGeom prst="rect">
            <a:avLst/>
          </a:prstGeom>
          <a:noFill/>
        </p:spPr>
        <p:txBody>
          <a:bodyPr wrap="square" rtlCol="0">
            <a:spAutoFit/>
          </a:bodyPr>
          <a:lstStyle/>
          <a:p>
            <a:r>
              <a:rPr kumimoji="1" lang="en-US" altLang="ja-JP" b="1" dirty="0" smtClean="0">
                <a:solidFill>
                  <a:srgbClr val="FFC000"/>
                </a:solidFill>
              </a:rPr>
              <a:t>Karl Schwarzschild</a:t>
            </a:r>
            <a:r>
              <a:rPr kumimoji="1" lang="ja-JP" altLang="en-US" b="1" dirty="0" smtClean="0">
                <a:solidFill>
                  <a:srgbClr val="FFC000"/>
                </a:solidFill>
              </a:rPr>
              <a:t>の式</a:t>
            </a:r>
            <a:endParaRPr kumimoji="1" lang="en-US" altLang="ja-JP" b="1" dirty="0">
              <a:solidFill>
                <a:srgbClr val="FFC000"/>
              </a:solidFill>
            </a:endParaRPr>
          </a:p>
          <a:p>
            <a:r>
              <a:rPr kumimoji="1" lang="en-US" altLang="ja-JP" dirty="0" smtClean="0"/>
              <a:t>K: conic constant</a:t>
            </a:r>
          </a:p>
          <a:p>
            <a:r>
              <a:rPr kumimoji="1" lang="en-US" altLang="ja-JP" dirty="0"/>
              <a:t>	</a:t>
            </a:r>
            <a:r>
              <a:rPr kumimoji="1" lang="en-US" altLang="ja-JP" dirty="0" smtClean="0"/>
              <a:t>K=0	</a:t>
            </a:r>
            <a:r>
              <a:rPr kumimoji="1" lang="en-US" altLang="ja-JP" dirty="0"/>
              <a:t>	</a:t>
            </a:r>
            <a:r>
              <a:rPr kumimoji="1" lang="en-US" altLang="ja-JP" dirty="0" smtClean="0"/>
              <a:t>spherical</a:t>
            </a:r>
          </a:p>
          <a:p>
            <a:r>
              <a:rPr kumimoji="1" lang="en-US" altLang="ja-JP" dirty="0" smtClean="0"/>
              <a:t>	-1&lt;K&lt;0 :  	elliptical</a:t>
            </a:r>
          </a:p>
          <a:p>
            <a:r>
              <a:rPr kumimoji="1" lang="en-US" altLang="ja-JP" dirty="0" smtClean="0"/>
              <a:t>	K = -1 :		parabolic</a:t>
            </a:r>
          </a:p>
          <a:p>
            <a:r>
              <a:rPr kumimoji="1" lang="en-US" altLang="ja-JP" dirty="0" smtClean="0"/>
              <a:t>	K &lt; -1</a:t>
            </a:r>
            <a:r>
              <a:rPr kumimoji="1" lang="en-US" altLang="ja-JP" dirty="0"/>
              <a:t> </a:t>
            </a:r>
            <a:r>
              <a:rPr kumimoji="1" lang="en-US" altLang="ja-JP" dirty="0" smtClean="0"/>
              <a:t>:		hyperbolic</a:t>
            </a:r>
          </a:p>
          <a:p>
            <a:r>
              <a:rPr kumimoji="1" lang="en-US" altLang="ja-JP" dirty="0" smtClean="0"/>
              <a:t>R: radius of curvature at center</a:t>
            </a:r>
            <a:endParaRPr kumimoji="1" lang="ja-JP" altLang="en-US" dirty="0"/>
          </a:p>
        </p:txBody>
      </p:sp>
      <p:sp>
        <p:nvSpPr>
          <p:cNvPr id="10" name="テキスト ボックス 9"/>
          <p:cNvSpPr txBox="1"/>
          <p:nvPr/>
        </p:nvSpPr>
        <p:spPr>
          <a:xfrm>
            <a:off x="387810" y="3174012"/>
            <a:ext cx="1920674" cy="2862322"/>
          </a:xfrm>
          <a:prstGeom prst="rect">
            <a:avLst/>
          </a:prstGeom>
          <a:noFill/>
        </p:spPr>
        <p:txBody>
          <a:bodyPr wrap="square" rtlCol="0">
            <a:spAutoFit/>
          </a:bodyPr>
          <a:lstStyle/>
          <a:p>
            <a:r>
              <a:rPr kumimoji="1" lang="en-US" altLang="ja-JP" b="1" dirty="0" smtClean="0">
                <a:solidFill>
                  <a:srgbClr val="FFC000"/>
                </a:solidFill>
              </a:rPr>
              <a:t>NRO 45m</a:t>
            </a:r>
            <a:endParaRPr kumimoji="1" lang="en-US" altLang="ja-JP" b="1" dirty="0">
              <a:solidFill>
                <a:srgbClr val="FFC000"/>
              </a:solidFill>
            </a:endParaRPr>
          </a:p>
          <a:p>
            <a:r>
              <a:rPr kumimoji="1" lang="en-US" altLang="ja-JP" b="1" dirty="0" smtClean="0">
                <a:solidFill>
                  <a:srgbClr val="FFC000"/>
                </a:solidFill>
              </a:rPr>
              <a:t>(R=32m)</a:t>
            </a:r>
            <a:endParaRPr kumimoji="1" lang="en-US" altLang="ja-JP" b="1" dirty="0">
              <a:solidFill>
                <a:srgbClr val="FFC000"/>
              </a:solidFill>
            </a:endParaRPr>
          </a:p>
          <a:p>
            <a:r>
              <a:rPr kumimoji="1" lang="ja-JP" altLang="en-US" dirty="0" smtClean="0"/>
              <a:t>で</a:t>
            </a:r>
            <a:r>
              <a:rPr kumimoji="1" lang="en-US" altLang="ja-JP" dirty="0" smtClean="0"/>
              <a:t>K</a:t>
            </a:r>
            <a:r>
              <a:rPr kumimoji="1" lang="ja-JP" altLang="en-US" dirty="0" smtClean="0"/>
              <a:t>を変える場合の実変形量</a:t>
            </a:r>
            <a:endParaRPr kumimoji="1" lang="en-US" altLang="ja-JP" dirty="0" smtClean="0"/>
          </a:p>
          <a:p>
            <a:endParaRPr kumimoji="1" lang="en-US" altLang="ja-JP" dirty="0"/>
          </a:p>
          <a:p>
            <a:r>
              <a:rPr kumimoji="1" lang="ja-JP" altLang="en-US" dirty="0" smtClean="0"/>
              <a:t>この程度なら可能ではないか？</a:t>
            </a:r>
            <a:endParaRPr kumimoji="1" lang="en-US" altLang="ja-JP" dirty="0" smtClean="0"/>
          </a:p>
          <a:p>
            <a:endParaRPr kumimoji="1" lang="en-US" altLang="ja-JP" dirty="0" smtClean="0"/>
          </a:p>
          <a:p>
            <a:r>
              <a:rPr kumimoji="1" lang="en-US" altLang="ja-JP" dirty="0" smtClean="0"/>
              <a:t>“TMT”</a:t>
            </a:r>
            <a:r>
              <a:rPr kumimoji="1" lang="ja-JP" altLang="en-US" dirty="0" smtClean="0"/>
              <a:t>は</a:t>
            </a:r>
            <a:endParaRPr kumimoji="1" lang="en-US" altLang="ja-JP" dirty="0" smtClean="0"/>
          </a:p>
          <a:p>
            <a:r>
              <a:rPr kumimoji="1" lang="en-US" altLang="ja-JP" dirty="0"/>
              <a:t>K = -</a:t>
            </a:r>
            <a:r>
              <a:rPr kumimoji="1" lang="en-US" altLang="ja-JP" dirty="0" smtClean="0"/>
              <a:t>1.00095 </a:t>
            </a:r>
          </a:p>
        </p:txBody>
      </p:sp>
      <p:sp>
        <p:nvSpPr>
          <p:cNvPr id="11" name="テキスト ボックス 10"/>
          <p:cNvSpPr txBox="1"/>
          <p:nvPr/>
        </p:nvSpPr>
        <p:spPr>
          <a:xfrm>
            <a:off x="3028950" y="3564949"/>
            <a:ext cx="757004" cy="461665"/>
          </a:xfrm>
          <a:prstGeom prst="rect">
            <a:avLst/>
          </a:prstGeom>
          <a:noFill/>
        </p:spPr>
        <p:txBody>
          <a:bodyPr wrap="square" rtlCol="0">
            <a:spAutoFit/>
          </a:bodyPr>
          <a:lstStyle/>
          <a:p>
            <a:r>
              <a:rPr kumimoji="1" lang="ja-JP" altLang="en-US" sz="1200" b="1" dirty="0" smtClean="0">
                <a:solidFill>
                  <a:schemeClr val="bg1"/>
                </a:solidFill>
              </a:rPr>
              <a:t>変形量</a:t>
            </a:r>
            <a:r>
              <a:rPr kumimoji="1" lang="en-US" altLang="ja-JP" sz="1200" b="1" dirty="0" smtClean="0">
                <a:solidFill>
                  <a:schemeClr val="bg1"/>
                </a:solidFill>
              </a:rPr>
              <a:t>[mm]</a:t>
            </a:r>
            <a:endParaRPr kumimoji="1" lang="ja-JP" altLang="en-US" sz="1200" b="1" dirty="0">
              <a:solidFill>
                <a:schemeClr val="bg1"/>
              </a:solidFill>
            </a:endParaRPr>
          </a:p>
        </p:txBody>
      </p:sp>
      <p:sp>
        <p:nvSpPr>
          <p:cNvPr id="12" name="テキスト ボックス 11"/>
          <p:cNvSpPr txBox="1"/>
          <p:nvPr/>
        </p:nvSpPr>
        <p:spPr>
          <a:xfrm>
            <a:off x="7209501" y="6013585"/>
            <a:ext cx="1432329" cy="276999"/>
          </a:xfrm>
          <a:prstGeom prst="rect">
            <a:avLst/>
          </a:prstGeom>
          <a:noFill/>
        </p:spPr>
        <p:txBody>
          <a:bodyPr wrap="square" rtlCol="0">
            <a:spAutoFit/>
          </a:bodyPr>
          <a:lstStyle/>
          <a:p>
            <a:r>
              <a:rPr kumimoji="1" lang="ja-JP" altLang="en-US" sz="1200" b="1" dirty="0" smtClean="0">
                <a:solidFill>
                  <a:schemeClr val="bg1"/>
                </a:solidFill>
              </a:rPr>
              <a:t>主鏡半径　</a:t>
            </a:r>
            <a:r>
              <a:rPr kumimoji="1" lang="en-US" altLang="ja-JP" sz="1200" b="1" dirty="0" smtClean="0">
                <a:solidFill>
                  <a:schemeClr val="bg1"/>
                </a:solidFill>
              </a:rPr>
              <a:t>[mm]</a:t>
            </a:r>
            <a:endParaRPr kumimoji="1" lang="ja-JP" altLang="en-US" sz="1200" b="1" dirty="0">
              <a:solidFill>
                <a:schemeClr val="bg1"/>
              </a:solidFill>
            </a:endParaRPr>
          </a:p>
        </p:txBody>
      </p:sp>
    </p:spTree>
    <p:extLst>
      <p:ext uri="{BB962C8B-B14F-4D97-AF65-F5344CB8AC3E}">
        <p14:creationId xmlns:p14="http://schemas.microsoft.com/office/powerpoint/2010/main" val="311022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 </a:t>
            </a:r>
            <a:r>
              <a:rPr kumimoji="1" lang="en-US" altLang="ja-JP" dirty="0" err="1" smtClean="0"/>
              <a:t>Dragone</a:t>
            </a:r>
            <a:r>
              <a:rPr kumimoji="1" lang="en-US" altLang="ja-JP" dirty="0" smtClean="0"/>
              <a:t> (1978)</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7" name="図 6"/>
          <p:cNvPicPr>
            <a:picLocks noChangeAspect="1"/>
          </p:cNvPicPr>
          <p:nvPr/>
        </p:nvPicPr>
        <p:blipFill>
          <a:blip r:embed="rId2"/>
          <a:stretch>
            <a:fillRect/>
          </a:stretch>
        </p:blipFill>
        <p:spPr>
          <a:xfrm>
            <a:off x="237995" y="2694572"/>
            <a:ext cx="4215901" cy="3021943"/>
          </a:xfrm>
          <a:prstGeom prst="rect">
            <a:avLst/>
          </a:prstGeom>
        </p:spPr>
      </p:pic>
      <p:pic>
        <p:nvPicPr>
          <p:cNvPr id="8" name="図 7"/>
          <p:cNvPicPr>
            <a:picLocks noChangeAspect="1"/>
          </p:cNvPicPr>
          <p:nvPr/>
        </p:nvPicPr>
        <p:blipFill>
          <a:blip r:embed="rId3"/>
          <a:stretch>
            <a:fillRect/>
          </a:stretch>
        </p:blipFill>
        <p:spPr>
          <a:xfrm>
            <a:off x="4644766" y="2701258"/>
            <a:ext cx="4189715" cy="3015257"/>
          </a:xfrm>
          <a:prstGeom prst="rect">
            <a:avLst/>
          </a:prstGeom>
        </p:spPr>
      </p:pic>
      <p:sp>
        <p:nvSpPr>
          <p:cNvPr id="9" name="テキスト ボックス 8"/>
          <p:cNvSpPr txBox="1"/>
          <p:nvPr/>
        </p:nvSpPr>
        <p:spPr>
          <a:xfrm>
            <a:off x="309519" y="865340"/>
            <a:ext cx="8524962" cy="646331"/>
          </a:xfrm>
          <a:prstGeom prst="rect">
            <a:avLst/>
          </a:prstGeom>
          <a:noFill/>
        </p:spPr>
        <p:txBody>
          <a:bodyPr wrap="square" rtlCol="0">
            <a:spAutoFit/>
          </a:bodyPr>
          <a:lstStyle/>
          <a:p>
            <a:r>
              <a:rPr kumimoji="1" lang="en-US" altLang="ja-JP" dirty="0" smtClean="0"/>
              <a:t>“Offset </a:t>
            </a:r>
            <a:r>
              <a:rPr kumimoji="1" lang="en-US" altLang="ja-JP" dirty="0" err="1" smtClean="0"/>
              <a:t>Multireflector</a:t>
            </a:r>
            <a:r>
              <a:rPr kumimoji="1" lang="en-US" altLang="ja-JP" dirty="0" smtClean="0"/>
              <a:t> Antennas with Perfect Symmetry and Polarization Discrimination”      Bell System Technical Journal, vol.57, 2663 (1978)</a:t>
            </a:r>
            <a:endParaRPr kumimoji="1" lang="ja-JP" altLang="en-US" dirty="0"/>
          </a:p>
        </p:txBody>
      </p:sp>
      <p:sp>
        <p:nvSpPr>
          <p:cNvPr id="10" name="テキスト ボックス 9"/>
          <p:cNvSpPr txBox="1"/>
          <p:nvPr/>
        </p:nvSpPr>
        <p:spPr>
          <a:xfrm>
            <a:off x="471342" y="1671057"/>
            <a:ext cx="7811598" cy="646331"/>
          </a:xfrm>
          <a:prstGeom prst="rect">
            <a:avLst/>
          </a:prstGeom>
          <a:noFill/>
        </p:spPr>
        <p:txBody>
          <a:bodyPr wrap="square" rtlCol="0">
            <a:spAutoFit/>
          </a:bodyPr>
          <a:lstStyle/>
          <a:p>
            <a:r>
              <a:rPr kumimoji="1" lang="en-US" altLang="ja-JP" dirty="0" smtClean="0"/>
              <a:t>-</a:t>
            </a:r>
            <a:r>
              <a:rPr kumimoji="1" lang="ja-JP" altLang="en-US" dirty="0" smtClean="0"/>
              <a:t>　</a:t>
            </a:r>
            <a:r>
              <a:rPr kumimoji="1" lang="en-US" altLang="ja-JP" dirty="0" smtClean="0"/>
              <a:t>Offset </a:t>
            </a:r>
            <a:r>
              <a:rPr kumimoji="1" lang="en-US" altLang="ja-JP" dirty="0" err="1" smtClean="0"/>
              <a:t>Cassegrain</a:t>
            </a:r>
            <a:r>
              <a:rPr kumimoji="1" lang="en-US" altLang="ja-JP" dirty="0" smtClean="0"/>
              <a:t>, Offset Gregorian </a:t>
            </a:r>
            <a:r>
              <a:rPr kumimoji="1" lang="ja-JP" altLang="en-US" dirty="0" err="1" smtClean="0"/>
              <a:t>の交差偏</a:t>
            </a:r>
            <a:r>
              <a:rPr kumimoji="1" lang="ja-JP" altLang="en-US" dirty="0" smtClean="0"/>
              <a:t>波消去条件を一般化</a:t>
            </a:r>
            <a:endParaRPr kumimoji="1" lang="en-US" altLang="ja-JP" dirty="0" smtClean="0"/>
          </a:p>
          <a:p>
            <a:r>
              <a:rPr kumimoji="1" lang="en-US" altLang="ja-JP" dirty="0" smtClean="0"/>
              <a:t>-</a:t>
            </a:r>
            <a:r>
              <a:rPr kumimoji="1" lang="ja-JP" altLang="en-US" dirty="0" smtClean="0"/>
              <a:t>　対称性回復の条件をグラフィカルに解明</a:t>
            </a:r>
            <a:endParaRPr kumimoji="1" lang="ja-JP" altLang="en-US" dirty="0"/>
          </a:p>
        </p:txBody>
      </p:sp>
      <p:sp>
        <p:nvSpPr>
          <p:cNvPr id="11" name="テキスト ボックス 10"/>
          <p:cNvSpPr txBox="1"/>
          <p:nvPr/>
        </p:nvSpPr>
        <p:spPr>
          <a:xfrm>
            <a:off x="1109272" y="5849875"/>
            <a:ext cx="2316917" cy="369332"/>
          </a:xfrm>
          <a:prstGeom prst="rect">
            <a:avLst/>
          </a:prstGeom>
          <a:noFill/>
        </p:spPr>
        <p:txBody>
          <a:bodyPr wrap="square" rtlCol="0">
            <a:spAutoFit/>
          </a:bodyPr>
          <a:lstStyle/>
          <a:p>
            <a:r>
              <a:rPr kumimoji="1" lang="en-US" altLang="ja-JP" b="1" dirty="0" smtClean="0"/>
              <a:t>Offset </a:t>
            </a:r>
            <a:r>
              <a:rPr kumimoji="1" lang="en-US" altLang="ja-JP" b="1" dirty="0" err="1"/>
              <a:t>C</a:t>
            </a:r>
            <a:r>
              <a:rPr kumimoji="1" lang="en-US" altLang="ja-JP" b="1" dirty="0" err="1" smtClean="0"/>
              <a:t>assegrain</a:t>
            </a:r>
            <a:endParaRPr kumimoji="1" lang="ja-JP" altLang="en-US" b="1" dirty="0"/>
          </a:p>
        </p:txBody>
      </p:sp>
      <p:sp>
        <p:nvSpPr>
          <p:cNvPr id="12" name="テキスト ボックス 11"/>
          <p:cNvSpPr txBox="1"/>
          <p:nvPr/>
        </p:nvSpPr>
        <p:spPr>
          <a:xfrm>
            <a:off x="5664780" y="5849875"/>
            <a:ext cx="2339967" cy="369332"/>
          </a:xfrm>
          <a:prstGeom prst="rect">
            <a:avLst/>
          </a:prstGeom>
          <a:noFill/>
        </p:spPr>
        <p:txBody>
          <a:bodyPr wrap="square" rtlCol="0">
            <a:spAutoFit/>
          </a:bodyPr>
          <a:lstStyle/>
          <a:p>
            <a:r>
              <a:rPr kumimoji="1" lang="en-US" altLang="ja-JP" b="1" dirty="0" smtClean="0"/>
              <a:t>Offset Gregorian</a:t>
            </a:r>
            <a:endParaRPr kumimoji="1" lang="ja-JP" altLang="en-US" b="1" dirty="0"/>
          </a:p>
        </p:txBody>
      </p:sp>
      <p:cxnSp>
        <p:nvCxnSpPr>
          <p:cNvPr id="14" name="直線矢印コネクタ 13"/>
          <p:cNvCxnSpPr/>
          <p:nvPr/>
        </p:nvCxnSpPr>
        <p:spPr>
          <a:xfrm flipV="1">
            <a:off x="1049312" y="4399613"/>
            <a:ext cx="374754" cy="157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39138" y="2866992"/>
            <a:ext cx="900347" cy="276999"/>
          </a:xfrm>
          <a:prstGeom prst="rect">
            <a:avLst/>
          </a:prstGeom>
          <a:noFill/>
        </p:spPr>
        <p:txBody>
          <a:bodyPr wrap="square" rtlCol="0">
            <a:spAutoFit/>
          </a:bodyPr>
          <a:lstStyle/>
          <a:p>
            <a:r>
              <a:rPr kumimoji="1" lang="en-US" altLang="ja-JP" sz="1200" b="1" dirty="0" smtClean="0">
                <a:solidFill>
                  <a:srgbClr val="0070C0"/>
                </a:solidFill>
              </a:rPr>
              <a:t>main-ref</a:t>
            </a:r>
            <a:endParaRPr kumimoji="1" lang="ja-JP" altLang="en-US" sz="1200" b="1" dirty="0">
              <a:solidFill>
                <a:srgbClr val="0070C0"/>
              </a:solidFill>
            </a:endParaRPr>
          </a:p>
        </p:txBody>
      </p:sp>
      <p:sp>
        <p:nvSpPr>
          <p:cNvPr id="17" name="テキスト ボックス 16"/>
          <p:cNvSpPr txBox="1"/>
          <p:nvPr/>
        </p:nvSpPr>
        <p:spPr>
          <a:xfrm>
            <a:off x="309519" y="2858531"/>
            <a:ext cx="900347" cy="276999"/>
          </a:xfrm>
          <a:prstGeom prst="rect">
            <a:avLst/>
          </a:prstGeom>
          <a:noFill/>
        </p:spPr>
        <p:txBody>
          <a:bodyPr wrap="square" rtlCol="0">
            <a:spAutoFit/>
          </a:bodyPr>
          <a:lstStyle/>
          <a:p>
            <a:r>
              <a:rPr kumimoji="1" lang="en-US" altLang="ja-JP" sz="1200" b="1" dirty="0" smtClean="0">
                <a:solidFill>
                  <a:srgbClr val="0070C0"/>
                </a:solidFill>
              </a:rPr>
              <a:t>main-ref</a:t>
            </a:r>
            <a:endParaRPr kumimoji="1" lang="ja-JP" altLang="en-US" sz="1200" b="1" dirty="0">
              <a:solidFill>
                <a:srgbClr val="0070C0"/>
              </a:solidFill>
            </a:endParaRPr>
          </a:p>
        </p:txBody>
      </p:sp>
      <p:sp>
        <p:nvSpPr>
          <p:cNvPr id="18" name="テキスト ボックス 17"/>
          <p:cNvSpPr txBox="1"/>
          <p:nvPr/>
        </p:nvSpPr>
        <p:spPr>
          <a:xfrm>
            <a:off x="1614936" y="4160190"/>
            <a:ext cx="817839" cy="276999"/>
          </a:xfrm>
          <a:prstGeom prst="rect">
            <a:avLst/>
          </a:prstGeom>
          <a:noFill/>
        </p:spPr>
        <p:txBody>
          <a:bodyPr wrap="square" rtlCol="0">
            <a:spAutoFit/>
          </a:bodyPr>
          <a:lstStyle/>
          <a:p>
            <a:r>
              <a:rPr kumimoji="1" lang="en-US" altLang="ja-JP" sz="1200" b="1" dirty="0" err="1" smtClean="0">
                <a:solidFill>
                  <a:srgbClr val="0070C0"/>
                </a:solidFill>
              </a:rPr>
              <a:t>subref</a:t>
            </a:r>
            <a:endParaRPr kumimoji="1" lang="ja-JP" altLang="en-US" sz="1200" b="1" dirty="0">
              <a:solidFill>
                <a:srgbClr val="0070C0"/>
              </a:solidFill>
            </a:endParaRPr>
          </a:p>
        </p:txBody>
      </p:sp>
      <p:sp>
        <p:nvSpPr>
          <p:cNvPr id="19" name="テキスト ボックス 18"/>
          <p:cNvSpPr txBox="1"/>
          <p:nvPr/>
        </p:nvSpPr>
        <p:spPr>
          <a:xfrm>
            <a:off x="6007776" y="5137325"/>
            <a:ext cx="900347" cy="276999"/>
          </a:xfrm>
          <a:prstGeom prst="rect">
            <a:avLst/>
          </a:prstGeom>
          <a:noFill/>
        </p:spPr>
        <p:txBody>
          <a:bodyPr wrap="square" rtlCol="0">
            <a:spAutoFit/>
          </a:bodyPr>
          <a:lstStyle/>
          <a:p>
            <a:r>
              <a:rPr kumimoji="1" lang="en-US" altLang="ja-JP" sz="1200" b="1" dirty="0" err="1" smtClean="0">
                <a:solidFill>
                  <a:srgbClr val="0070C0"/>
                </a:solidFill>
              </a:rPr>
              <a:t>subref</a:t>
            </a:r>
            <a:endParaRPr kumimoji="1" lang="ja-JP" altLang="en-US" sz="1200" b="1" dirty="0">
              <a:solidFill>
                <a:srgbClr val="0070C0"/>
              </a:solidFill>
            </a:endParaRPr>
          </a:p>
        </p:txBody>
      </p:sp>
      <p:cxnSp>
        <p:nvCxnSpPr>
          <p:cNvPr id="21" name="直線矢印コネクタ 20"/>
          <p:cNvCxnSpPr/>
          <p:nvPr/>
        </p:nvCxnSpPr>
        <p:spPr>
          <a:xfrm flipH="1" flipV="1">
            <a:off x="966867" y="3537680"/>
            <a:ext cx="369005" cy="667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891722" y="4860326"/>
            <a:ext cx="595177" cy="276999"/>
          </a:xfrm>
          <a:prstGeom prst="rect">
            <a:avLst/>
          </a:prstGeom>
          <a:noFill/>
        </p:spPr>
        <p:txBody>
          <a:bodyPr wrap="square" rtlCol="0">
            <a:spAutoFit/>
          </a:bodyPr>
          <a:lstStyle/>
          <a:p>
            <a:r>
              <a:rPr kumimoji="1" lang="en-US" altLang="ja-JP" sz="1200" b="1" dirty="0" smtClean="0">
                <a:solidFill>
                  <a:srgbClr val="0070C0"/>
                </a:solidFill>
              </a:rPr>
              <a:t>feed</a:t>
            </a:r>
            <a:endParaRPr kumimoji="1" lang="ja-JP" altLang="en-US" sz="1200" b="1" dirty="0">
              <a:solidFill>
                <a:srgbClr val="0070C0"/>
              </a:solidFill>
            </a:endParaRPr>
          </a:p>
        </p:txBody>
      </p:sp>
      <p:sp>
        <p:nvSpPr>
          <p:cNvPr id="24" name="テキスト ボックス 23"/>
          <p:cNvSpPr txBox="1"/>
          <p:nvPr/>
        </p:nvSpPr>
        <p:spPr>
          <a:xfrm>
            <a:off x="371690" y="4771652"/>
            <a:ext cx="595177" cy="276999"/>
          </a:xfrm>
          <a:prstGeom prst="rect">
            <a:avLst/>
          </a:prstGeom>
          <a:noFill/>
        </p:spPr>
        <p:txBody>
          <a:bodyPr wrap="square" rtlCol="0">
            <a:spAutoFit/>
          </a:bodyPr>
          <a:lstStyle/>
          <a:p>
            <a:r>
              <a:rPr kumimoji="1" lang="en-US" altLang="ja-JP" sz="1200" b="1" dirty="0" smtClean="0">
                <a:solidFill>
                  <a:srgbClr val="0070C0"/>
                </a:solidFill>
              </a:rPr>
              <a:t>feed</a:t>
            </a:r>
            <a:endParaRPr kumimoji="1" lang="ja-JP" altLang="en-US" sz="1200" b="1" dirty="0">
              <a:solidFill>
                <a:srgbClr val="0070C0"/>
              </a:solidFill>
            </a:endParaRPr>
          </a:p>
        </p:txBody>
      </p:sp>
      <p:cxnSp>
        <p:nvCxnSpPr>
          <p:cNvPr id="26" name="直線矢印コネクタ 25"/>
          <p:cNvCxnSpPr/>
          <p:nvPr/>
        </p:nvCxnSpPr>
        <p:spPr>
          <a:xfrm>
            <a:off x="5486899" y="4748158"/>
            <a:ext cx="628151" cy="23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5486899" y="3732734"/>
            <a:ext cx="343938" cy="565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2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Ray Tracing for Multi-Feed Application</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9" name="図 8"/>
          <p:cNvPicPr>
            <a:picLocks noChangeAspect="1"/>
          </p:cNvPicPr>
          <p:nvPr/>
        </p:nvPicPr>
        <p:blipFill>
          <a:blip r:embed="rId2"/>
          <a:stretch>
            <a:fillRect/>
          </a:stretch>
        </p:blipFill>
        <p:spPr>
          <a:xfrm>
            <a:off x="168263" y="891476"/>
            <a:ext cx="4342801" cy="5522400"/>
          </a:xfrm>
          <a:prstGeom prst="rect">
            <a:avLst/>
          </a:prstGeom>
        </p:spPr>
      </p:pic>
      <p:pic>
        <p:nvPicPr>
          <p:cNvPr id="8" name="図 7"/>
          <p:cNvPicPr>
            <a:picLocks noChangeAspect="1"/>
          </p:cNvPicPr>
          <p:nvPr/>
        </p:nvPicPr>
        <p:blipFill>
          <a:blip r:embed="rId3"/>
          <a:stretch>
            <a:fillRect/>
          </a:stretch>
        </p:blipFill>
        <p:spPr>
          <a:xfrm>
            <a:off x="4652551" y="890500"/>
            <a:ext cx="4307349" cy="5508926"/>
          </a:xfrm>
          <a:prstGeom prst="rect">
            <a:avLst/>
          </a:prstGeom>
        </p:spPr>
      </p:pic>
      <p:sp>
        <p:nvSpPr>
          <p:cNvPr id="3" name="テキスト ボックス 2"/>
          <p:cNvSpPr txBox="1"/>
          <p:nvPr/>
        </p:nvSpPr>
        <p:spPr>
          <a:xfrm>
            <a:off x="3655921" y="5897816"/>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0" name="テキスト ボックス 9"/>
          <p:cNvSpPr txBox="1"/>
          <p:nvPr/>
        </p:nvSpPr>
        <p:spPr>
          <a:xfrm>
            <a:off x="3853773" y="2320244"/>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1" name="テキスト ボックス 10"/>
          <p:cNvSpPr txBox="1"/>
          <p:nvPr/>
        </p:nvSpPr>
        <p:spPr>
          <a:xfrm>
            <a:off x="8315113" y="2320244"/>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2" name="テキスト ボックス 11"/>
          <p:cNvSpPr txBox="1"/>
          <p:nvPr/>
        </p:nvSpPr>
        <p:spPr>
          <a:xfrm>
            <a:off x="4069829" y="6317621"/>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3" name="テキスト ボックス 12"/>
          <p:cNvSpPr txBox="1"/>
          <p:nvPr/>
        </p:nvSpPr>
        <p:spPr>
          <a:xfrm>
            <a:off x="7998722" y="5814001"/>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4" name="テキスト ボックス 13"/>
          <p:cNvSpPr txBox="1"/>
          <p:nvPr/>
        </p:nvSpPr>
        <p:spPr>
          <a:xfrm>
            <a:off x="6673952" y="886288"/>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5" name="テキスト ボックス 14"/>
          <p:cNvSpPr txBox="1"/>
          <p:nvPr/>
        </p:nvSpPr>
        <p:spPr>
          <a:xfrm>
            <a:off x="2176667" y="891114"/>
            <a:ext cx="591829" cy="253916"/>
          </a:xfrm>
          <a:prstGeom prst="rect">
            <a:avLst/>
          </a:prstGeom>
          <a:noFill/>
        </p:spPr>
        <p:txBody>
          <a:bodyPr wrap="none" rtlCol="0">
            <a:spAutoFit/>
          </a:bodyPr>
          <a:lstStyle/>
          <a:p>
            <a:r>
              <a:rPr kumimoji="1" lang="en-US" altLang="ja-JP" sz="1050" b="1" dirty="0" smtClean="0">
                <a:solidFill>
                  <a:srgbClr val="0070C0"/>
                </a:solidFill>
              </a:rPr>
              <a:t>[mm]</a:t>
            </a:r>
            <a:endParaRPr kumimoji="1" lang="ja-JP" altLang="en-US" sz="1050" b="1" dirty="0">
              <a:solidFill>
                <a:srgbClr val="0070C0"/>
              </a:solidFill>
            </a:endParaRPr>
          </a:p>
        </p:txBody>
      </p:sp>
      <p:sp>
        <p:nvSpPr>
          <p:cNvPr id="18" name="テキスト ボックス 17"/>
          <p:cNvSpPr txBox="1"/>
          <p:nvPr/>
        </p:nvSpPr>
        <p:spPr>
          <a:xfrm>
            <a:off x="704538" y="1971127"/>
            <a:ext cx="704538" cy="276999"/>
          </a:xfrm>
          <a:prstGeom prst="rect">
            <a:avLst/>
          </a:prstGeom>
          <a:noFill/>
        </p:spPr>
        <p:txBody>
          <a:bodyPr wrap="square" rtlCol="0">
            <a:spAutoFit/>
          </a:bodyPr>
          <a:lstStyle/>
          <a:p>
            <a:r>
              <a:rPr kumimoji="1" lang="en-US" altLang="ja-JP" sz="1200" b="1" dirty="0" smtClean="0">
                <a:solidFill>
                  <a:srgbClr val="0070C0"/>
                </a:solidFill>
              </a:rPr>
              <a:t>OPD1</a:t>
            </a:r>
            <a:endParaRPr kumimoji="1" lang="ja-JP" altLang="en-US" sz="1200" b="1" dirty="0">
              <a:solidFill>
                <a:srgbClr val="0070C0"/>
              </a:solidFill>
            </a:endParaRPr>
          </a:p>
        </p:txBody>
      </p:sp>
      <p:sp>
        <p:nvSpPr>
          <p:cNvPr id="19" name="テキスト ボックス 18"/>
          <p:cNvSpPr txBox="1"/>
          <p:nvPr/>
        </p:nvSpPr>
        <p:spPr>
          <a:xfrm>
            <a:off x="2820043" y="1971127"/>
            <a:ext cx="704538" cy="276999"/>
          </a:xfrm>
          <a:prstGeom prst="rect">
            <a:avLst/>
          </a:prstGeom>
          <a:noFill/>
        </p:spPr>
        <p:txBody>
          <a:bodyPr wrap="square" rtlCol="0">
            <a:spAutoFit/>
          </a:bodyPr>
          <a:lstStyle/>
          <a:p>
            <a:r>
              <a:rPr kumimoji="1" lang="en-US" altLang="ja-JP" sz="1200" b="1" dirty="0" smtClean="0">
                <a:solidFill>
                  <a:srgbClr val="0070C0"/>
                </a:solidFill>
              </a:rPr>
              <a:t>OPD2</a:t>
            </a:r>
            <a:endParaRPr kumimoji="1" lang="ja-JP" altLang="en-US" sz="1200" b="1" dirty="0">
              <a:solidFill>
                <a:srgbClr val="0070C0"/>
              </a:solidFill>
            </a:endParaRPr>
          </a:p>
        </p:txBody>
      </p:sp>
      <p:sp>
        <p:nvSpPr>
          <p:cNvPr id="20" name="テキスト ボックス 19"/>
          <p:cNvSpPr txBox="1"/>
          <p:nvPr/>
        </p:nvSpPr>
        <p:spPr>
          <a:xfrm>
            <a:off x="5136629" y="1971127"/>
            <a:ext cx="704538" cy="276999"/>
          </a:xfrm>
          <a:prstGeom prst="rect">
            <a:avLst/>
          </a:prstGeom>
          <a:noFill/>
        </p:spPr>
        <p:txBody>
          <a:bodyPr wrap="square" rtlCol="0">
            <a:spAutoFit/>
          </a:bodyPr>
          <a:lstStyle/>
          <a:p>
            <a:r>
              <a:rPr kumimoji="1" lang="en-US" altLang="ja-JP" sz="1200" b="1" dirty="0" smtClean="0">
                <a:solidFill>
                  <a:srgbClr val="0070C0"/>
                </a:solidFill>
              </a:rPr>
              <a:t>OPD1</a:t>
            </a:r>
            <a:endParaRPr kumimoji="1" lang="ja-JP" altLang="en-US" sz="1200" b="1" dirty="0">
              <a:solidFill>
                <a:srgbClr val="0070C0"/>
              </a:solidFill>
            </a:endParaRPr>
          </a:p>
        </p:txBody>
      </p:sp>
      <p:sp>
        <p:nvSpPr>
          <p:cNvPr id="21" name="テキスト ボックス 20"/>
          <p:cNvSpPr txBox="1"/>
          <p:nvPr/>
        </p:nvSpPr>
        <p:spPr>
          <a:xfrm>
            <a:off x="8034035" y="1988735"/>
            <a:ext cx="704538" cy="276999"/>
          </a:xfrm>
          <a:prstGeom prst="rect">
            <a:avLst/>
          </a:prstGeom>
          <a:noFill/>
        </p:spPr>
        <p:txBody>
          <a:bodyPr wrap="square" rtlCol="0">
            <a:spAutoFit/>
          </a:bodyPr>
          <a:lstStyle/>
          <a:p>
            <a:r>
              <a:rPr kumimoji="1" lang="en-US" altLang="ja-JP" sz="1200" b="1" dirty="0" smtClean="0">
                <a:solidFill>
                  <a:srgbClr val="0070C0"/>
                </a:solidFill>
              </a:rPr>
              <a:t>OPD2</a:t>
            </a:r>
            <a:endParaRPr kumimoji="1" lang="ja-JP" altLang="en-US" sz="1200" b="1" dirty="0">
              <a:solidFill>
                <a:srgbClr val="0070C0"/>
              </a:solidFill>
            </a:endParaRPr>
          </a:p>
        </p:txBody>
      </p:sp>
      <p:sp>
        <p:nvSpPr>
          <p:cNvPr id="24" name="テキスト ボックス 23"/>
          <p:cNvSpPr txBox="1"/>
          <p:nvPr/>
        </p:nvSpPr>
        <p:spPr>
          <a:xfrm>
            <a:off x="1572064" y="5029121"/>
            <a:ext cx="1025889" cy="461665"/>
          </a:xfrm>
          <a:prstGeom prst="rect">
            <a:avLst/>
          </a:prstGeom>
          <a:noFill/>
        </p:spPr>
        <p:txBody>
          <a:bodyPr wrap="square" rtlCol="0">
            <a:spAutoFit/>
          </a:bodyPr>
          <a:lstStyle/>
          <a:p>
            <a:r>
              <a:rPr kumimoji="1" lang="en-US" altLang="ja-JP" sz="1200" b="1" dirty="0" smtClean="0">
                <a:solidFill>
                  <a:srgbClr val="0070C0"/>
                </a:solidFill>
              </a:rPr>
              <a:t>d</a:t>
            </a:r>
            <a:r>
              <a:rPr kumimoji="1" lang="el-GR" altLang="ja-JP" sz="1200" b="1" dirty="0" smtClean="0">
                <a:solidFill>
                  <a:srgbClr val="0070C0"/>
                </a:solidFill>
              </a:rPr>
              <a:t>φ</a:t>
            </a:r>
            <a:r>
              <a:rPr kumimoji="1" lang="en-US" altLang="ja-JP" sz="1200" b="1" dirty="0" smtClean="0">
                <a:solidFill>
                  <a:srgbClr val="0070C0"/>
                </a:solidFill>
              </a:rPr>
              <a:t>(Feed)=3 </a:t>
            </a:r>
            <a:r>
              <a:rPr kumimoji="1" lang="en-US" altLang="ja-JP" sz="1200" b="1" dirty="0" err="1" smtClean="0">
                <a:solidFill>
                  <a:srgbClr val="0070C0"/>
                </a:solidFill>
              </a:rPr>
              <a:t>deg</a:t>
            </a:r>
            <a:endParaRPr kumimoji="1" lang="ja-JP" altLang="en-US" sz="1200" b="1" dirty="0">
              <a:solidFill>
                <a:srgbClr val="0070C0"/>
              </a:solidFill>
            </a:endParaRPr>
          </a:p>
        </p:txBody>
      </p:sp>
      <p:sp>
        <p:nvSpPr>
          <p:cNvPr id="25" name="テキスト ボックス 24"/>
          <p:cNvSpPr txBox="1"/>
          <p:nvPr/>
        </p:nvSpPr>
        <p:spPr>
          <a:xfrm>
            <a:off x="5488898" y="5029121"/>
            <a:ext cx="1025889" cy="461665"/>
          </a:xfrm>
          <a:prstGeom prst="rect">
            <a:avLst/>
          </a:prstGeom>
          <a:noFill/>
        </p:spPr>
        <p:txBody>
          <a:bodyPr wrap="square" rtlCol="0">
            <a:spAutoFit/>
          </a:bodyPr>
          <a:lstStyle/>
          <a:p>
            <a:r>
              <a:rPr kumimoji="1" lang="en-US" altLang="ja-JP" sz="1200" b="1" dirty="0" smtClean="0">
                <a:solidFill>
                  <a:srgbClr val="0070C0"/>
                </a:solidFill>
              </a:rPr>
              <a:t>d</a:t>
            </a:r>
            <a:r>
              <a:rPr kumimoji="1" lang="el-GR" altLang="ja-JP" sz="1200" b="1" dirty="0" smtClean="0">
                <a:solidFill>
                  <a:srgbClr val="0070C0"/>
                </a:solidFill>
              </a:rPr>
              <a:t>φ</a:t>
            </a:r>
            <a:r>
              <a:rPr kumimoji="1" lang="en-US" altLang="ja-JP" sz="1200" b="1" dirty="0" smtClean="0">
                <a:solidFill>
                  <a:srgbClr val="0070C0"/>
                </a:solidFill>
              </a:rPr>
              <a:t>(Feed)=4 </a:t>
            </a:r>
            <a:r>
              <a:rPr kumimoji="1" lang="en-US" altLang="ja-JP" sz="1200" b="1" dirty="0" err="1" smtClean="0">
                <a:solidFill>
                  <a:srgbClr val="0070C0"/>
                </a:solidFill>
              </a:rPr>
              <a:t>deg</a:t>
            </a:r>
            <a:endParaRPr kumimoji="1" lang="ja-JP" altLang="en-US" sz="1200" b="1" dirty="0">
              <a:solidFill>
                <a:srgbClr val="0070C0"/>
              </a:solidFill>
            </a:endParaRPr>
          </a:p>
        </p:txBody>
      </p:sp>
      <p:sp>
        <p:nvSpPr>
          <p:cNvPr id="26" name="テキスト ボックス 25"/>
          <p:cNvSpPr txBox="1"/>
          <p:nvPr/>
        </p:nvSpPr>
        <p:spPr>
          <a:xfrm>
            <a:off x="7315406" y="3517445"/>
            <a:ext cx="1025889" cy="461665"/>
          </a:xfrm>
          <a:prstGeom prst="rect">
            <a:avLst/>
          </a:prstGeom>
          <a:noFill/>
        </p:spPr>
        <p:txBody>
          <a:bodyPr wrap="square" rtlCol="0">
            <a:spAutoFit/>
          </a:bodyPr>
          <a:lstStyle/>
          <a:p>
            <a:r>
              <a:rPr kumimoji="1" lang="en-US" altLang="ja-JP" sz="1200" b="1" dirty="0" smtClean="0">
                <a:solidFill>
                  <a:schemeClr val="accent1"/>
                </a:solidFill>
              </a:rPr>
              <a:t>d</a:t>
            </a:r>
            <a:r>
              <a:rPr kumimoji="1" lang="el-GR" altLang="ja-JP" sz="1200" b="1" dirty="0" smtClean="0">
                <a:solidFill>
                  <a:schemeClr val="accent1"/>
                </a:solidFill>
              </a:rPr>
              <a:t>φ</a:t>
            </a:r>
            <a:r>
              <a:rPr kumimoji="1" lang="en-US" altLang="ja-JP" sz="1200" b="1" dirty="0" smtClean="0">
                <a:solidFill>
                  <a:schemeClr val="accent1"/>
                </a:solidFill>
              </a:rPr>
              <a:t>(Feed)=0.78 </a:t>
            </a:r>
            <a:r>
              <a:rPr kumimoji="1" lang="en-US" altLang="ja-JP" sz="1200" b="1" dirty="0" err="1" smtClean="0">
                <a:solidFill>
                  <a:schemeClr val="accent1"/>
                </a:solidFill>
              </a:rPr>
              <a:t>deg</a:t>
            </a:r>
            <a:endParaRPr kumimoji="1" lang="ja-JP" altLang="en-US" sz="1200" b="1" dirty="0">
              <a:solidFill>
                <a:schemeClr val="accent1"/>
              </a:solidFill>
            </a:endParaRPr>
          </a:p>
        </p:txBody>
      </p:sp>
      <p:sp>
        <p:nvSpPr>
          <p:cNvPr id="27" name="テキスト ボックス 26"/>
          <p:cNvSpPr txBox="1"/>
          <p:nvPr/>
        </p:nvSpPr>
        <p:spPr>
          <a:xfrm>
            <a:off x="2925946" y="3612871"/>
            <a:ext cx="1025889" cy="461665"/>
          </a:xfrm>
          <a:prstGeom prst="rect">
            <a:avLst/>
          </a:prstGeom>
          <a:noFill/>
        </p:spPr>
        <p:txBody>
          <a:bodyPr wrap="square" rtlCol="0">
            <a:spAutoFit/>
          </a:bodyPr>
          <a:lstStyle/>
          <a:p>
            <a:r>
              <a:rPr kumimoji="1" lang="en-US" altLang="ja-JP" sz="1200" b="1" dirty="0" smtClean="0">
                <a:solidFill>
                  <a:schemeClr val="accent1"/>
                </a:solidFill>
              </a:rPr>
              <a:t>d</a:t>
            </a:r>
            <a:r>
              <a:rPr kumimoji="1" lang="el-GR" altLang="ja-JP" sz="1200" b="1" dirty="0" smtClean="0">
                <a:solidFill>
                  <a:schemeClr val="accent1"/>
                </a:solidFill>
              </a:rPr>
              <a:t>φ</a:t>
            </a:r>
            <a:r>
              <a:rPr kumimoji="1" lang="en-US" altLang="ja-JP" sz="1200" b="1" dirty="0" smtClean="0">
                <a:solidFill>
                  <a:schemeClr val="accent1"/>
                </a:solidFill>
              </a:rPr>
              <a:t>(Beam)=1.78 </a:t>
            </a:r>
            <a:r>
              <a:rPr kumimoji="1" lang="en-US" altLang="ja-JP" sz="1200" b="1" dirty="0" err="1" smtClean="0">
                <a:solidFill>
                  <a:schemeClr val="accent1"/>
                </a:solidFill>
              </a:rPr>
              <a:t>deg</a:t>
            </a:r>
            <a:endParaRPr kumimoji="1" lang="ja-JP" altLang="en-US" sz="1200" b="1" dirty="0">
              <a:solidFill>
                <a:schemeClr val="accent1"/>
              </a:solidFill>
            </a:endParaRPr>
          </a:p>
        </p:txBody>
      </p:sp>
    </p:spTree>
    <p:extLst>
      <p:ext uri="{BB962C8B-B14F-4D97-AF65-F5344CB8AC3E}">
        <p14:creationId xmlns:p14="http://schemas.microsoft.com/office/powerpoint/2010/main" val="365282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Crossed </a:t>
            </a:r>
            <a:r>
              <a:rPr kumimoji="1" lang="en-US" altLang="ja-JP" dirty="0" err="1" smtClean="0"/>
              <a:t>Dragone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7" name="図 6"/>
          <p:cNvPicPr>
            <a:picLocks noChangeAspect="1"/>
          </p:cNvPicPr>
          <p:nvPr/>
        </p:nvPicPr>
        <p:blipFill>
          <a:blip r:embed="rId2"/>
          <a:stretch>
            <a:fillRect/>
          </a:stretch>
        </p:blipFill>
        <p:spPr>
          <a:xfrm>
            <a:off x="134884" y="1246162"/>
            <a:ext cx="4026961" cy="3035520"/>
          </a:xfrm>
          <a:prstGeom prst="rect">
            <a:avLst/>
          </a:prstGeom>
        </p:spPr>
      </p:pic>
      <p:pic>
        <p:nvPicPr>
          <p:cNvPr id="8" name="図 7"/>
          <p:cNvPicPr>
            <a:picLocks noChangeAspect="1"/>
          </p:cNvPicPr>
          <p:nvPr/>
        </p:nvPicPr>
        <p:blipFill>
          <a:blip r:embed="rId3"/>
          <a:stretch>
            <a:fillRect/>
          </a:stretch>
        </p:blipFill>
        <p:spPr>
          <a:xfrm>
            <a:off x="4255603" y="286236"/>
            <a:ext cx="4741629" cy="6070115"/>
          </a:xfrm>
          <a:prstGeom prst="rect">
            <a:avLst/>
          </a:prstGeom>
        </p:spPr>
      </p:pic>
      <p:cxnSp>
        <p:nvCxnSpPr>
          <p:cNvPr id="10" name="直線矢印コネクタ 9"/>
          <p:cNvCxnSpPr/>
          <p:nvPr/>
        </p:nvCxnSpPr>
        <p:spPr>
          <a:xfrm flipV="1">
            <a:off x="876925" y="2098623"/>
            <a:ext cx="404734" cy="24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8945" y="1262588"/>
            <a:ext cx="900347" cy="276999"/>
          </a:xfrm>
          <a:prstGeom prst="rect">
            <a:avLst/>
          </a:prstGeom>
          <a:noFill/>
        </p:spPr>
        <p:txBody>
          <a:bodyPr wrap="square" rtlCol="0">
            <a:spAutoFit/>
          </a:bodyPr>
          <a:lstStyle/>
          <a:p>
            <a:r>
              <a:rPr kumimoji="1" lang="en-US" altLang="ja-JP" sz="1200" b="1" dirty="0" smtClean="0">
                <a:solidFill>
                  <a:srgbClr val="0070C0"/>
                </a:solidFill>
              </a:rPr>
              <a:t>main-ref</a:t>
            </a:r>
            <a:endParaRPr kumimoji="1" lang="ja-JP" altLang="en-US" sz="1200" b="1" dirty="0">
              <a:solidFill>
                <a:srgbClr val="0070C0"/>
              </a:solidFill>
            </a:endParaRPr>
          </a:p>
        </p:txBody>
      </p:sp>
      <p:sp>
        <p:nvSpPr>
          <p:cNvPr id="12" name="テキスト ボックス 11"/>
          <p:cNvSpPr txBox="1"/>
          <p:nvPr/>
        </p:nvSpPr>
        <p:spPr>
          <a:xfrm>
            <a:off x="1079292" y="1485929"/>
            <a:ext cx="747947" cy="276999"/>
          </a:xfrm>
          <a:prstGeom prst="rect">
            <a:avLst/>
          </a:prstGeom>
          <a:noFill/>
        </p:spPr>
        <p:txBody>
          <a:bodyPr wrap="square" rtlCol="0">
            <a:spAutoFit/>
          </a:bodyPr>
          <a:lstStyle/>
          <a:p>
            <a:r>
              <a:rPr kumimoji="1" lang="en-US" altLang="ja-JP" sz="1200" b="1" dirty="0" err="1" smtClean="0">
                <a:solidFill>
                  <a:srgbClr val="0070C0"/>
                </a:solidFill>
              </a:rPr>
              <a:t>subref</a:t>
            </a:r>
            <a:endParaRPr kumimoji="1" lang="ja-JP" altLang="en-US" sz="1200" b="1" dirty="0">
              <a:solidFill>
                <a:srgbClr val="0070C0"/>
              </a:solidFill>
            </a:endParaRPr>
          </a:p>
        </p:txBody>
      </p:sp>
      <p:sp>
        <p:nvSpPr>
          <p:cNvPr id="13" name="テキスト ボックス 12"/>
          <p:cNvSpPr txBox="1"/>
          <p:nvPr/>
        </p:nvSpPr>
        <p:spPr>
          <a:xfrm>
            <a:off x="628650" y="2495136"/>
            <a:ext cx="545579" cy="276999"/>
          </a:xfrm>
          <a:prstGeom prst="rect">
            <a:avLst/>
          </a:prstGeom>
          <a:noFill/>
        </p:spPr>
        <p:txBody>
          <a:bodyPr wrap="square" rtlCol="0">
            <a:spAutoFit/>
          </a:bodyPr>
          <a:lstStyle/>
          <a:p>
            <a:r>
              <a:rPr kumimoji="1" lang="en-US" altLang="ja-JP" sz="1200" b="1" dirty="0" smtClean="0">
                <a:solidFill>
                  <a:srgbClr val="0070C0"/>
                </a:solidFill>
              </a:rPr>
              <a:t>feed</a:t>
            </a:r>
            <a:endParaRPr kumimoji="1" lang="ja-JP" altLang="en-US" sz="1200" b="1" dirty="0">
              <a:solidFill>
                <a:srgbClr val="0070C0"/>
              </a:solidFill>
            </a:endParaRPr>
          </a:p>
        </p:txBody>
      </p:sp>
      <p:sp>
        <p:nvSpPr>
          <p:cNvPr id="14" name="テキスト ボックス 13"/>
          <p:cNvSpPr txBox="1"/>
          <p:nvPr/>
        </p:nvSpPr>
        <p:spPr>
          <a:xfrm>
            <a:off x="5600529" y="4969161"/>
            <a:ext cx="1025889" cy="461665"/>
          </a:xfrm>
          <a:prstGeom prst="rect">
            <a:avLst/>
          </a:prstGeom>
          <a:noFill/>
        </p:spPr>
        <p:txBody>
          <a:bodyPr wrap="square" rtlCol="0">
            <a:spAutoFit/>
          </a:bodyPr>
          <a:lstStyle/>
          <a:p>
            <a:r>
              <a:rPr kumimoji="1" lang="en-US" altLang="ja-JP" sz="1200" b="1" dirty="0" smtClean="0">
                <a:solidFill>
                  <a:srgbClr val="0070C0"/>
                </a:solidFill>
              </a:rPr>
              <a:t>d</a:t>
            </a:r>
            <a:r>
              <a:rPr kumimoji="1" lang="el-GR" altLang="ja-JP" sz="1200" b="1" dirty="0" smtClean="0">
                <a:solidFill>
                  <a:srgbClr val="0070C0"/>
                </a:solidFill>
              </a:rPr>
              <a:t>φ</a:t>
            </a:r>
            <a:r>
              <a:rPr kumimoji="1" lang="en-US" altLang="ja-JP" sz="1200" b="1" dirty="0" smtClean="0">
                <a:solidFill>
                  <a:srgbClr val="0070C0"/>
                </a:solidFill>
              </a:rPr>
              <a:t>(Feed)=5 </a:t>
            </a:r>
            <a:r>
              <a:rPr kumimoji="1" lang="en-US" altLang="ja-JP" sz="1200" b="1" dirty="0" err="1" smtClean="0">
                <a:solidFill>
                  <a:srgbClr val="0070C0"/>
                </a:solidFill>
              </a:rPr>
              <a:t>deg</a:t>
            </a:r>
            <a:endParaRPr kumimoji="1" lang="ja-JP" altLang="en-US" sz="1200" b="1" dirty="0">
              <a:solidFill>
                <a:srgbClr val="0070C0"/>
              </a:solidFill>
            </a:endParaRPr>
          </a:p>
        </p:txBody>
      </p:sp>
      <p:sp>
        <p:nvSpPr>
          <p:cNvPr id="15" name="テキスト ボックス 14"/>
          <p:cNvSpPr txBox="1"/>
          <p:nvPr/>
        </p:nvSpPr>
        <p:spPr>
          <a:xfrm>
            <a:off x="6973705" y="4969160"/>
            <a:ext cx="1025889" cy="461665"/>
          </a:xfrm>
          <a:prstGeom prst="rect">
            <a:avLst/>
          </a:prstGeom>
          <a:noFill/>
        </p:spPr>
        <p:txBody>
          <a:bodyPr wrap="square" rtlCol="0">
            <a:spAutoFit/>
          </a:bodyPr>
          <a:lstStyle/>
          <a:p>
            <a:r>
              <a:rPr kumimoji="1" lang="en-US" altLang="ja-JP" sz="1200" b="1" dirty="0" smtClean="0">
                <a:solidFill>
                  <a:schemeClr val="accent1"/>
                </a:solidFill>
              </a:rPr>
              <a:t>d</a:t>
            </a:r>
            <a:r>
              <a:rPr kumimoji="1" lang="el-GR" altLang="ja-JP" sz="1200" b="1" dirty="0" smtClean="0">
                <a:solidFill>
                  <a:schemeClr val="accent1"/>
                </a:solidFill>
              </a:rPr>
              <a:t>φ</a:t>
            </a:r>
            <a:r>
              <a:rPr kumimoji="1" lang="en-US" altLang="ja-JP" sz="1200" b="1" dirty="0" smtClean="0">
                <a:solidFill>
                  <a:schemeClr val="accent1"/>
                </a:solidFill>
              </a:rPr>
              <a:t>(Beam)=3.21 </a:t>
            </a:r>
            <a:r>
              <a:rPr kumimoji="1" lang="en-US" altLang="ja-JP" sz="1200" b="1" dirty="0" err="1" smtClean="0">
                <a:solidFill>
                  <a:schemeClr val="accent1"/>
                </a:solidFill>
              </a:rPr>
              <a:t>deg</a:t>
            </a:r>
            <a:endParaRPr kumimoji="1" lang="ja-JP" altLang="en-US" sz="1200" b="1" dirty="0">
              <a:solidFill>
                <a:schemeClr val="accent1"/>
              </a:solidFill>
            </a:endParaRPr>
          </a:p>
        </p:txBody>
      </p:sp>
      <p:sp>
        <p:nvSpPr>
          <p:cNvPr id="16" name="テキスト ボックス 15"/>
          <p:cNvSpPr txBox="1"/>
          <p:nvPr/>
        </p:nvSpPr>
        <p:spPr>
          <a:xfrm>
            <a:off x="5617488" y="1539587"/>
            <a:ext cx="704538" cy="276999"/>
          </a:xfrm>
          <a:prstGeom prst="rect">
            <a:avLst/>
          </a:prstGeom>
          <a:noFill/>
        </p:spPr>
        <p:txBody>
          <a:bodyPr wrap="square" rtlCol="0">
            <a:spAutoFit/>
          </a:bodyPr>
          <a:lstStyle/>
          <a:p>
            <a:r>
              <a:rPr kumimoji="1" lang="en-US" altLang="ja-JP" sz="1200" b="1" dirty="0" smtClean="0">
                <a:solidFill>
                  <a:srgbClr val="0070C0"/>
                </a:solidFill>
              </a:rPr>
              <a:t>OPD1</a:t>
            </a:r>
            <a:endParaRPr kumimoji="1" lang="ja-JP" altLang="en-US" sz="1200" b="1" dirty="0">
              <a:solidFill>
                <a:srgbClr val="0070C0"/>
              </a:solidFill>
            </a:endParaRPr>
          </a:p>
        </p:txBody>
      </p:sp>
      <p:sp>
        <p:nvSpPr>
          <p:cNvPr id="17" name="テキスト ボックス 16"/>
          <p:cNvSpPr txBox="1"/>
          <p:nvPr/>
        </p:nvSpPr>
        <p:spPr>
          <a:xfrm>
            <a:off x="7978561" y="1504179"/>
            <a:ext cx="704538" cy="276999"/>
          </a:xfrm>
          <a:prstGeom prst="rect">
            <a:avLst/>
          </a:prstGeom>
          <a:noFill/>
        </p:spPr>
        <p:txBody>
          <a:bodyPr wrap="square" rtlCol="0">
            <a:spAutoFit/>
          </a:bodyPr>
          <a:lstStyle/>
          <a:p>
            <a:r>
              <a:rPr kumimoji="1" lang="en-US" altLang="ja-JP" sz="1200" b="1" dirty="0" smtClean="0">
                <a:solidFill>
                  <a:srgbClr val="0070C0"/>
                </a:solidFill>
              </a:rPr>
              <a:t>OPD2</a:t>
            </a:r>
            <a:endParaRPr kumimoji="1" lang="ja-JP" altLang="en-US" sz="1200" b="1" dirty="0">
              <a:solidFill>
                <a:srgbClr val="0070C0"/>
              </a:solidFill>
            </a:endParaRPr>
          </a:p>
        </p:txBody>
      </p:sp>
    </p:spTree>
    <p:extLst>
      <p:ext uri="{BB962C8B-B14F-4D97-AF65-F5344CB8AC3E}">
        <p14:creationId xmlns:p14="http://schemas.microsoft.com/office/powerpoint/2010/main" val="421265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r>
              <a:rPr kumimoji="1" lang="en-US" altLang="ja-JP" dirty="0" smtClean="0"/>
              <a:t>2</a:t>
            </a:r>
            <a:r>
              <a:rPr kumimoji="1" lang="ja-JP" altLang="en-US" dirty="0" smtClean="0"/>
              <a:t>　</a:t>
            </a:r>
            <a:r>
              <a:rPr kumimoji="1" lang="en-US" altLang="ja-JP" dirty="0" smtClean="0"/>
              <a:t>(</a:t>
            </a:r>
            <a:r>
              <a:rPr kumimoji="1" lang="ja-JP" altLang="en-US" dirty="0" smtClean="0"/>
              <a:t>ヘテロダイン･カメラ</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要素技術</a:t>
            </a:r>
            <a:r>
              <a:rPr kumimoji="1" lang="ja-JP" altLang="en-US" dirty="0" smtClean="0"/>
              <a:t>は</a:t>
            </a:r>
            <a:r>
              <a:rPr kumimoji="1" lang="en-US" altLang="ja-JP" dirty="0" smtClean="0"/>
              <a:t>?</a:t>
            </a:r>
            <a:endParaRPr kumimoji="1" lang="en-US" altLang="ja-JP" dirty="0" smtClean="0"/>
          </a:p>
          <a:p>
            <a:pPr lvl="1"/>
            <a:r>
              <a:rPr kumimoji="1" lang="en-US" altLang="ja-JP" dirty="0" smtClean="0"/>
              <a:t>Feed, </a:t>
            </a:r>
            <a:r>
              <a:rPr lang="en-US" altLang="ja-JP" dirty="0" smtClean="0"/>
              <a:t>LO, LNA</a:t>
            </a:r>
            <a:r>
              <a:rPr lang="ja-JP" altLang="en-US" dirty="0" smtClean="0"/>
              <a:t>　</a:t>
            </a:r>
            <a:r>
              <a:rPr lang="en-US" altLang="ja-JP" dirty="0" smtClean="0">
                <a:sym typeface="Wingdings" panose="05000000000000000000" pitchFamily="2" charset="2"/>
              </a:rPr>
              <a:t> </a:t>
            </a:r>
            <a:r>
              <a:rPr lang="ja-JP" altLang="en-US" dirty="0" smtClean="0">
                <a:sym typeface="Wingdings" panose="05000000000000000000" pitchFamily="2" charset="2"/>
              </a:rPr>
              <a:t>基本的に</a:t>
            </a:r>
            <a:r>
              <a:rPr lang="en-US" altLang="ja-JP" dirty="0" smtClean="0">
                <a:sym typeface="Wingdings" panose="05000000000000000000" pitchFamily="2" charset="2"/>
              </a:rPr>
              <a:t>Yes</a:t>
            </a:r>
            <a:endParaRPr lang="en-US" altLang="ja-JP" dirty="0" smtClean="0"/>
          </a:p>
          <a:p>
            <a:pPr lvl="1"/>
            <a:r>
              <a:rPr lang="ja-JP" altLang="en-US" dirty="0" smtClean="0"/>
              <a:t>伝送線路</a:t>
            </a:r>
            <a:r>
              <a:rPr lang="en-US" altLang="ja-JP" dirty="0" smtClean="0"/>
              <a:t>､</a:t>
            </a:r>
            <a:r>
              <a:rPr lang="ja-JP" altLang="en-US" dirty="0" smtClean="0"/>
              <a:t>受動回路　</a:t>
            </a:r>
            <a:r>
              <a:rPr lang="en-US" altLang="ja-JP" dirty="0" smtClean="0">
                <a:sym typeface="Wingdings" panose="05000000000000000000" pitchFamily="2" charset="2"/>
              </a:rPr>
              <a:t> </a:t>
            </a:r>
            <a:r>
              <a:rPr lang="ja-JP" altLang="en-US" dirty="0" smtClean="0">
                <a:sym typeface="Wingdings" panose="05000000000000000000" pitchFamily="2" charset="2"/>
              </a:rPr>
              <a:t>基本的に</a:t>
            </a:r>
            <a:r>
              <a:rPr lang="en-US" altLang="ja-JP" dirty="0" smtClean="0">
                <a:sym typeface="Wingdings" panose="05000000000000000000" pitchFamily="2" charset="2"/>
              </a:rPr>
              <a:t>Yes</a:t>
            </a:r>
          </a:p>
          <a:p>
            <a:pPr lvl="1"/>
            <a:r>
              <a:rPr lang="ja-JP" altLang="en-US" dirty="0" smtClean="0"/>
              <a:t>高感度</a:t>
            </a:r>
            <a:r>
              <a:rPr lang="en-US" altLang="ja-JP" dirty="0" smtClean="0"/>
              <a:t>Mixer </a:t>
            </a:r>
            <a:r>
              <a:rPr lang="en-US" altLang="ja-JP" dirty="0" smtClean="0">
                <a:sym typeface="Wingdings" panose="05000000000000000000" pitchFamily="2" charset="2"/>
              </a:rPr>
              <a:t> </a:t>
            </a:r>
            <a:r>
              <a:rPr lang="en-US" altLang="ja-JP" dirty="0" smtClean="0">
                <a:sym typeface="Wingdings" panose="05000000000000000000" pitchFamily="2" charset="2"/>
              </a:rPr>
              <a:t>Si/</a:t>
            </a:r>
            <a:r>
              <a:rPr lang="en-US" altLang="ja-JP" dirty="0" err="1" smtClean="0">
                <a:sym typeface="Wingdings" panose="05000000000000000000" pitchFamily="2" charset="2"/>
              </a:rPr>
              <a:t>GaAs</a:t>
            </a:r>
            <a:r>
              <a:rPr lang="en-US" altLang="ja-JP" dirty="0" smtClean="0">
                <a:sym typeface="Wingdings" panose="05000000000000000000" pitchFamily="2" charset="2"/>
              </a:rPr>
              <a:t>/</a:t>
            </a:r>
            <a:r>
              <a:rPr lang="ja-JP" altLang="en-US" dirty="0" smtClean="0">
                <a:sym typeface="Wingdings" panose="05000000000000000000" pitchFamily="2" charset="2"/>
              </a:rPr>
              <a:t>超伝導</a:t>
            </a:r>
            <a:r>
              <a:rPr lang="en-US" altLang="ja-JP" dirty="0" smtClean="0">
                <a:sym typeface="Wingdings" panose="05000000000000000000" pitchFamily="2" charset="2"/>
              </a:rPr>
              <a:t>?</a:t>
            </a:r>
          </a:p>
          <a:p>
            <a:pPr lvl="1"/>
            <a:r>
              <a:rPr lang="ja-JP" altLang="en-US" dirty="0" smtClean="0"/>
              <a:t>集積技術</a:t>
            </a:r>
            <a:r>
              <a:rPr lang="en-US" altLang="ja-JP" dirty="0" smtClean="0"/>
              <a:t>:</a:t>
            </a:r>
            <a:r>
              <a:rPr lang="ja-JP" altLang="en-US" dirty="0" smtClean="0"/>
              <a:t>　</a:t>
            </a:r>
            <a:r>
              <a:rPr lang="en-US" altLang="ja-JP" b="1" dirty="0" smtClean="0">
                <a:solidFill>
                  <a:schemeClr val="accent1">
                    <a:lumMod val="60000"/>
                    <a:lumOff val="40000"/>
                  </a:schemeClr>
                </a:solidFill>
              </a:rPr>
              <a:t>Hybrid</a:t>
            </a:r>
            <a:r>
              <a:rPr lang="ja-JP" altLang="en-US" b="1" dirty="0" smtClean="0">
                <a:solidFill>
                  <a:schemeClr val="accent1">
                    <a:lumMod val="60000"/>
                    <a:lumOff val="40000"/>
                  </a:schemeClr>
                </a:solidFill>
              </a:rPr>
              <a:t>　</a:t>
            </a:r>
            <a:r>
              <a:rPr lang="en-US" altLang="ja-JP" b="1" dirty="0" smtClean="0">
                <a:solidFill>
                  <a:schemeClr val="accent1">
                    <a:lumMod val="60000"/>
                    <a:lumOff val="40000"/>
                  </a:schemeClr>
                </a:solidFill>
              </a:rPr>
              <a:t>vs.</a:t>
            </a:r>
            <a:r>
              <a:rPr lang="ja-JP" altLang="en-US" b="1" dirty="0" smtClean="0">
                <a:solidFill>
                  <a:schemeClr val="accent1">
                    <a:lumMod val="60000"/>
                    <a:lumOff val="40000"/>
                  </a:schemeClr>
                </a:solidFill>
              </a:rPr>
              <a:t>　</a:t>
            </a:r>
            <a:r>
              <a:rPr lang="en-US" altLang="ja-JP" b="1" dirty="0" err="1" smtClean="0">
                <a:solidFill>
                  <a:schemeClr val="accent1">
                    <a:lumMod val="60000"/>
                    <a:lumOff val="40000"/>
                  </a:schemeClr>
                </a:solidFill>
              </a:rPr>
              <a:t>Monoliothic</a:t>
            </a:r>
            <a:endParaRPr lang="en-US" altLang="ja-JP" b="1" dirty="0" smtClean="0">
              <a:solidFill>
                <a:schemeClr val="accent1">
                  <a:lumMod val="60000"/>
                  <a:lumOff val="40000"/>
                </a:schemeClr>
              </a:solidFill>
            </a:endParaRPr>
          </a:p>
          <a:p>
            <a:pPr marL="342900" lvl="1" indent="0">
              <a:buNone/>
            </a:pPr>
            <a:endParaRPr lang="en-US" altLang="ja-JP" dirty="0"/>
          </a:p>
          <a:p>
            <a:r>
              <a:rPr lang="ja-JP" altLang="en-US" dirty="0" smtClean="0"/>
              <a:t>排熱設計は</a:t>
            </a:r>
            <a:r>
              <a:rPr lang="en-US" altLang="ja-JP" dirty="0" smtClean="0"/>
              <a:t>?</a:t>
            </a:r>
          </a:p>
          <a:p>
            <a:pPr lvl="1"/>
            <a:r>
              <a:rPr lang="en-US" altLang="ja-JP" dirty="0" smtClean="0"/>
              <a:t>ex.  HEMT: </a:t>
            </a:r>
            <a:r>
              <a:rPr lang="en-US" altLang="ja-JP" b="1" dirty="0" smtClean="0">
                <a:solidFill>
                  <a:schemeClr val="accent1">
                    <a:lumMod val="60000"/>
                    <a:lumOff val="40000"/>
                  </a:schemeClr>
                </a:solidFill>
              </a:rPr>
              <a:t>1V*5mA</a:t>
            </a:r>
            <a:r>
              <a:rPr lang="en-US" altLang="ja-JP" dirty="0" smtClean="0"/>
              <a:t>*2stage*100*100 = 100W @20K</a:t>
            </a:r>
          </a:p>
          <a:p>
            <a:pPr lvl="1"/>
            <a:r>
              <a:rPr lang="en-US" altLang="ja-JP" dirty="0" smtClean="0"/>
              <a:t>LNA</a:t>
            </a:r>
            <a:r>
              <a:rPr lang="ja-JP" altLang="en-US" dirty="0" smtClean="0"/>
              <a:t>の消費電力低下が必要</a:t>
            </a:r>
            <a:r>
              <a:rPr lang="en-US" altLang="ja-JP" dirty="0" smtClean="0"/>
              <a:t>: Reduction by 10 will be feasible</a:t>
            </a:r>
            <a:r>
              <a:rPr lang="en-US" altLang="ja-JP" dirty="0" smtClean="0"/>
              <a:t>.</a:t>
            </a:r>
          </a:p>
          <a:p>
            <a:pPr lvl="1"/>
            <a:endParaRPr lang="en-US" altLang="ja-JP" dirty="0"/>
          </a:p>
          <a:p>
            <a:r>
              <a:rPr lang="ja-JP" altLang="en-US" dirty="0"/>
              <a:t>超広帯域信号処理をどうするか</a:t>
            </a:r>
            <a:r>
              <a:rPr lang="en-US" altLang="ja-JP" dirty="0"/>
              <a:t>?</a:t>
            </a:r>
          </a:p>
          <a:p>
            <a:pPr lvl="1"/>
            <a:r>
              <a:rPr lang="en-US" altLang="ja-JP" dirty="0"/>
              <a:t>ex.  4GHz*100*100 = </a:t>
            </a:r>
            <a:r>
              <a:rPr lang="en-US" altLang="ja-JP" b="1" dirty="0">
                <a:solidFill>
                  <a:schemeClr val="accent1">
                    <a:lumMod val="60000"/>
                    <a:lumOff val="40000"/>
                  </a:schemeClr>
                </a:solidFill>
              </a:rPr>
              <a:t>40THz</a:t>
            </a:r>
          </a:p>
          <a:p>
            <a:pPr lvl="1"/>
            <a:r>
              <a:rPr lang="en-US" altLang="ja-JP" dirty="0"/>
              <a:t>ex.  ALMA: 4GHz*2sb*2pol*66antenna = 1056GHz</a:t>
            </a:r>
          </a:p>
          <a:p>
            <a:pPr lvl="1"/>
            <a:r>
              <a:rPr lang="en-US" altLang="ja-JP" dirty="0"/>
              <a:t>CMOS</a:t>
            </a:r>
            <a:r>
              <a:rPr lang="ja-JP" altLang="en-US" dirty="0"/>
              <a:t>の発展に期待</a:t>
            </a:r>
          </a:p>
          <a:p>
            <a:endParaRPr lang="en-US" altLang="ja-JP" dirty="0" smtClean="0"/>
          </a:p>
          <a:p>
            <a:pPr lvl="1"/>
            <a:endParaRPr lang="en-US" altLang="ja-JP" dirty="0" smtClean="0"/>
          </a:p>
          <a:p>
            <a:pPr lvl="1"/>
            <a:endParaRPr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89418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CMOS THz Camera</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9" name="コンテンツ プレースホルダー 8"/>
          <p:cNvPicPr>
            <a:picLocks noGrp="1" noChangeAspect="1"/>
          </p:cNvPicPr>
          <p:nvPr>
            <p:ph idx="1"/>
          </p:nvPr>
        </p:nvPicPr>
        <p:blipFill>
          <a:blip r:embed="rId2"/>
          <a:stretch>
            <a:fillRect/>
          </a:stretch>
        </p:blipFill>
        <p:spPr>
          <a:xfrm>
            <a:off x="236539" y="3646966"/>
            <a:ext cx="3956886" cy="2092898"/>
          </a:xfrm>
          <a:prstGeom prst="rect">
            <a:avLst/>
          </a:prstGeom>
        </p:spPr>
      </p:pic>
      <p:sp>
        <p:nvSpPr>
          <p:cNvPr id="10" name="テキスト ボックス 9"/>
          <p:cNvSpPr txBox="1"/>
          <p:nvPr/>
        </p:nvSpPr>
        <p:spPr>
          <a:xfrm>
            <a:off x="236539" y="1158948"/>
            <a:ext cx="3579093" cy="1828800"/>
          </a:xfrm>
          <a:prstGeom prst="rect">
            <a:avLst/>
          </a:prstGeom>
          <a:noFill/>
        </p:spPr>
        <p:txBody>
          <a:bodyPr wrap="square" rtlCol="0">
            <a:spAutoFit/>
          </a:bodyPr>
          <a:lstStyle/>
          <a:p>
            <a:r>
              <a:rPr kumimoji="1" lang="en-US" altLang="ja-JP" sz="1400" dirty="0"/>
              <a:t>The University of Wuppertal, STMicroelectronics, and ISEN/IEMN presented the world’s first Terahertz video camera fully integrated in a </a:t>
            </a:r>
            <a:r>
              <a:rPr kumimoji="1" lang="en-US" altLang="ja-JP" sz="1400" b="1" dirty="0"/>
              <a:t>commercially available CMOS 65nm process technology </a:t>
            </a:r>
            <a:r>
              <a:rPr kumimoji="1" lang="en-US" altLang="ja-JP" sz="1400" dirty="0"/>
              <a:t>from STMicroelectronics at the ISSCC 2012 in San </a:t>
            </a:r>
            <a:r>
              <a:rPr kumimoji="1" lang="en-US" altLang="ja-JP" sz="1400" dirty="0" smtClean="0"/>
              <a:t>Francisco.</a:t>
            </a:r>
            <a:endParaRPr kumimoji="1" lang="ja-JP" altLang="en-US" sz="1400" dirty="0"/>
          </a:p>
        </p:txBody>
      </p:sp>
      <p:pic>
        <p:nvPicPr>
          <p:cNvPr id="11" name="図 10"/>
          <p:cNvPicPr>
            <a:picLocks noChangeAspect="1"/>
          </p:cNvPicPr>
          <p:nvPr/>
        </p:nvPicPr>
        <p:blipFill>
          <a:blip r:embed="rId3"/>
          <a:stretch>
            <a:fillRect/>
          </a:stretch>
        </p:blipFill>
        <p:spPr>
          <a:xfrm>
            <a:off x="4231837" y="941590"/>
            <a:ext cx="4552973" cy="4976037"/>
          </a:xfrm>
          <a:prstGeom prst="rect">
            <a:avLst/>
          </a:prstGeom>
        </p:spPr>
      </p:pic>
      <p:sp>
        <p:nvSpPr>
          <p:cNvPr id="3" name="円/楕円 2"/>
          <p:cNvSpPr/>
          <p:nvPr/>
        </p:nvSpPr>
        <p:spPr>
          <a:xfrm>
            <a:off x="6243403" y="1405158"/>
            <a:ext cx="1746355" cy="427219"/>
          </a:xfrm>
          <a:prstGeom prst="ellipse">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円/楕円 11"/>
          <p:cNvSpPr/>
          <p:nvPr/>
        </p:nvSpPr>
        <p:spPr>
          <a:xfrm>
            <a:off x="6243403" y="1860026"/>
            <a:ext cx="1746355" cy="427219"/>
          </a:xfrm>
          <a:prstGeom prst="ellipse">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円/楕円 12"/>
          <p:cNvSpPr/>
          <p:nvPr/>
        </p:nvSpPr>
        <p:spPr>
          <a:xfrm>
            <a:off x="6115050" y="3470977"/>
            <a:ext cx="1746355" cy="427219"/>
          </a:xfrm>
          <a:prstGeom prst="ellipse">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円/楕円 13"/>
          <p:cNvSpPr/>
          <p:nvPr/>
        </p:nvSpPr>
        <p:spPr>
          <a:xfrm>
            <a:off x="6243403" y="4572000"/>
            <a:ext cx="1746355" cy="427219"/>
          </a:xfrm>
          <a:prstGeom prst="ellipse">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6386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ISSCC 2012</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19</a:t>
            </a:fld>
            <a:endParaRPr lang="en-US" dirty="0"/>
          </a:p>
        </p:txBody>
      </p:sp>
      <p:sp>
        <p:nvSpPr>
          <p:cNvPr id="10" name="コンテンツ プレースホルダー 9"/>
          <p:cNvSpPr>
            <a:spLocks noGrp="1"/>
          </p:cNvSpPr>
          <p:nvPr>
            <p:ph idx="1"/>
          </p:nvPr>
        </p:nvSpPr>
        <p:spPr/>
        <p:txBody>
          <a:bodyPr>
            <a:normAutofit lnSpcReduction="10000"/>
          </a:bodyPr>
          <a:lstStyle/>
          <a:p>
            <a:pPr marL="0" indent="0">
              <a:buNone/>
            </a:pPr>
            <a:r>
              <a:rPr lang="en-US" altLang="ja-JP" sz="1800" dirty="0" smtClean="0">
                <a:solidFill>
                  <a:schemeClr val="accent1">
                    <a:lumMod val="60000"/>
                    <a:lumOff val="40000"/>
                  </a:schemeClr>
                </a:solidFill>
              </a:rPr>
              <a:t>IEEE </a:t>
            </a:r>
            <a:r>
              <a:rPr lang="en-US" altLang="ja-JP" sz="1800" dirty="0">
                <a:solidFill>
                  <a:schemeClr val="accent1">
                    <a:lumMod val="60000"/>
                    <a:lumOff val="40000"/>
                  </a:schemeClr>
                </a:solidFill>
              </a:rPr>
              <a:t>International Solid-State Circuits Conference, </a:t>
            </a:r>
            <a:r>
              <a:rPr lang="en-US" altLang="ja-JP" sz="1800" dirty="0" smtClean="0">
                <a:solidFill>
                  <a:schemeClr val="accent1">
                    <a:lumMod val="60000"/>
                    <a:lumOff val="40000"/>
                  </a:schemeClr>
                </a:solidFill>
              </a:rPr>
              <a:t>San Francisco, February </a:t>
            </a:r>
            <a:r>
              <a:rPr lang="en-US" altLang="ja-JP" sz="1800" dirty="0">
                <a:solidFill>
                  <a:schemeClr val="accent1">
                    <a:lumMod val="60000"/>
                    <a:lumOff val="40000"/>
                  </a:schemeClr>
                </a:solidFill>
              </a:rPr>
              <a:t>19-23, </a:t>
            </a:r>
            <a:r>
              <a:rPr lang="en-US" altLang="ja-JP" sz="1800" dirty="0" smtClean="0">
                <a:solidFill>
                  <a:schemeClr val="accent1">
                    <a:lumMod val="60000"/>
                    <a:lumOff val="40000"/>
                  </a:schemeClr>
                </a:solidFill>
              </a:rPr>
              <a:t>2012</a:t>
            </a:r>
          </a:p>
          <a:p>
            <a:pPr marL="0" indent="0">
              <a:buNone/>
            </a:pPr>
            <a:endParaRPr lang="en-US" altLang="ja-JP" sz="1800" dirty="0" smtClean="0">
              <a:solidFill>
                <a:schemeClr val="accent1">
                  <a:lumMod val="60000"/>
                  <a:lumOff val="40000"/>
                </a:schemeClr>
              </a:solidFill>
            </a:endParaRPr>
          </a:p>
          <a:p>
            <a:r>
              <a:rPr lang="en-US" altLang="ja-JP" dirty="0" smtClean="0"/>
              <a:t>A </a:t>
            </a:r>
            <a:r>
              <a:rPr lang="en-US" altLang="ja-JP" dirty="0"/>
              <a:t>1kpixel </a:t>
            </a:r>
            <a:r>
              <a:rPr lang="en-US" altLang="ja-JP" dirty="0">
                <a:solidFill>
                  <a:schemeClr val="accent1">
                    <a:lumMod val="60000"/>
                    <a:lumOff val="40000"/>
                  </a:schemeClr>
                </a:solidFill>
              </a:rPr>
              <a:t>CMOS</a:t>
            </a:r>
            <a:r>
              <a:rPr lang="en-US" altLang="ja-JP" dirty="0"/>
              <a:t> camera chip for 25fps real-time terahertz imaging applications</a:t>
            </a:r>
            <a:r>
              <a:rPr lang="en-US" altLang="ja-JP" b="0" dirty="0" smtClean="0"/>
              <a:t>. </a:t>
            </a:r>
          </a:p>
          <a:p>
            <a:endParaRPr lang="ja-JP" altLang="en-US" b="0" dirty="0"/>
          </a:p>
          <a:p>
            <a:r>
              <a:rPr lang="en-US" altLang="ja-JP" dirty="0" smtClean="0"/>
              <a:t>280GHz </a:t>
            </a:r>
            <a:r>
              <a:rPr lang="en-US" altLang="ja-JP" dirty="0"/>
              <a:t>and 860GHz image sensors using </a:t>
            </a:r>
            <a:r>
              <a:rPr lang="en-US" altLang="ja-JP" dirty="0" err="1"/>
              <a:t>Schottky</a:t>
            </a:r>
            <a:r>
              <a:rPr lang="en-US" altLang="ja-JP" dirty="0"/>
              <a:t>-barrier diodes in 0.13</a:t>
            </a:r>
            <a:r>
              <a:rPr lang="el-GR" altLang="ja-JP" dirty="0"/>
              <a:t>μ</a:t>
            </a:r>
            <a:r>
              <a:rPr lang="en-US" altLang="ja-JP" dirty="0"/>
              <a:t>m digital </a:t>
            </a:r>
            <a:r>
              <a:rPr lang="en-US" altLang="ja-JP" dirty="0">
                <a:solidFill>
                  <a:schemeClr val="accent1">
                    <a:lumMod val="60000"/>
                    <a:lumOff val="40000"/>
                  </a:schemeClr>
                </a:solidFill>
              </a:rPr>
              <a:t>CMOS</a:t>
            </a:r>
            <a:r>
              <a:rPr lang="en-US" altLang="ja-JP" b="0" dirty="0" smtClean="0"/>
              <a:t>.</a:t>
            </a:r>
          </a:p>
          <a:p>
            <a:endParaRPr lang="ja-JP" altLang="en-US" b="0" dirty="0"/>
          </a:p>
          <a:p>
            <a:r>
              <a:rPr lang="en-US" altLang="ja-JP" dirty="0" smtClean="0"/>
              <a:t>A </a:t>
            </a:r>
            <a:r>
              <a:rPr lang="en-US" altLang="ja-JP" dirty="0"/>
              <a:t>0.28THz 4×4 power-generation and beam-steering array</a:t>
            </a:r>
            <a:r>
              <a:rPr lang="en-US" altLang="ja-JP" b="0" dirty="0" smtClean="0"/>
              <a:t>.</a:t>
            </a:r>
          </a:p>
          <a:p>
            <a:endParaRPr lang="en-US" altLang="ja-JP" b="0" dirty="0"/>
          </a:p>
          <a:p>
            <a:r>
              <a:rPr lang="en-US" altLang="ja-JP" dirty="0" smtClean="0"/>
              <a:t>A </a:t>
            </a:r>
            <a:r>
              <a:rPr lang="en-US" altLang="ja-JP" dirty="0"/>
              <a:t>283-to-296GHz VCO with 0.76mW peak output power in 65nm </a:t>
            </a:r>
            <a:r>
              <a:rPr lang="en-US" altLang="ja-JP" dirty="0">
                <a:solidFill>
                  <a:schemeClr val="accent1">
                    <a:lumMod val="60000"/>
                    <a:lumOff val="40000"/>
                  </a:schemeClr>
                </a:solidFill>
              </a:rPr>
              <a:t>CMOS</a:t>
            </a:r>
            <a:r>
              <a:rPr lang="en-US" altLang="ja-JP" b="0" dirty="0" smtClean="0"/>
              <a:t>.</a:t>
            </a:r>
            <a:endParaRPr lang="en-US" altLang="ja-JP" b="0" dirty="0"/>
          </a:p>
          <a:p>
            <a:pPr marL="0" indent="0">
              <a:buNone/>
            </a:pPr>
            <a:endParaRPr kumimoji="1" lang="ja-JP" altLang="en-US" dirty="0"/>
          </a:p>
        </p:txBody>
      </p:sp>
    </p:spTree>
    <p:extLst>
      <p:ext uri="{BB962C8B-B14F-4D97-AF65-F5344CB8AC3E}">
        <p14:creationId xmlns:p14="http://schemas.microsoft.com/office/powerpoint/2010/main" val="38564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電波天文学</a:t>
            </a:r>
            <a:r>
              <a:rPr kumimoji="1" lang="en-US" altLang="ja-JP" dirty="0" smtClean="0"/>
              <a:t>50</a:t>
            </a:r>
            <a:r>
              <a:rPr kumimoji="1" lang="ja-JP" altLang="en-US" dirty="0" smtClean="0"/>
              <a:t>年</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a:t>
            </a:r>
            <a:r>
              <a:rPr lang="ja-JP" altLang="en-US" dirty="0" smtClean="0"/>
              <a:t>新興勢力</a:t>
            </a:r>
            <a:r>
              <a:rPr lang="en-US" altLang="ja-JP" dirty="0" smtClean="0"/>
              <a:t>”</a:t>
            </a:r>
            <a:r>
              <a:rPr lang="ja-JP" altLang="en-US" dirty="0" smtClean="0"/>
              <a:t>電波天文の</a:t>
            </a:r>
            <a:r>
              <a:rPr kumimoji="1" lang="ja-JP" altLang="en-US" dirty="0" smtClean="0"/>
              <a:t>弱点</a:t>
            </a:r>
            <a:endParaRPr kumimoji="1" lang="en-US" altLang="ja-JP" dirty="0" smtClean="0"/>
          </a:p>
          <a:p>
            <a:pPr lvl="1"/>
            <a:r>
              <a:rPr lang="ja-JP" altLang="en-US" b="1" dirty="0">
                <a:solidFill>
                  <a:schemeClr val="accent1">
                    <a:lumMod val="60000"/>
                    <a:lumOff val="40000"/>
                  </a:schemeClr>
                </a:solidFill>
              </a:rPr>
              <a:t>空間分解</a:t>
            </a:r>
            <a:r>
              <a:rPr lang="ja-JP" altLang="en-US" b="1" dirty="0" smtClean="0">
                <a:solidFill>
                  <a:schemeClr val="accent1">
                    <a:lumMod val="60000"/>
                    <a:lumOff val="40000"/>
                  </a:schemeClr>
                </a:solidFill>
              </a:rPr>
              <a:t>能</a:t>
            </a:r>
            <a:endParaRPr lang="ja-JP" altLang="en-US" b="1" dirty="0">
              <a:solidFill>
                <a:schemeClr val="accent1">
                  <a:lumMod val="60000"/>
                  <a:lumOff val="40000"/>
                </a:schemeClr>
              </a:solidFill>
            </a:endParaRPr>
          </a:p>
          <a:p>
            <a:pPr lvl="1"/>
            <a:r>
              <a:rPr lang="ja-JP" altLang="en-US" b="1" dirty="0">
                <a:solidFill>
                  <a:schemeClr val="accent1">
                    <a:lumMod val="60000"/>
                    <a:lumOff val="40000"/>
                  </a:schemeClr>
                </a:solidFill>
              </a:rPr>
              <a:t>線</a:t>
            </a:r>
            <a:r>
              <a:rPr lang="ja-JP" altLang="en-US" b="1" dirty="0" smtClean="0">
                <a:solidFill>
                  <a:schemeClr val="accent1">
                    <a:lumMod val="60000"/>
                    <a:lumOff val="40000"/>
                  </a:schemeClr>
                </a:solidFill>
              </a:rPr>
              <a:t>スペクトル</a:t>
            </a:r>
            <a:r>
              <a:rPr lang="en-US" altLang="ja-JP" b="1" dirty="0" smtClean="0">
                <a:solidFill>
                  <a:schemeClr val="accent1">
                    <a:lumMod val="60000"/>
                    <a:lumOff val="40000"/>
                  </a:schemeClr>
                </a:solidFill>
              </a:rPr>
              <a:t>(</a:t>
            </a:r>
            <a:r>
              <a:rPr lang="ja-JP" altLang="en-US" b="1" dirty="0" smtClean="0">
                <a:solidFill>
                  <a:schemeClr val="accent1">
                    <a:lumMod val="60000"/>
                    <a:lumOff val="40000"/>
                  </a:schemeClr>
                </a:solidFill>
              </a:rPr>
              <a:t>分光学</a:t>
            </a:r>
            <a:r>
              <a:rPr lang="en-US" altLang="ja-JP" b="1" dirty="0" smtClean="0">
                <a:solidFill>
                  <a:schemeClr val="accent1">
                    <a:lumMod val="60000"/>
                    <a:lumOff val="40000"/>
                  </a:schemeClr>
                </a:solidFill>
              </a:rPr>
              <a:t>)</a:t>
            </a:r>
            <a:endParaRPr lang="ja-JP" altLang="en-US" b="1" dirty="0">
              <a:solidFill>
                <a:schemeClr val="accent1">
                  <a:lumMod val="60000"/>
                  <a:lumOff val="40000"/>
                </a:schemeClr>
              </a:solidFill>
            </a:endParaRPr>
          </a:p>
          <a:p>
            <a:pPr lvl="1"/>
            <a:r>
              <a:rPr lang="ja-JP" altLang="en-US" b="1" dirty="0">
                <a:solidFill>
                  <a:schemeClr val="accent1">
                    <a:lumMod val="60000"/>
                    <a:lumOff val="40000"/>
                  </a:schemeClr>
                </a:solidFill>
              </a:rPr>
              <a:t>検出</a:t>
            </a:r>
            <a:r>
              <a:rPr lang="ja-JP" altLang="en-US" b="1" dirty="0" smtClean="0">
                <a:solidFill>
                  <a:schemeClr val="accent1">
                    <a:lumMod val="60000"/>
                    <a:lumOff val="40000"/>
                  </a:schemeClr>
                </a:solidFill>
              </a:rPr>
              <a:t>感度</a:t>
            </a:r>
            <a:endParaRPr lang="en-US" altLang="ja-JP" b="1" dirty="0">
              <a:solidFill>
                <a:schemeClr val="accent1">
                  <a:lumMod val="60000"/>
                  <a:lumOff val="40000"/>
                </a:schemeClr>
              </a:solidFill>
            </a:endParaRPr>
          </a:p>
          <a:p>
            <a:endParaRPr kumimoji="1" lang="en-US" altLang="ja-JP" dirty="0" smtClean="0"/>
          </a:p>
          <a:p>
            <a:r>
              <a:rPr kumimoji="1" lang="en-US" altLang="ja-JP" dirty="0" smtClean="0"/>
              <a:t>“</a:t>
            </a:r>
            <a:r>
              <a:rPr kumimoji="1" lang="ja-JP" altLang="en-US" dirty="0" smtClean="0"/>
              <a:t>弱点</a:t>
            </a:r>
            <a:r>
              <a:rPr kumimoji="1" lang="en-US" altLang="ja-JP" dirty="0" smtClean="0"/>
              <a:t>”</a:t>
            </a:r>
            <a:r>
              <a:rPr kumimoji="1" lang="ja-JP" altLang="en-US" dirty="0" smtClean="0"/>
              <a:t>から</a:t>
            </a:r>
            <a:r>
              <a:rPr kumimoji="1" lang="en-US" altLang="ja-JP" dirty="0" smtClean="0"/>
              <a:t>”</a:t>
            </a:r>
            <a:r>
              <a:rPr kumimoji="1" lang="ja-JP" altLang="en-US" dirty="0" smtClean="0"/>
              <a:t>得意芸</a:t>
            </a:r>
            <a:r>
              <a:rPr kumimoji="1" lang="en-US" altLang="ja-JP" dirty="0" smtClean="0"/>
              <a:t>”</a:t>
            </a:r>
            <a:r>
              <a:rPr kumimoji="1" lang="ja-JP" altLang="en-US" dirty="0" err="1" smtClean="0"/>
              <a:t>への</a:t>
            </a:r>
            <a:r>
              <a:rPr kumimoji="1" lang="ja-JP" altLang="en-US" dirty="0" smtClean="0"/>
              <a:t>転化</a:t>
            </a:r>
            <a:endParaRPr kumimoji="1" lang="en-US" altLang="ja-JP" dirty="0" smtClean="0"/>
          </a:p>
          <a:p>
            <a:pPr lvl="1"/>
            <a:r>
              <a:rPr kumimoji="1" lang="ja-JP" altLang="en-US" dirty="0" smtClean="0"/>
              <a:t>転化の</a:t>
            </a:r>
            <a:r>
              <a:rPr kumimoji="1" lang="ja-JP" altLang="en-US" dirty="0" smtClean="0"/>
              <a:t>契機</a:t>
            </a:r>
            <a:r>
              <a:rPr kumimoji="1" lang="en-US" altLang="ja-JP" dirty="0" smtClean="0"/>
              <a:t>:</a:t>
            </a:r>
            <a:endParaRPr kumimoji="1" lang="en-US" altLang="ja-JP" dirty="0" smtClean="0"/>
          </a:p>
          <a:p>
            <a:pPr lvl="2"/>
            <a:r>
              <a:rPr kumimoji="1" lang="ja-JP" altLang="en-US" dirty="0" smtClean="0">
                <a:solidFill>
                  <a:schemeClr val="accent4">
                    <a:lumMod val="20000"/>
                    <a:lumOff val="80000"/>
                  </a:schemeClr>
                </a:solidFill>
              </a:rPr>
              <a:t>アンテナ大型化の技術</a:t>
            </a:r>
            <a:r>
              <a:rPr kumimoji="1" lang="en-US" altLang="ja-JP" dirty="0" smtClean="0">
                <a:solidFill>
                  <a:schemeClr val="accent4">
                    <a:lumMod val="20000"/>
                    <a:lumOff val="80000"/>
                  </a:schemeClr>
                </a:solidFill>
              </a:rPr>
              <a:t>(</a:t>
            </a:r>
            <a:r>
              <a:rPr kumimoji="1" lang="ja-JP" altLang="en-US" dirty="0" smtClean="0">
                <a:solidFill>
                  <a:schemeClr val="accent4">
                    <a:lumMod val="20000"/>
                    <a:lumOff val="80000"/>
                  </a:schemeClr>
                </a:solidFill>
              </a:rPr>
              <a:t>制御する光学系</a:t>
            </a:r>
            <a:r>
              <a:rPr kumimoji="1" lang="en-US" altLang="ja-JP" dirty="0" smtClean="0">
                <a:solidFill>
                  <a:schemeClr val="accent4">
                    <a:lumMod val="20000"/>
                    <a:lumOff val="80000"/>
                  </a:schemeClr>
                </a:solidFill>
              </a:rPr>
              <a:t>)</a:t>
            </a:r>
          </a:p>
          <a:p>
            <a:pPr lvl="2"/>
            <a:r>
              <a:rPr kumimoji="1" lang="ja-JP" altLang="en-US" dirty="0" smtClean="0">
                <a:solidFill>
                  <a:schemeClr val="accent4">
                    <a:lumMod val="20000"/>
                    <a:lumOff val="80000"/>
                  </a:schemeClr>
                </a:solidFill>
              </a:rPr>
              <a:t>波の性質の徹底的利用</a:t>
            </a:r>
            <a:r>
              <a:rPr kumimoji="1" lang="en-US" altLang="ja-JP" dirty="0" smtClean="0">
                <a:solidFill>
                  <a:schemeClr val="accent4">
                    <a:lumMod val="20000"/>
                    <a:lumOff val="80000"/>
                  </a:schemeClr>
                </a:solidFill>
              </a:rPr>
              <a:t>(</a:t>
            </a:r>
            <a:r>
              <a:rPr kumimoji="1" lang="ja-JP" altLang="en-US" dirty="0" smtClean="0">
                <a:solidFill>
                  <a:schemeClr val="accent4">
                    <a:lumMod val="20000"/>
                    <a:lumOff val="80000"/>
                  </a:schemeClr>
                </a:solidFill>
              </a:rPr>
              <a:t>干渉技術</a:t>
            </a:r>
            <a:r>
              <a:rPr kumimoji="1" lang="en-US" altLang="ja-JP" dirty="0" smtClean="0">
                <a:solidFill>
                  <a:schemeClr val="accent4">
                    <a:lumMod val="20000"/>
                    <a:lumOff val="80000"/>
                  </a:schemeClr>
                </a:solidFill>
              </a:rPr>
              <a:t>)</a:t>
            </a:r>
          </a:p>
          <a:p>
            <a:pPr lvl="2"/>
            <a:r>
              <a:rPr kumimoji="1" lang="ja-JP" altLang="en-US" dirty="0" smtClean="0">
                <a:solidFill>
                  <a:schemeClr val="accent4">
                    <a:lumMod val="20000"/>
                    <a:lumOff val="80000"/>
                  </a:schemeClr>
                </a:solidFill>
              </a:rPr>
              <a:t>高速デジタル信号処理</a:t>
            </a:r>
            <a:endParaRPr kumimoji="1" lang="en-US" altLang="ja-JP" dirty="0" smtClean="0">
              <a:solidFill>
                <a:schemeClr val="accent4">
                  <a:lumMod val="20000"/>
                  <a:lumOff val="80000"/>
                </a:schemeClr>
              </a:solidFill>
            </a:endParaRPr>
          </a:p>
          <a:p>
            <a:pPr lvl="2"/>
            <a:r>
              <a:rPr kumimoji="1" lang="ja-JP" altLang="en-US" dirty="0" smtClean="0">
                <a:solidFill>
                  <a:schemeClr val="accent4">
                    <a:lumMod val="20000"/>
                    <a:lumOff val="80000"/>
                  </a:schemeClr>
                </a:solidFill>
              </a:rPr>
              <a:t>星間分子の発見</a:t>
            </a:r>
            <a:r>
              <a:rPr kumimoji="1" lang="en-US" altLang="ja-JP" dirty="0" smtClean="0">
                <a:solidFill>
                  <a:schemeClr val="accent4">
                    <a:lumMod val="20000"/>
                    <a:lumOff val="80000"/>
                  </a:schemeClr>
                </a:solidFill>
              </a:rPr>
              <a:t>､</a:t>
            </a:r>
            <a:r>
              <a:rPr kumimoji="1" lang="ja-JP" altLang="en-US" dirty="0" smtClean="0">
                <a:solidFill>
                  <a:schemeClr val="accent4">
                    <a:lumMod val="20000"/>
                    <a:lumOff val="80000"/>
                  </a:schemeClr>
                </a:solidFill>
              </a:rPr>
              <a:t>ミリ波サブミリ波への着目</a:t>
            </a:r>
            <a:endParaRPr kumimoji="1" lang="en-US" altLang="ja-JP" dirty="0" smtClean="0">
              <a:solidFill>
                <a:schemeClr val="accent4">
                  <a:lumMod val="20000"/>
                  <a:lumOff val="80000"/>
                </a:schemeClr>
              </a:solidFill>
            </a:endParaRPr>
          </a:p>
          <a:p>
            <a:pPr lvl="2"/>
            <a:r>
              <a:rPr kumimoji="1" lang="ja-JP" altLang="en-US" dirty="0" smtClean="0">
                <a:solidFill>
                  <a:schemeClr val="accent4">
                    <a:lumMod val="20000"/>
                    <a:lumOff val="80000"/>
                  </a:schemeClr>
                </a:solidFill>
              </a:rPr>
              <a:t>低温物性の利用</a:t>
            </a:r>
            <a:r>
              <a:rPr kumimoji="1" lang="en-US" altLang="ja-JP" dirty="0" smtClean="0">
                <a:solidFill>
                  <a:schemeClr val="accent4">
                    <a:lumMod val="20000"/>
                    <a:lumOff val="80000"/>
                  </a:schemeClr>
                </a:solidFill>
              </a:rPr>
              <a:t>､</a:t>
            </a:r>
            <a:r>
              <a:rPr kumimoji="1" lang="ja-JP" altLang="en-US" dirty="0" smtClean="0">
                <a:solidFill>
                  <a:schemeClr val="accent4">
                    <a:lumMod val="20000"/>
                    <a:lumOff val="80000"/>
                  </a:schemeClr>
                </a:solidFill>
              </a:rPr>
              <a:t>化合物半導体</a:t>
            </a:r>
            <a:r>
              <a:rPr kumimoji="1" lang="en-US" altLang="ja-JP" dirty="0" smtClean="0">
                <a:solidFill>
                  <a:schemeClr val="accent4">
                    <a:lumMod val="20000"/>
                    <a:lumOff val="80000"/>
                  </a:schemeClr>
                </a:solidFill>
              </a:rPr>
              <a:t>､</a:t>
            </a:r>
            <a:r>
              <a:rPr kumimoji="1" lang="ja-JP" altLang="en-US" dirty="0" smtClean="0">
                <a:solidFill>
                  <a:schemeClr val="accent4">
                    <a:lumMod val="20000"/>
                    <a:lumOff val="80000"/>
                  </a:schemeClr>
                </a:solidFill>
              </a:rPr>
              <a:t>超伝導デバイス</a:t>
            </a:r>
            <a:endParaRPr kumimoji="1" lang="en-US" altLang="ja-JP" dirty="0" smtClean="0">
              <a:solidFill>
                <a:schemeClr val="accent4">
                  <a:lumMod val="20000"/>
                  <a:lumOff val="80000"/>
                </a:schemeClr>
              </a:solidFill>
            </a:endParaRPr>
          </a:p>
          <a:p>
            <a:pPr marL="0" indent="0">
              <a:buNone/>
            </a:pPr>
            <a:endParaRPr kumimoji="1" lang="en-US" altLang="ja-JP" dirty="0" smtClean="0"/>
          </a:p>
          <a:p>
            <a:r>
              <a:rPr kumimoji="1" lang="ja-JP" altLang="en-US" dirty="0" smtClean="0"/>
              <a:t>最後</a:t>
            </a:r>
            <a:r>
              <a:rPr kumimoji="1" lang="en-US" altLang="ja-JP" dirty="0" smtClean="0"/>
              <a:t>(?)</a:t>
            </a:r>
            <a:r>
              <a:rPr kumimoji="1" lang="ja-JP" altLang="en-US" dirty="0" smtClean="0"/>
              <a:t>の弱点 </a:t>
            </a:r>
            <a:r>
              <a:rPr kumimoji="1" lang="en-US" altLang="ja-JP" dirty="0" smtClean="0">
                <a:sym typeface="Wingdings" panose="05000000000000000000" pitchFamily="2" charset="2"/>
              </a:rPr>
              <a:t> </a:t>
            </a:r>
            <a:r>
              <a:rPr kumimoji="1" lang="ja-JP" altLang="en-US" u="sng" dirty="0" smtClean="0">
                <a:solidFill>
                  <a:schemeClr val="accent1">
                    <a:lumMod val="60000"/>
                    <a:lumOff val="40000"/>
                  </a:schemeClr>
                </a:solidFill>
              </a:rPr>
              <a:t>観測視野</a:t>
            </a:r>
            <a:r>
              <a:rPr kumimoji="1" lang="en-US" altLang="ja-JP" u="sng" dirty="0" smtClean="0">
                <a:solidFill>
                  <a:schemeClr val="accent1">
                    <a:lumMod val="60000"/>
                    <a:lumOff val="40000"/>
                  </a:schemeClr>
                </a:solidFill>
              </a:rPr>
              <a:t>(FOV)</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60823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ISSCC 2013</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1800" dirty="0">
                <a:solidFill>
                  <a:schemeClr val="accent1">
                    <a:lumMod val="60000"/>
                    <a:lumOff val="40000"/>
                  </a:schemeClr>
                </a:solidFill>
              </a:rPr>
              <a:t>IEEE International Solid-State Circuits </a:t>
            </a:r>
            <a:r>
              <a:rPr lang="en-US" altLang="ja-JP" sz="1800" dirty="0" smtClean="0">
                <a:solidFill>
                  <a:schemeClr val="accent1">
                    <a:lumMod val="60000"/>
                    <a:lumOff val="40000"/>
                  </a:schemeClr>
                </a:solidFill>
              </a:rPr>
              <a:t>Conference, </a:t>
            </a:r>
            <a:r>
              <a:rPr lang="en-US" altLang="ja-JP" sz="1800" dirty="0">
                <a:solidFill>
                  <a:schemeClr val="accent1">
                    <a:lumMod val="60000"/>
                    <a:lumOff val="40000"/>
                  </a:schemeClr>
                </a:solidFill>
              </a:rPr>
              <a:t>San Francisco, </a:t>
            </a:r>
            <a:r>
              <a:rPr lang="en-US" altLang="ja-JP" sz="1800" dirty="0" smtClean="0">
                <a:solidFill>
                  <a:schemeClr val="accent1">
                    <a:lumMod val="60000"/>
                    <a:lumOff val="40000"/>
                  </a:schemeClr>
                </a:solidFill>
              </a:rPr>
              <a:t>February </a:t>
            </a:r>
            <a:r>
              <a:rPr lang="en-US" altLang="ja-JP" sz="1800" dirty="0">
                <a:solidFill>
                  <a:schemeClr val="accent1">
                    <a:lumMod val="60000"/>
                    <a:lumOff val="40000"/>
                  </a:schemeClr>
                </a:solidFill>
              </a:rPr>
              <a:t>17-21, </a:t>
            </a:r>
            <a:r>
              <a:rPr lang="en-US" altLang="ja-JP" sz="1800" dirty="0" smtClean="0">
                <a:solidFill>
                  <a:schemeClr val="accent1">
                    <a:lumMod val="60000"/>
                    <a:lumOff val="40000"/>
                  </a:schemeClr>
                </a:solidFill>
              </a:rPr>
              <a:t>2013</a:t>
            </a:r>
          </a:p>
          <a:p>
            <a:pPr marL="0" indent="0">
              <a:buNone/>
            </a:pPr>
            <a:endParaRPr lang="en-US" altLang="ja-JP" sz="1800" dirty="0" smtClean="0">
              <a:solidFill>
                <a:schemeClr val="accent1">
                  <a:lumMod val="60000"/>
                  <a:lumOff val="40000"/>
                </a:schemeClr>
              </a:solidFill>
            </a:endParaRPr>
          </a:p>
          <a:p>
            <a:r>
              <a:rPr lang="en-US" altLang="ja-JP" dirty="0"/>
              <a:t>A 260GHz amplifier with 9.2dB gain and -3.9dBm saturated power in 65nm </a:t>
            </a:r>
            <a:r>
              <a:rPr lang="en-US" altLang="ja-JP" dirty="0">
                <a:solidFill>
                  <a:schemeClr val="accent1">
                    <a:lumMod val="60000"/>
                    <a:lumOff val="40000"/>
                  </a:schemeClr>
                </a:solidFill>
              </a:rPr>
              <a:t>CMOS</a:t>
            </a:r>
            <a:r>
              <a:rPr lang="en-US" altLang="ja-JP" dirty="0"/>
              <a:t>. </a:t>
            </a:r>
            <a:endParaRPr lang="en-US" altLang="ja-JP" dirty="0" smtClean="0"/>
          </a:p>
          <a:p>
            <a:endParaRPr lang="en-US" altLang="ja-JP" dirty="0" smtClean="0"/>
          </a:p>
          <a:p>
            <a:r>
              <a:rPr lang="en-US" altLang="ja-JP" dirty="0"/>
              <a:t>A 93-to-113GHz </a:t>
            </a:r>
            <a:r>
              <a:rPr lang="en-US" altLang="ja-JP" dirty="0" err="1">
                <a:solidFill>
                  <a:schemeClr val="accent1">
                    <a:lumMod val="60000"/>
                    <a:lumOff val="40000"/>
                  </a:schemeClr>
                </a:solidFill>
              </a:rPr>
              <a:t>BiCMOS</a:t>
            </a:r>
            <a:r>
              <a:rPr lang="en-US" altLang="ja-JP" dirty="0"/>
              <a:t> 9-element imaging array receiver utilizing spatial-overlapping pixels with </a:t>
            </a:r>
            <a:r>
              <a:rPr lang="en-US" altLang="ja-JP" dirty="0" smtClean="0"/>
              <a:t>wideband </a:t>
            </a:r>
            <a:r>
              <a:rPr lang="en-US" altLang="ja-JP" dirty="0"/>
              <a:t>phase and amplitude </a:t>
            </a:r>
            <a:r>
              <a:rPr lang="en-US" altLang="ja-JP" dirty="0" smtClean="0"/>
              <a:t>control.</a:t>
            </a:r>
          </a:p>
          <a:p>
            <a:endParaRPr lang="en-US" altLang="ja-JP" dirty="0" smtClean="0"/>
          </a:p>
          <a:p>
            <a:r>
              <a:rPr lang="en-US" altLang="ja-JP" dirty="0"/>
              <a:t>A 94GHz 3D-image radar engine with 4TX/4RX </a:t>
            </a:r>
            <a:r>
              <a:rPr lang="en-US" altLang="ja-JP" dirty="0" err="1"/>
              <a:t>beamforming</a:t>
            </a:r>
            <a:r>
              <a:rPr lang="en-US" altLang="ja-JP" dirty="0"/>
              <a:t> scan technique in 65nm </a:t>
            </a:r>
            <a:r>
              <a:rPr lang="en-US" altLang="ja-JP" dirty="0" smtClean="0">
                <a:solidFill>
                  <a:schemeClr val="accent1">
                    <a:lumMod val="60000"/>
                    <a:lumOff val="40000"/>
                  </a:schemeClr>
                </a:solidFill>
              </a:rPr>
              <a:t>CMOS</a:t>
            </a:r>
          </a:p>
          <a:p>
            <a:endParaRPr kumimoji="1" lang="en-US" altLang="ja-JP" dirty="0" smtClean="0"/>
          </a:p>
          <a:p>
            <a:pPr marL="0" indent="0">
              <a:buNone/>
            </a:pPr>
            <a:r>
              <a:rPr lang="en-US" altLang="ja-JP" dirty="0" smtClean="0"/>
              <a:t>(</a:t>
            </a:r>
            <a:r>
              <a:rPr lang="en-US" altLang="ja-JP" dirty="0" err="1" smtClean="0"/>
              <a:t>BiCMOS</a:t>
            </a:r>
            <a:r>
              <a:rPr lang="en-US" altLang="ja-JP" dirty="0" smtClean="0"/>
              <a:t>: Bipolar + CMOS)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03308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SiGe</a:t>
            </a:r>
            <a:r>
              <a:rPr kumimoji="1" lang="en-US" altLang="ja-JP" dirty="0" smtClean="0"/>
              <a:t> HBT </a:t>
            </a:r>
            <a:r>
              <a:rPr kumimoji="1" lang="en-US" altLang="ja-JP" sz="2000" dirty="0" smtClean="0"/>
              <a:t>(</a:t>
            </a:r>
            <a:r>
              <a:rPr lang="en-US" altLang="ja-JP" sz="2000" i="1" dirty="0" err="1"/>
              <a:t>Heterojunction</a:t>
            </a:r>
            <a:r>
              <a:rPr lang="en-US" altLang="ja-JP" sz="2000" i="1" dirty="0"/>
              <a:t> Bipolar </a:t>
            </a:r>
            <a:r>
              <a:rPr lang="en-US" altLang="ja-JP" sz="2000" i="1" dirty="0" smtClean="0"/>
              <a:t>Transistor)</a:t>
            </a:r>
            <a:endParaRPr kumimoji="1" lang="ja-JP" altLang="en-US" sz="2000" dirty="0"/>
          </a:p>
        </p:txBody>
      </p:sp>
      <p:pic>
        <p:nvPicPr>
          <p:cNvPr id="7" name="コンテンツ プレースホルダー 6"/>
          <p:cNvPicPr>
            <a:picLocks noGrp="1" noChangeAspect="1"/>
          </p:cNvPicPr>
          <p:nvPr>
            <p:ph idx="1"/>
          </p:nvPr>
        </p:nvPicPr>
        <p:blipFill>
          <a:blip r:embed="rId2"/>
          <a:stretch>
            <a:fillRect/>
          </a:stretch>
        </p:blipFill>
        <p:spPr>
          <a:xfrm>
            <a:off x="451136" y="908377"/>
            <a:ext cx="5387533" cy="3634706"/>
          </a:xfrm>
          <a:prstGeom prst="rect">
            <a:avLst/>
          </a:prstGeo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21</a:t>
            </a:fld>
            <a:endParaRPr lang="en-US" dirty="0"/>
          </a:p>
        </p:txBody>
      </p:sp>
      <p:sp>
        <p:nvSpPr>
          <p:cNvPr id="8" name="テキスト ボックス 7"/>
          <p:cNvSpPr txBox="1"/>
          <p:nvPr/>
        </p:nvSpPr>
        <p:spPr>
          <a:xfrm>
            <a:off x="358826" y="4630262"/>
            <a:ext cx="8372943" cy="1638910"/>
          </a:xfrm>
          <a:prstGeom prst="rect">
            <a:avLst/>
          </a:prstGeom>
          <a:noFill/>
        </p:spPr>
        <p:txBody>
          <a:bodyPr wrap="square" rtlCol="0">
            <a:spAutoFit/>
          </a:bodyPr>
          <a:lstStyle/>
          <a:p>
            <a:r>
              <a:rPr lang="en-US" altLang="ja-JP" sz="1050" b="1" dirty="0" err="1" smtClean="0"/>
              <a:t>S.Weinreb</a:t>
            </a:r>
            <a:r>
              <a:rPr lang="en-US" altLang="ja-JP" sz="1050" b="1" dirty="0" smtClean="0"/>
              <a:t> et al.</a:t>
            </a:r>
          </a:p>
          <a:p>
            <a:r>
              <a:rPr lang="en-US" altLang="ja-JP" sz="1050" dirty="0" smtClean="0"/>
              <a:t>IEEE </a:t>
            </a:r>
            <a:r>
              <a:rPr lang="en-US" altLang="ja-JP" sz="1050" dirty="0"/>
              <a:t>TRANSACTIONS ON MICROWAVE THEORY AND TECHNIQUES, VOL. 55, NO. 11, NOVEMBER </a:t>
            </a:r>
            <a:r>
              <a:rPr lang="en-US" altLang="ja-JP" sz="1050" dirty="0" smtClean="0"/>
              <a:t>2007</a:t>
            </a:r>
          </a:p>
          <a:p>
            <a:endParaRPr kumimoji="1" lang="en-US" altLang="ja-JP" sz="1050" dirty="0" smtClean="0"/>
          </a:p>
          <a:p>
            <a:r>
              <a:rPr kumimoji="1" lang="en-US" altLang="ja-JP" sz="1050" dirty="0" smtClean="0"/>
              <a:t>Measurements </a:t>
            </a:r>
            <a:r>
              <a:rPr kumimoji="1" lang="en-US" altLang="ja-JP" sz="1050" dirty="0"/>
              <a:t>of these </a:t>
            </a:r>
            <a:r>
              <a:rPr kumimoji="1" lang="en-US" altLang="ja-JP" sz="1050" dirty="0" smtClean="0"/>
              <a:t>quantities are reported </a:t>
            </a:r>
            <a:r>
              <a:rPr kumimoji="1" lang="en-US" altLang="ja-JP" sz="1050" dirty="0"/>
              <a:t>for </a:t>
            </a:r>
            <a:r>
              <a:rPr kumimoji="1" lang="en-US" altLang="ja-JP" sz="1050" b="1" dirty="0" err="1"/>
              <a:t>SiGe</a:t>
            </a:r>
            <a:r>
              <a:rPr kumimoji="1" lang="en-US" altLang="ja-JP" sz="1050" b="1" dirty="0"/>
              <a:t> transistors </a:t>
            </a:r>
            <a:r>
              <a:rPr kumimoji="1" lang="en-US" altLang="ja-JP" sz="1050" dirty="0"/>
              <a:t>from the </a:t>
            </a:r>
            <a:r>
              <a:rPr kumimoji="1" lang="en-US" altLang="ja-JP" sz="1050" b="1" dirty="0" smtClean="0"/>
              <a:t>IBM </a:t>
            </a:r>
            <a:r>
              <a:rPr kumimoji="1" lang="en-US" altLang="ja-JP" sz="1050" b="1" dirty="0" err="1" smtClean="0"/>
              <a:t>SiGe</a:t>
            </a:r>
            <a:r>
              <a:rPr kumimoji="1" lang="en-US" altLang="ja-JP" sz="1050" b="1" dirty="0" smtClean="0"/>
              <a:t> </a:t>
            </a:r>
            <a:r>
              <a:rPr kumimoji="1" lang="en-US" altLang="ja-JP" sz="1050" b="1" dirty="0"/>
              <a:t>BiCMOS-8HP </a:t>
            </a:r>
            <a:r>
              <a:rPr kumimoji="1" lang="en-US" altLang="ja-JP" sz="1050" b="1" dirty="0" smtClean="0"/>
              <a:t>0.12-</a:t>
            </a:r>
            <a:r>
              <a:rPr kumimoji="1" lang="el-GR" altLang="ja-JP" sz="1050" b="1" dirty="0" smtClean="0"/>
              <a:t>μ</a:t>
            </a:r>
            <a:r>
              <a:rPr kumimoji="1" lang="en-US" altLang="ja-JP" sz="1050" b="1" dirty="0" smtClean="0"/>
              <a:t>m </a:t>
            </a:r>
            <a:r>
              <a:rPr kumimoji="1" lang="en-US" altLang="ja-JP" sz="1050" b="1" dirty="0"/>
              <a:t>process</a:t>
            </a:r>
            <a:r>
              <a:rPr kumimoji="1" lang="en-US" altLang="ja-JP" sz="1050" dirty="0"/>
              <a:t>.</a:t>
            </a:r>
            <a:endParaRPr kumimoji="1" lang="en-US" altLang="ja-JP" sz="1050" dirty="0" smtClean="0"/>
          </a:p>
          <a:p>
            <a:endParaRPr kumimoji="1" lang="en-US" altLang="ja-JP" sz="1050" dirty="0"/>
          </a:p>
          <a:p>
            <a:r>
              <a:rPr kumimoji="1" lang="en-US" altLang="ja-JP" sz="1200" dirty="0"/>
              <a:t>The measured </a:t>
            </a:r>
            <a:r>
              <a:rPr kumimoji="1" lang="en-US" altLang="ja-JP" sz="1200" dirty="0" smtClean="0"/>
              <a:t>noise temperature </a:t>
            </a:r>
            <a:r>
              <a:rPr kumimoji="1" lang="en-US" altLang="ja-JP" sz="1200" dirty="0"/>
              <a:t>in the 0.7–3-GHz range and the modeled noise </a:t>
            </a:r>
            <a:r>
              <a:rPr kumimoji="1" lang="en-US" altLang="ja-JP" sz="1200" dirty="0" smtClean="0"/>
              <a:t>temperature to </a:t>
            </a:r>
            <a:r>
              <a:rPr kumimoji="1" lang="en-US" altLang="ja-JP" sz="1200" dirty="0"/>
              <a:t>20 GHz </a:t>
            </a:r>
            <a:r>
              <a:rPr kumimoji="1" lang="en-US" altLang="ja-JP" sz="1200" dirty="0" smtClean="0"/>
              <a:t>are comparable </a:t>
            </a:r>
            <a:r>
              <a:rPr kumimoji="1" lang="en-US" altLang="ja-JP" sz="1200" dirty="0"/>
              <a:t>to that measured with </a:t>
            </a:r>
            <a:r>
              <a:rPr kumimoji="1" lang="en-US" altLang="ja-JP" sz="1200" dirty="0" smtClean="0"/>
              <a:t>the best 0.1-</a:t>
            </a:r>
            <a:r>
              <a:rPr kumimoji="1" lang="el-GR" altLang="ja-JP" sz="1200" dirty="0" smtClean="0"/>
              <a:t>μ</a:t>
            </a:r>
            <a:r>
              <a:rPr kumimoji="1" lang="en-US" altLang="ja-JP" sz="1200" dirty="0" smtClean="0"/>
              <a:t>m </a:t>
            </a:r>
            <a:r>
              <a:rPr kumimoji="1" lang="en-US" altLang="ja-JP" sz="1200" dirty="0" err="1"/>
              <a:t>InP</a:t>
            </a:r>
            <a:r>
              <a:rPr kumimoji="1" lang="en-US" altLang="ja-JP" sz="1200" dirty="0"/>
              <a:t> HEMT transistors, </a:t>
            </a:r>
            <a:r>
              <a:rPr kumimoji="1" lang="en-US" altLang="ja-JP" sz="1200" dirty="0" smtClean="0"/>
              <a:t>yet </a:t>
            </a:r>
            <a:r>
              <a:rPr kumimoji="1" lang="en-US" altLang="ja-JP" sz="1200" b="1" dirty="0" err="1">
                <a:solidFill>
                  <a:schemeClr val="accent1">
                    <a:lumMod val="40000"/>
                    <a:lumOff val="60000"/>
                  </a:schemeClr>
                </a:solidFill>
              </a:rPr>
              <a:t>SiGe</a:t>
            </a:r>
            <a:r>
              <a:rPr kumimoji="1" lang="en-US" altLang="ja-JP" sz="1200" b="1" dirty="0">
                <a:solidFill>
                  <a:schemeClr val="accent1">
                    <a:lumMod val="40000"/>
                    <a:lumOff val="60000"/>
                  </a:schemeClr>
                </a:solidFill>
              </a:rPr>
              <a:t> has advantages </a:t>
            </a:r>
            <a:r>
              <a:rPr kumimoji="1" lang="en-US" altLang="ja-JP" sz="1200" b="1" dirty="0" smtClean="0">
                <a:solidFill>
                  <a:schemeClr val="accent1">
                    <a:lumMod val="40000"/>
                    <a:lumOff val="60000"/>
                  </a:schemeClr>
                </a:solidFill>
              </a:rPr>
              <a:t>of on-chip </a:t>
            </a:r>
            <a:r>
              <a:rPr kumimoji="1" lang="en-US" altLang="ja-JP" sz="1200" b="1" dirty="0">
                <a:solidFill>
                  <a:schemeClr val="accent1">
                    <a:lumMod val="40000"/>
                    <a:lumOff val="60000"/>
                  </a:schemeClr>
                </a:solidFill>
              </a:rPr>
              <a:t>integration with CMOS, very high yield, a rich </a:t>
            </a:r>
            <a:r>
              <a:rPr kumimoji="1" lang="en-US" altLang="ja-JP" sz="1200" b="1" dirty="0" smtClean="0">
                <a:solidFill>
                  <a:schemeClr val="accent1">
                    <a:lumMod val="40000"/>
                    <a:lumOff val="60000"/>
                  </a:schemeClr>
                </a:solidFill>
              </a:rPr>
              <a:t>stable of </a:t>
            </a:r>
            <a:r>
              <a:rPr kumimoji="1" lang="en-US" altLang="ja-JP" sz="1200" b="1" dirty="0">
                <a:solidFill>
                  <a:schemeClr val="accent1">
                    <a:lumMod val="40000"/>
                    <a:lumOff val="60000"/>
                  </a:schemeClr>
                </a:solidFill>
              </a:rPr>
              <a:t>accurate passive components, and a more rapid </a:t>
            </a:r>
            <a:r>
              <a:rPr kumimoji="1" lang="en-US" altLang="ja-JP" sz="1200" b="1" dirty="0" smtClean="0">
                <a:solidFill>
                  <a:schemeClr val="accent1">
                    <a:lumMod val="40000"/>
                    <a:lumOff val="60000"/>
                  </a:schemeClr>
                </a:solidFill>
              </a:rPr>
              <a:t>development pace.</a:t>
            </a:r>
            <a:endParaRPr kumimoji="1" lang="en-US" altLang="ja-JP" sz="1200" b="1" dirty="0">
              <a:solidFill>
                <a:schemeClr val="accent1">
                  <a:lumMod val="40000"/>
                  <a:lumOff val="60000"/>
                </a:schemeClr>
              </a:solidFill>
            </a:endParaRPr>
          </a:p>
        </p:txBody>
      </p:sp>
      <p:sp>
        <p:nvSpPr>
          <p:cNvPr id="9" name="テキスト ボックス 8"/>
          <p:cNvSpPr txBox="1"/>
          <p:nvPr/>
        </p:nvSpPr>
        <p:spPr>
          <a:xfrm>
            <a:off x="5950157" y="3481254"/>
            <a:ext cx="2781612" cy="1061829"/>
          </a:xfrm>
          <a:prstGeom prst="rect">
            <a:avLst/>
          </a:prstGeom>
          <a:noFill/>
        </p:spPr>
        <p:txBody>
          <a:bodyPr wrap="square" rtlCol="0">
            <a:spAutoFit/>
          </a:bodyPr>
          <a:lstStyle/>
          <a:p>
            <a:r>
              <a:rPr lang="en-US" altLang="ja-JP" sz="1050" dirty="0"/>
              <a:t>The HEMT noise at low microwave frequencies depends upon</a:t>
            </a:r>
          </a:p>
          <a:p>
            <a:r>
              <a:rPr lang="en-US" altLang="ja-JP" sz="1050" dirty="0"/>
              <a:t>the </a:t>
            </a:r>
            <a:r>
              <a:rPr lang="en-US" altLang="ja-JP" sz="1050" b="1" dirty="0"/>
              <a:t>gate leakage current </a:t>
            </a:r>
            <a:r>
              <a:rPr lang="en-US" altLang="ja-JP" sz="1050" dirty="0"/>
              <a:t>ranging from 0.1 </a:t>
            </a:r>
            <a:r>
              <a:rPr lang="en-US" altLang="ja-JP" sz="1050" dirty="0" err="1"/>
              <a:t>μ</a:t>
            </a:r>
            <a:r>
              <a:rPr lang="en-US" altLang="ja-JP" sz="1050" dirty="0" err="1" smtClean="0"/>
              <a:t>A</a:t>
            </a:r>
            <a:r>
              <a:rPr lang="en-US" altLang="ja-JP" sz="1050" dirty="0" smtClean="0"/>
              <a:t> </a:t>
            </a:r>
            <a:r>
              <a:rPr lang="en-US" altLang="ja-JP" sz="1050" dirty="0"/>
              <a:t>(denoted </a:t>
            </a:r>
            <a:r>
              <a:rPr lang="en-US" altLang="ja-JP" sz="1050" dirty="0" smtClean="0"/>
              <a:t>as 0 </a:t>
            </a:r>
            <a:r>
              <a:rPr lang="en-US" altLang="ja-JP" sz="1050" dirty="0" err="1" smtClean="0"/>
              <a:t>uA</a:t>
            </a:r>
            <a:r>
              <a:rPr lang="en-US" altLang="ja-JP" sz="1050" dirty="0" smtClean="0"/>
              <a:t>) </a:t>
            </a:r>
            <a:r>
              <a:rPr lang="en-US" altLang="ja-JP" sz="1050" dirty="0"/>
              <a:t>for selected transistors to 1 </a:t>
            </a:r>
            <a:r>
              <a:rPr lang="en-US" altLang="ja-JP" sz="1050" dirty="0" err="1"/>
              <a:t>μ</a:t>
            </a:r>
            <a:r>
              <a:rPr lang="en-US" altLang="ja-JP" sz="1050" dirty="0" err="1" smtClean="0"/>
              <a:t>A</a:t>
            </a:r>
            <a:r>
              <a:rPr lang="en-US" altLang="ja-JP" sz="1050" dirty="0" smtClean="0"/>
              <a:t> </a:t>
            </a:r>
            <a:r>
              <a:rPr lang="en-US" altLang="ja-JP" sz="1050" dirty="0"/>
              <a:t>for a </a:t>
            </a:r>
            <a:r>
              <a:rPr lang="en-US" altLang="ja-JP" sz="1050" dirty="0" smtClean="0"/>
              <a:t>mediocre transistor</a:t>
            </a:r>
            <a:r>
              <a:rPr lang="en-US" altLang="ja-JP" sz="1050" dirty="0"/>
              <a:t>.</a:t>
            </a:r>
            <a:endParaRPr kumimoji="1" lang="ja-JP" altLang="en-US" sz="1050" dirty="0"/>
          </a:p>
        </p:txBody>
      </p:sp>
      <p:sp>
        <p:nvSpPr>
          <p:cNvPr id="10" name="テキスト ボックス 9"/>
          <p:cNvSpPr txBox="1"/>
          <p:nvPr/>
        </p:nvSpPr>
        <p:spPr>
          <a:xfrm>
            <a:off x="5950157" y="921045"/>
            <a:ext cx="2743200" cy="2285241"/>
          </a:xfrm>
          <a:prstGeom prst="rect">
            <a:avLst/>
          </a:prstGeom>
          <a:noFill/>
        </p:spPr>
        <p:txBody>
          <a:bodyPr wrap="square" rtlCol="0">
            <a:spAutoFit/>
          </a:bodyPr>
          <a:lstStyle/>
          <a:p>
            <a:r>
              <a:rPr lang="en-US" altLang="ja-JP" sz="1100" b="1" dirty="0" smtClean="0">
                <a:latin typeface="+mj-lt"/>
              </a:rPr>
              <a:t>HBT:</a:t>
            </a:r>
          </a:p>
          <a:p>
            <a:endParaRPr lang="en-US" altLang="ja-JP" sz="1100" b="1" dirty="0" smtClean="0">
              <a:latin typeface="+mj-lt"/>
            </a:endParaRPr>
          </a:p>
          <a:p>
            <a:r>
              <a:rPr lang="en-US" altLang="ja-JP" sz="1100" b="1" dirty="0" err="1" smtClean="0">
                <a:latin typeface="+mj-lt"/>
              </a:rPr>
              <a:t>SiGe</a:t>
            </a:r>
            <a:r>
              <a:rPr lang="ja-JP" altLang="en-US" sz="1100" b="1" dirty="0">
                <a:latin typeface="+mj-lt"/>
              </a:rPr>
              <a:t>系</a:t>
            </a:r>
            <a:r>
              <a:rPr lang="ja-JP" altLang="en-US" sz="1100" dirty="0">
                <a:latin typeface="+mj-lt"/>
              </a:rPr>
              <a:t>では</a:t>
            </a:r>
            <a:r>
              <a:rPr lang="en-US" altLang="ja-JP" sz="1100" dirty="0">
                <a:latin typeface="+mj-lt"/>
              </a:rPr>
              <a:t>IBM</a:t>
            </a:r>
            <a:r>
              <a:rPr lang="ja-JP" altLang="en-US" sz="1100" dirty="0">
                <a:latin typeface="+mj-lt"/>
              </a:rPr>
              <a:t>による研究が</a:t>
            </a:r>
            <a:r>
              <a:rPr lang="en-US" altLang="ja-JP" sz="1100" dirty="0">
                <a:latin typeface="+mj-lt"/>
              </a:rPr>
              <a:t>20</a:t>
            </a:r>
            <a:r>
              <a:rPr lang="ja-JP" altLang="en-US" sz="1100" dirty="0">
                <a:latin typeface="+mj-lt"/>
              </a:rPr>
              <a:t>年以上前から行われているが、</a:t>
            </a:r>
            <a:r>
              <a:rPr lang="en-US" altLang="ja-JP" sz="1100" dirty="0">
                <a:latin typeface="+mj-lt"/>
              </a:rPr>
              <a:t>Bi-CMOS</a:t>
            </a:r>
            <a:r>
              <a:rPr lang="ja-JP" altLang="en-US" sz="1100" dirty="0">
                <a:latin typeface="+mj-lt"/>
              </a:rPr>
              <a:t>プロセスに組み込まれるようになってからは集積化と高速化が進み、 </a:t>
            </a:r>
            <a:r>
              <a:rPr lang="en-US" altLang="ja-JP" sz="1100" dirty="0">
                <a:latin typeface="+mj-lt"/>
              </a:rPr>
              <a:t>2005</a:t>
            </a:r>
            <a:r>
              <a:rPr lang="ja-JP" altLang="en-US" sz="1100" dirty="0">
                <a:latin typeface="+mj-lt"/>
              </a:rPr>
              <a:t>年の時点で</a:t>
            </a:r>
            <a:r>
              <a:rPr lang="en-US" altLang="ja-JP" sz="1100" b="1" dirty="0">
                <a:latin typeface="+mj-lt"/>
              </a:rPr>
              <a:t>0.13μm</a:t>
            </a:r>
            <a:r>
              <a:rPr lang="ja-JP" altLang="en-US" sz="1100" b="1" dirty="0">
                <a:latin typeface="+mj-lt"/>
              </a:rPr>
              <a:t>プロセス世代において遮断周波数において</a:t>
            </a:r>
            <a:r>
              <a:rPr lang="en-US" altLang="ja-JP" sz="1100" b="1" dirty="0">
                <a:latin typeface="+mj-lt"/>
              </a:rPr>
              <a:t>210GHz</a:t>
            </a:r>
            <a:r>
              <a:rPr lang="ja-JP" altLang="en-US" sz="1100" dirty="0" err="1">
                <a:latin typeface="+mj-lt"/>
              </a:rPr>
              <a:t>が達</a:t>
            </a:r>
            <a:r>
              <a:rPr lang="ja-JP" altLang="en-US" sz="1100" dirty="0">
                <a:latin typeface="+mj-lt"/>
              </a:rPr>
              <a:t>成されている</a:t>
            </a:r>
            <a:r>
              <a:rPr lang="ja-JP" altLang="en-US" sz="1100" dirty="0" smtClean="0">
                <a:latin typeface="+mj-lt"/>
              </a:rPr>
              <a:t>。</a:t>
            </a:r>
            <a:endParaRPr lang="en-US" altLang="ja-JP" sz="1100" dirty="0" smtClean="0">
              <a:latin typeface="+mj-lt"/>
            </a:endParaRPr>
          </a:p>
          <a:p>
            <a:r>
              <a:rPr lang="ja-JP" altLang="en-US" sz="1100" dirty="0" smtClean="0">
                <a:latin typeface="+mj-lt"/>
              </a:rPr>
              <a:t>また</a:t>
            </a:r>
            <a:r>
              <a:rPr lang="ja-JP" altLang="en-US" sz="1100" dirty="0">
                <a:latin typeface="+mj-lt"/>
              </a:rPr>
              <a:t>、他の最高速動作事例としては</a:t>
            </a:r>
            <a:r>
              <a:rPr lang="en-US" altLang="ja-JP" sz="1100" b="1" dirty="0" err="1">
                <a:latin typeface="+mj-lt"/>
              </a:rPr>
              <a:t>InP</a:t>
            </a:r>
            <a:r>
              <a:rPr lang="ja-JP" altLang="en-US" sz="1100" b="1" dirty="0">
                <a:latin typeface="+mj-lt"/>
              </a:rPr>
              <a:t>系</a:t>
            </a:r>
            <a:r>
              <a:rPr lang="ja-JP" altLang="en-US" sz="1100" dirty="0">
                <a:latin typeface="+mj-lt"/>
              </a:rPr>
              <a:t>では </a:t>
            </a:r>
            <a:r>
              <a:rPr lang="en-US" altLang="ja-JP" sz="1100" dirty="0">
                <a:latin typeface="+mj-lt"/>
              </a:rPr>
              <a:t>2007</a:t>
            </a:r>
            <a:r>
              <a:rPr lang="ja-JP" altLang="en-US" sz="1100" dirty="0">
                <a:latin typeface="+mj-lt"/>
              </a:rPr>
              <a:t>年時点でイリノイ大にて</a:t>
            </a:r>
            <a:r>
              <a:rPr lang="en-US" altLang="ja-JP" sz="1100" b="1" dirty="0" err="1">
                <a:latin typeface="+mj-lt"/>
              </a:rPr>
              <a:t>Fmax</a:t>
            </a:r>
            <a:r>
              <a:rPr lang="en-US" altLang="ja-JP" sz="1100" b="1" dirty="0">
                <a:latin typeface="+mj-lt"/>
              </a:rPr>
              <a:t>=710GHz</a:t>
            </a:r>
            <a:r>
              <a:rPr lang="ja-JP" altLang="en-US" sz="1100" dirty="0" err="1">
                <a:latin typeface="+mj-lt"/>
              </a:rPr>
              <a:t>、</a:t>
            </a:r>
            <a:r>
              <a:rPr lang="en-US" altLang="ja-JP" sz="1100" dirty="0">
                <a:latin typeface="+mj-lt"/>
              </a:rPr>
              <a:t>UCSB</a:t>
            </a:r>
            <a:r>
              <a:rPr lang="ja-JP" altLang="en-US" sz="1100" dirty="0">
                <a:latin typeface="+mj-lt"/>
              </a:rPr>
              <a:t>から</a:t>
            </a:r>
            <a:r>
              <a:rPr lang="en-US" altLang="ja-JP" sz="1100" b="1" dirty="0">
                <a:latin typeface="+mj-lt"/>
              </a:rPr>
              <a:t>780GHz</a:t>
            </a:r>
            <a:r>
              <a:rPr lang="ja-JP" altLang="en-US" sz="1100" dirty="0">
                <a:latin typeface="+mj-lt"/>
              </a:rPr>
              <a:t>の記録などが報告されている</a:t>
            </a:r>
            <a:r>
              <a:rPr lang="ja-JP" altLang="en-US" sz="1100" dirty="0" smtClean="0">
                <a:latin typeface="+mj-lt"/>
              </a:rPr>
              <a:t>。</a:t>
            </a:r>
            <a:endParaRPr lang="en-US" altLang="ja-JP" sz="1100" dirty="0" smtClean="0">
              <a:latin typeface="+mj-lt"/>
            </a:endParaRPr>
          </a:p>
          <a:p>
            <a:r>
              <a:rPr kumimoji="1" lang="en-US" altLang="ja-JP" sz="1050" dirty="0"/>
              <a:t>(http://</a:t>
            </a:r>
            <a:r>
              <a:rPr kumimoji="1" lang="en-US" altLang="ja-JP" sz="1050" dirty="0" smtClean="0"/>
              <a:t>ja.wikipedia.org/wiki/HBT)</a:t>
            </a:r>
            <a:endParaRPr kumimoji="1" lang="ja-JP" altLang="en-US" sz="1050" dirty="0"/>
          </a:p>
        </p:txBody>
      </p:sp>
    </p:spTree>
    <p:extLst>
      <p:ext uri="{BB962C8B-B14F-4D97-AF65-F5344CB8AC3E}">
        <p14:creationId xmlns:p14="http://schemas.microsoft.com/office/powerpoint/2010/main" val="1056881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DOTSEVEN </a:t>
            </a:r>
            <a:r>
              <a:rPr lang="en-US" altLang="ja-JP" sz="1200" dirty="0"/>
              <a:t>Towards 0.7 Terahertz Silicon Germanium </a:t>
            </a:r>
            <a:r>
              <a:rPr lang="en-US" altLang="ja-JP" sz="1200" dirty="0" err="1"/>
              <a:t>Heterojunction</a:t>
            </a:r>
            <a:r>
              <a:rPr lang="en-US" altLang="ja-JP" sz="1200" dirty="0"/>
              <a:t> Bipolar </a:t>
            </a:r>
            <a:r>
              <a:rPr lang="en-US" altLang="ja-JP" sz="1200" dirty="0" smtClean="0"/>
              <a:t>Technology</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916117" y="1132106"/>
            <a:ext cx="4225665" cy="2619912"/>
          </a:xfrm>
          <a:prstGeom prst="rect">
            <a:avLst/>
          </a:prstGeo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22</a:t>
            </a:fld>
            <a:endParaRPr lang="en-US" dirty="0"/>
          </a:p>
        </p:txBody>
      </p:sp>
      <p:sp>
        <p:nvSpPr>
          <p:cNvPr id="8" name="テキスト ボックス 7"/>
          <p:cNvSpPr txBox="1"/>
          <p:nvPr/>
        </p:nvSpPr>
        <p:spPr>
          <a:xfrm>
            <a:off x="1184223" y="4032354"/>
            <a:ext cx="6775554" cy="1569660"/>
          </a:xfrm>
          <a:prstGeom prst="rect">
            <a:avLst/>
          </a:prstGeom>
          <a:noFill/>
        </p:spPr>
        <p:txBody>
          <a:bodyPr wrap="square" rtlCol="0">
            <a:spAutoFit/>
          </a:bodyPr>
          <a:lstStyle/>
          <a:p>
            <a:r>
              <a:rPr lang="en-US" altLang="ja-JP" sz="1200" dirty="0"/>
              <a:t>http://www.dotseven.eu/</a:t>
            </a:r>
            <a:endParaRPr lang="en-US" altLang="ja-JP" sz="1200" dirty="0" smtClean="0"/>
          </a:p>
          <a:p>
            <a:endParaRPr lang="en-US" altLang="ja-JP" sz="1200" dirty="0"/>
          </a:p>
          <a:p>
            <a:r>
              <a:rPr lang="en-US" altLang="ja-JP" sz="1200" dirty="0" smtClean="0"/>
              <a:t>DOTSEVEN </a:t>
            </a:r>
            <a:r>
              <a:rPr lang="en-US" altLang="ja-JP" sz="1200" dirty="0"/>
              <a:t>is a very ambitious 3.5 year R&amp;D project targeting the development of silicon germanium (</a:t>
            </a:r>
            <a:r>
              <a:rPr lang="en-US" altLang="ja-JP" sz="1200" dirty="0" err="1"/>
              <a:t>SiGe</a:t>
            </a:r>
            <a:r>
              <a:rPr lang="en-US" altLang="ja-JP" sz="1200" dirty="0"/>
              <a:t>) </a:t>
            </a:r>
            <a:r>
              <a:rPr lang="en-US" altLang="ja-JP" sz="1200" dirty="0" err="1"/>
              <a:t>heterojunction</a:t>
            </a:r>
            <a:r>
              <a:rPr lang="en-US" altLang="ja-JP" sz="1200" dirty="0"/>
              <a:t> bipolar transistor (HBT) technologies with cut-off frequencies (</a:t>
            </a:r>
            <a:r>
              <a:rPr lang="en-US" altLang="ja-JP" sz="1200" dirty="0" err="1"/>
              <a:t>fmax</a:t>
            </a:r>
            <a:r>
              <a:rPr lang="en-US" altLang="ja-JP" sz="1200" dirty="0"/>
              <a:t>) up to 700 GHz. </a:t>
            </a:r>
            <a:endParaRPr lang="en-US" altLang="ja-JP" sz="1200" dirty="0" smtClean="0"/>
          </a:p>
          <a:p>
            <a:r>
              <a:rPr lang="en-US" altLang="ja-JP" sz="1200" dirty="0" smtClean="0"/>
              <a:t>Special </a:t>
            </a:r>
            <a:r>
              <a:rPr lang="en-US" altLang="ja-JP" sz="1200" dirty="0"/>
              <a:t>attention will be paid to clearly demonstrate the manufacturability and integration with CMOS as well as the capabilities and benefits of 0.7 THz </a:t>
            </a:r>
            <a:r>
              <a:rPr lang="en-US" altLang="ja-JP" sz="1200" dirty="0" err="1"/>
              <a:t>SiGe</a:t>
            </a:r>
            <a:r>
              <a:rPr lang="en-US" altLang="ja-JP" sz="1200" dirty="0"/>
              <a:t> HBT technology by benchmark circuits and system applications in the 0.1 to 1 THz range. </a:t>
            </a:r>
            <a:endParaRPr kumimoji="1" lang="ja-JP" altLang="en-US" sz="1200" dirty="0"/>
          </a:p>
        </p:txBody>
      </p:sp>
    </p:spTree>
    <p:extLst>
      <p:ext uri="{BB962C8B-B14F-4D97-AF65-F5344CB8AC3E}">
        <p14:creationId xmlns:p14="http://schemas.microsoft.com/office/powerpoint/2010/main" val="134430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Low Power Consumption</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1600" dirty="0" smtClean="0"/>
              <a:t>“Ultra-Low </a:t>
            </a:r>
            <a:r>
              <a:rPr lang="en-US" altLang="ja-JP" sz="1600" dirty="0"/>
              <a:t>Power </a:t>
            </a:r>
            <a:r>
              <a:rPr lang="en-US" altLang="ja-JP" sz="1600" dirty="0" err="1"/>
              <a:t>InAs</a:t>
            </a:r>
            <a:r>
              <a:rPr lang="en-US" altLang="ja-JP" sz="1600" dirty="0"/>
              <a:t>/</a:t>
            </a:r>
            <a:r>
              <a:rPr lang="en-US" altLang="ja-JP" sz="1600" dirty="0" err="1"/>
              <a:t>AlSb</a:t>
            </a:r>
            <a:r>
              <a:rPr lang="en-US" altLang="ja-JP" sz="1600" dirty="0"/>
              <a:t> HEMTs for Cryogenic </a:t>
            </a:r>
            <a:r>
              <a:rPr lang="en-US" altLang="ja-JP" sz="1600" dirty="0" smtClean="0"/>
              <a:t>Low-Noise Applications”</a:t>
            </a:r>
          </a:p>
          <a:p>
            <a:pPr marL="0" indent="0">
              <a:buNone/>
            </a:pPr>
            <a:r>
              <a:rPr lang="en-US" altLang="ja-JP" sz="1600" b="0" dirty="0" smtClean="0"/>
              <a:t>	by Giuseppe </a:t>
            </a:r>
            <a:r>
              <a:rPr lang="en-US" altLang="ja-JP" sz="1600" b="0" dirty="0" err="1" smtClean="0"/>
              <a:t>Moschetti</a:t>
            </a:r>
            <a:r>
              <a:rPr lang="en-US" altLang="ja-JP" sz="1600" b="0" dirty="0" smtClean="0"/>
              <a:t> (</a:t>
            </a:r>
            <a:r>
              <a:rPr lang="en-US" altLang="ja-JP" sz="1600" b="0" dirty="0"/>
              <a:t>Chalmers University of </a:t>
            </a:r>
            <a:r>
              <a:rPr lang="en-US" altLang="ja-JP" sz="1600" b="0" dirty="0" smtClean="0"/>
              <a:t>Technology), 2012</a:t>
            </a:r>
          </a:p>
          <a:p>
            <a:pPr marL="0" indent="0">
              <a:buNone/>
            </a:pPr>
            <a:r>
              <a:rPr lang="en-US" altLang="ja-JP" sz="1600" b="0" dirty="0"/>
              <a:t>A</a:t>
            </a:r>
            <a:r>
              <a:rPr lang="en-US" altLang="ja-JP" sz="1600" b="0" dirty="0" smtClean="0"/>
              <a:t> </a:t>
            </a:r>
            <a:r>
              <a:rPr lang="en-US" altLang="ja-JP" sz="1600" b="0" dirty="0"/>
              <a:t>three-stage low noise amplifier </a:t>
            </a:r>
            <a:r>
              <a:rPr lang="en-US" altLang="ja-JP" sz="1600" b="0" dirty="0" smtClean="0"/>
              <a:t>operating in </a:t>
            </a:r>
            <a:r>
              <a:rPr lang="en-US" altLang="ja-JP" sz="1600" dirty="0"/>
              <a:t>the 4-8GHz frequency range</a:t>
            </a:r>
            <a:r>
              <a:rPr lang="en-US" altLang="ja-JP" sz="1600" b="0" dirty="0"/>
              <a:t>. </a:t>
            </a:r>
            <a:endParaRPr lang="en-US" altLang="ja-JP" sz="1600" b="0" dirty="0" smtClean="0"/>
          </a:p>
          <a:p>
            <a:pPr marL="0" indent="0">
              <a:buNone/>
            </a:pPr>
            <a:r>
              <a:rPr lang="en-US" altLang="ja-JP" sz="1600" dirty="0" smtClean="0"/>
              <a:t>At </a:t>
            </a:r>
            <a:r>
              <a:rPr lang="en-US" altLang="ja-JP" sz="1600" dirty="0"/>
              <a:t>13K, a minimum noise temperature </a:t>
            </a:r>
            <a:r>
              <a:rPr lang="en-US" altLang="ja-JP" sz="1600" dirty="0" smtClean="0"/>
              <a:t>of 19K </a:t>
            </a:r>
            <a:r>
              <a:rPr lang="en-US" altLang="ja-JP" sz="1600" dirty="0"/>
              <a:t>and a gain above 24 dB were measured at a total DC power </a:t>
            </a:r>
            <a:r>
              <a:rPr lang="en-US" altLang="ja-JP" sz="1600" dirty="0" smtClean="0"/>
              <a:t>consumption of </a:t>
            </a:r>
            <a:r>
              <a:rPr lang="en-US" altLang="ja-JP" sz="1600" dirty="0"/>
              <a:t>only 6mW.</a:t>
            </a:r>
            <a:r>
              <a:rPr lang="en-US" altLang="ja-JP" sz="1600" b="0" dirty="0"/>
              <a:t> </a:t>
            </a:r>
            <a:endParaRPr lang="en-US" altLang="ja-JP" sz="1600" b="0" dirty="0" smtClean="0"/>
          </a:p>
          <a:p>
            <a:pPr marL="0" indent="0">
              <a:buNone/>
            </a:pPr>
            <a:r>
              <a:rPr lang="en-US" altLang="ja-JP" sz="1600" b="0" dirty="0" smtClean="0"/>
              <a:t>This </a:t>
            </a:r>
            <a:r>
              <a:rPr lang="en-US" altLang="ja-JP" sz="1600" b="0" dirty="0"/>
              <a:t>corresponded to an ultra-low power consumption of </a:t>
            </a:r>
            <a:r>
              <a:rPr lang="en-US" altLang="ja-JP" sz="1600" b="0" dirty="0" smtClean="0"/>
              <a:t>only </a:t>
            </a:r>
            <a:r>
              <a:rPr lang="en-US" altLang="ja-JP" sz="1600" dirty="0" smtClean="0">
                <a:solidFill>
                  <a:schemeClr val="accent1">
                    <a:lumMod val="60000"/>
                    <a:lumOff val="40000"/>
                  </a:schemeClr>
                </a:solidFill>
              </a:rPr>
              <a:t>600μW </a:t>
            </a:r>
            <a:r>
              <a:rPr lang="en-US" altLang="ja-JP" sz="1600" dirty="0">
                <a:solidFill>
                  <a:schemeClr val="accent1">
                    <a:lumMod val="60000"/>
                    <a:lumOff val="40000"/>
                  </a:schemeClr>
                </a:solidFill>
              </a:rPr>
              <a:t>in the HEMT device</a:t>
            </a:r>
            <a:r>
              <a:rPr lang="en-US" altLang="ja-JP" sz="1600" b="0" dirty="0" smtClean="0"/>
              <a:t>.</a:t>
            </a:r>
          </a:p>
          <a:p>
            <a:pPr marL="0" indent="0">
              <a:buNone/>
            </a:pPr>
            <a:endParaRPr lang="en-US" altLang="ja-JP" sz="1600" b="0" dirty="0" smtClean="0"/>
          </a:p>
          <a:p>
            <a:endParaRPr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7" name="図 6"/>
          <p:cNvPicPr>
            <a:picLocks noChangeAspect="1"/>
          </p:cNvPicPr>
          <p:nvPr/>
        </p:nvPicPr>
        <p:blipFill>
          <a:blip r:embed="rId2"/>
          <a:stretch>
            <a:fillRect/>
          </a:stretch>
        </p:blipFill>
        <p:spPr>
          <a:xfrm>
            <a:off x="2072933" y="3108974"/>
            <a:ext cx="5413717" cy="3243353"/>
          </a:xfrm>
          <a:prstGeom prst="rect">
            <a:avLst/>
          </a:prstGeom>
        </p:spPr>
      </p:pic>
    </p:spTree>
    <p:extLst>
      <p:ext uri="{BB962C8B-B14F-4D97-AF65-F5344CB8AC3E}">
        <p14:creationId xmlns:p14="http://schemas.microsoft.com/office/powerpoint/2010/main" val="2390145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mm-Wave Silicon </a:t>
            </a:r>
            <a:r>
              <a:rPr lang="en-US" altLang="ja-JP" dirty="0" smtClean="0"/>
              <a:t>ICs (</a:t>
            </a:r>
            <a:r>
              <a:rPr lang="en-US" altLang="ja-JP" dirty="0"/>
              <a:t>Ali </a:t>
            </a:r>
            <a:r>
              <a:rPr lang="en-US" altLang="ja-JP" dirty="0" err="1" smtClean="0"/>
              <a:t>Hajimiri</a:t>
            </a:r>
            <a:r>
              <a:rPr lang="en-US" altLang="ja-JP" dirty="0" smtClean="0"/>
              <a:t>, Caltech)</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426371" y="1027113"/>
            <a:ext cx="8291258" cy="5149850"/>
          </a:xfrm>
          <a:prstGeom prst="rect">
            <a:avLst/>
          </a:prstGeo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201676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mm-Wave Silicon ICs (Ali </a:t>
            </a:r>
            <a:r>
              <a:rPr lang="en-US" altLang="ja-JP" dirty="0" err="1"/>
              <a:t>Hajimiri</a:t>
            </a:r>
            <a:r>
              <a:rPr lang="en-US" altLang="ja-JP" dirty="0"/>
              <a:t>, Caltech)</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テキスト ボックス 6"/>
          <p:cNvSpPr txBox="1"/>
          <p:nvPr/>
        </p:nvSpPr>
        <p:spPr>
          <a:xfrm>
            <a:off x="237995" y="946297"/>
            <a:ext cx="8668010" cy="4893647"/>
          </a:xfrm>
          <a:prstGeom prst="rect">
            <a:avLst/>
          </a:prstGeom>
          <a:noFill/>
        </p:spPr>
        <p:txBody>
          <a:bodyPr wrap="square" rtlCol="0">
            <a:spAutoFit/>
          </a:bodyPr>
          <a:lstStyle/>
          <a:p>
            <a:r>
              <a:rPr lang="en-US" altLang="ja-JP" sz="1600" b="1" u="sng" dirty="0"/>
              <a:t>A fully integrated 4-element phased array transceiver </a:t>
            </a:r>
            <a:r>
              <a:rPr lang="en-US" altLang="ja-JP" sz="1600" dirty="0"/>
              <a:t>with </a:t>
            </a:r>
            <a:r>
              <a:rPr lang="en-US" altLang="ja-JP" sz="1600" dirty="0" err="1" smtClean="0"/>
              <a:t>onchip</a:t>
            </a:r>
            <a:r>
              <a:rPr lang="en-US" altLang="ja-JP" sz="1600" dirty="0"/>
              <a:t> </a:t>
            </a:r>
            <a:r>
              <a:rPr lang="en-US" altLang="ja-JP" sz="1600" dirty="0" smtClean="0"/>
              <a:t>antennas </a:t>
            </a:r>
            <a:r>
              <a:rPr lang="en-US" altLang="ja-JP" sz="1600" dirty="0"/>
              <a:t>has been designed and fabricated in </a:t>
            </a:r>
            <a:r>
              <a:rPr lang="en-US" altLang="ja-JP" sz="1600" b="1" dirty="0">
                <a:solidFill>
                  <a:schemeClr val="accent1">
                    <a:lumMod val="60000"/>
                    <a:lumOff val="40000"/>
                  </a:schemeClr>
                </a:solidFill>
              </a:rPr>
              <a:t>a 130nm </a:t>
            </a:r>
            <a:r>
              <a:rPr lang="en-US" altLang="ja-JP" sz="1600" b="1" dirty="0" err="1" smtClean="0">
                <a:solidFill>
                  <a:schemeClr val="accent1">
                    <a:lumMod val="60000"/>
                    <a:lumOff val="40000"/>
                  </a:schemeClr>
                </a:solidFill>
              </a:rPr>
              <a:t>SiGe</a:t>
            </a:r>
            <a:r>
              <a:rPr lang="en-US" altLang="ja-JP" sz="1600" b="1" dirty="0">
                <a:solidFill>
                  <a:schemeClr val="accent1">
                    <a:lumMod val="60000"/>
                    <a:lumOff val="40000"/>
                  </a:schemeClr>
                </a:solidFill>
              </a:rPr>
              <a:t> </a:t>
            </a:r>
            <a:r>
              <a:rPr lang="en-US" altLang="ja-JP" sz="1600" b="1" dirty="0" err="1" smtClean="0">
                <a:solidFill>
                  <a:schemeClr val="accent1">
                    <a:lumMod val="60000"/>
                    <a:lumOff val="40000"/>
                  </a:schemeClr>
                </a:solidFill>
              </a:rPr>
              <a:t>BiCMOS</a:t>
            </a:r>
            <a:r>
              <a:rPr lang="en-US" altLang="ja-JP" sz="1600" b="1" dirty="0" smtClean="0">
                <a:solidFill>
                  <a:schemeClr val="accent1">
                    <a:lumMod val="60000"/>
                    <a:lumOff val="40000"/>
                  </a:schemeClr>
                </a:solidFill>
              </a:rPr>
              <a:t> process</a:t>
            </a:r>
            <a:r>
              <a:rPr lang="en-US" altLang="ja-JP" sz="1600" dirty="0" smtClean="0"/>
              <a:t>. </a:t>
            </a:r>
            <a:endParaRPr lang="en-US" altLang="ja-JP" sz="1600" dirty="0" smtClean="0"/>
          </a:p>
          <a:p>
            <a:endParaRPr lang="en-US" altLang="ja-JP" sz="1400" dirty="0" smtClean="0"/>
          </a:p>
          <a:p>
            <a:r>
              <a:rPr lang="en-US" altLang="ja-JP" sz="1400" dirty="0" smtClean="0"/>
              <a:t>The </a:t>
            </a:r>
            <a:r>
              <a:rPr lang="en-US" altLang="ja-JP" sz="1400" dirty="0"/>
              <a:t>receiver consists of </a:t>
            </a:r>
            <a:r>
              <a:rPr lang="en-US" altLang="ja-JP" sz="1400" b="1" dirty="0">
                <a:solidFill>
                  <a:schemeClr val="accent1">
                    <a:lumMod val="60000"/>
                    <a:lumOff val="40000"/>
                  </a:schemeClr>
                </a:solidFill>
              </a:rPr>
              <a:t>the </a:t>
            </a:r>
            <a:r>
              <a:rPr lang="en-US" altLang="ja-JP" sz="1400" b="1" dirty="0" smtClean="0">
                <a:solidFill>
                  <a:schemeClr val="accent1">
                    <a:lumMod val="60000"/>
                    <a:lumOff val="40000"/>
                  </a:schemeClr>
                </a:solidFill>
              </a:rPr>
              <a:t>complete down-conversion </a:t>
            </a:r>
            <a:r>
              <a:rPr lang="en-US" altLang="ja-JP" sz="1400" b="1" dirty="0">
                <a:solidFill>
                  <a:schemeClr val="accent1">
                    <a:lumMod val="60000"/>
                    <a:lumOff val="40000"/>
                  </a:schemeClr>
                </a:solidFill>
              </a:rPr>
              <a:t>path with low-noise amplifier (LNA), </a:t>
            </a:r>
            <a:r>
              <a:rPr lang="en-US" altLang="ja-JP" sz="1400" b="1" dirty="0" smtClean="0">
                <a:solidFill>
                  <a:schemeClr val="accent1">
                    <a:lumMod val="60000"/>
                    <a:lumOff val="40000"/>
                  </a:schemeClr>
                </a:solidFill>
              </a:rPr>
              <a:t>frequency synthesizer</a:t>
            </a:r>
            <a:r>
              <a:rPr lang="en-US" altLang="ja-JP" sz="1400" b="1" dirty="0">
                <a:solidFill>
                  <a:schemeClr val="accent1">
                    <a:lumMod val="60000"/>
                    <a:lumOff val="40000"/>
                  </a:schemeClr>
                </a:solidFill>
              </a:rPr>
              <a:t>, phase rotators, combining amplifiers, and </a:t>
            </a:r>
            <a:r>
              <a:rPr lang="en-US" altLang="ja-JP" sz="1400" b="1" dirty="0" err="1" smtClean="0">
                <a:solidFill>
                  <a:schemeClr val="accent1">
                    <a:lumMod val="60000"/>
                    <a:lumOff val="40000"/>
                  </a:schemeClr>
                </a:solidFill>
              </a:rPr>
              <a:t>onchip</a:t>
            </a:r>
            <a:r>
              <a:rPr lang="en-US" altLang="ja-JP" sz="1400" b="1" dirty="0">
                <a:solidFill>
                  <a:schemeClr val="accent1">
                    <a:lumMod val="60000"/>
                    <a:lumOff val="40000"/>
                  </a:schemeClr>
                </a:solidFill>
              </a:rPr>
              <a:t> </a:t>
            </a:r>
            <a:r>
              <a:rPr lang="en-US" altLang="ja-JP" sz="1400" b="1" dirty="0" smtClean="0">
                <a:solidFill>
                  <a:schemeClr val="accent1">
                    <a:lumMod val="60000"/>
                    <a:lumOff val="40000"/>
                  </a:schemeClr>
                </a:solidFill>
              </a:rPr>
              <a:t>dipole </a:t>
            </a:r>
            <a:r>
              <a:rPr lang="en-US" altLang="ja-JP" sz="1400" b="1" dirty="0">
                <a:solidFill>
                  <a:schemeClr val="accent1">
                    <a:lumMod val="60000"/>
                    <a:lumOff val="40000"/>
                  </a:schemeClr>
                </a:solidFill>
              </a:rPr>
              <a:t>antennas</a:t>
            </a:r>
            <a:r>
              <a:rPr lang="en-US" altLang="ja-JP" sz="1400" dirty="0"/>
              <a:t>. </a:t>
            </a:r>
            <a:endParaRPr lang="en-US" altLang="ja-JP" sz="1400" dirty="0" smtClean="0"/>
          </a:p>
          <a:p>
            <a:endParaRPr lang="en-US" altLang="ja-JP" sz="1400" dirty="0" smtClean="0"/>
          </a:p>
          <a:p>
            <a:r>
              <a:rPr lang="en-US" altLang="ja-JP" sz="1400" dirty="0" smtClean="0"/>
              <a:t>A </a:t>
            </a:r>
            <a:r>
              <a:rPr lang="en-US" altLang="ja-JP" sz="1400" dirty="0"/>
              <a:t>distributed active combining amplifier </a:t>
            </a:r>
            <a:r>
              <a:rPr lang="en-US" altLang="ja-JP" sz="1400" dirty="0" smtClean="0"/>
              <a:t>at an </a:t>
            </a:r>
            <a:r>
              <a:rPr lang="en-US" altLang="ja-JP" sz="1400" b="1" dirty="0"/>
              <a:t>IF of 26 GHz </a:t>
            </a:r>
            <a:r>
              <a:rPr lang="en-US" altLang="ja-JP" sz="1400" dirty="0"/>
              <a:t>is used to perform the signal combining. A </a:t>
            </a:r>
            <a:r>
              <a:rPr lang="en-US" altLang="ja-JP" sz="1400" b="1" dirty="0" smtClean="0"/>
              <a:t>52-GHz </a:t>
            </a:r>
            <a:r>
              <a:rPr lang="en-US" altLang="ja-JP" sz="1400" b="1" dirty="0"/>
              <a:t>first LO </a:t>
            </a:r>
            <a:r>
              <a:rPr lang="en-US" altLang="ja-JP" sz="1400" dirty="0"/>
              <a:t>is generated on chip and is routed to different elements,</a:t>
            </a:r>
          </a:p>
          <a:p>
            <a:r>
              <a:rPr lang="en-US" altLang="ja-JP" sz="1400" dirty="0"/>
              <a:t>where it is phase shifted locally by the </a:t>
            </a:r>
            <a:r>
              <a:rPr lang="en-US" altLang="ja-JP" sz="1400" b="1" dirty="0"/>
              <a:t>phase rotators</a:t>
            </a:r>
            <a:r>
              <a:rPr lang="en-US" altLang="ja-JP" sz="1400" dirty="0"/>
              <a:t>. </a:t>
            </a:r>
            <a:r>
              <a:rPr lang="en-US" altLang="ja-JP" sz="1400" dirty="0" smtClean="0"/>
              <a:t>The local </a:t>
            </a:r>
            <a:r>
              <a:rPr lang="en-US" altLang="ja-JP" sz="1400" b="1" dirty="0"/>
              <a:t>LO-path phase-shifting </a:t>
            </a:r>
            <a:r>
              <a:rPr lang="en-US" altLang="ja-JP" sz="1400" dirty="0"/>
              <a:t>scheme enables a robust </a:t>
            </a:r>
            <a:r>
              <a:rPr lang="en-US" altLang="ja-JP" sz="1400" dirty="0" smtClean="0"/>
              <a:t>distribution network </a:t>
            </a:r>
            <a:r>
              <a:rPr lang="en-US" altLang="ja-JP" sz="1400" dirty="0"/>
              <a:t>that scales well with increasing frequency and number </a:t>
            </a:r>
            <a:r>
              <a:rPr lang="en-US" altLang="ja-JP" sz="1400" dirty="0" smtClean="0"/>
              <a:t>of elements </a:t>
            </a:r>
            <a:r>
              <a:rPr lang="en-US" altLang="ja-JP" sz="1400" dirty="0"/>
              <a:t>while providing high-resolution phase shifts. </a:t>
            </a:r>
            <a:endParaRPr lang="en-US" altLang="ja-JP" sz="1400" dirty="0" smtClean="0"/>
          </a:p>
          <a:p>
            <a:endParaRPr lang="en-US" altLang="ja-JP" sz="1400" dirty="0" smtClean="0"/>
          </a:p>
          <a:p>
            <a:r>
              <a:rPr lang="en-US" altLang="ja-JP" sz="1400" dirty="0" smtClean="0"/>
              <a:t>Measurements</a:t>
            </a:r>
            <a:r>
              <a:rPr lang="en-US" altLang="ja-JP" sz="1400" dirty="0"/>
              <a:t> </a:t>
            </a:r>
            <a:r>
              <a:rPr lang="en-US" altLang="ja-JP" sz="1400" dirty="0" smtClean="0"/>
              <a:t>indicate </a:t>
            </a:r>
            <a:r>
              <a:rPr lang="en-US" altLang="ja-JP" sz="1400" dirty="0"/>
              <a:t>a </a:t>
            </a:r>
            <a:r>
              <a:rPr lang="en-US" altLang="ja-JP" sz="1400" b="1" dirty="0"/>
              <a:t>single-element LNA </a:t>
            </a:r>
            <a:r>
              <a:rPr lang="en-US" altLang="ja-JP" sz="1400" dirty="0"/>
              <a:t>gain of 23 dB and a </a:t>
            </a:r>
            <a:r>
              <a:rPr lang="en-US" altLang="ja-JP" sz="1400" b="1" dirty="0" smtClean="0"/>
              <a:t>noise </a:t>
            </a:r>
            <a:r>
              <a:rPr lang="en-US" altLang="ja-JP" sz="1400" b="1" dirty="0"/>
              <a:t>figure of 6.0 </a:t>
            </a:r>
            <a:r>
              <a:rPr lang="en-US" altLang="ja-JP" sz="1400" b="1" dirty="0" err="1"/>
              <a:t>dB</a:t>
            </a:r>
            <a:r>
              <a:rPr lang="en-US" altLang="ja-JP" sz="1400" dirty="0" err="1"/>
              <a:t>.</a:t>
            </a:r>
            <a:r>
              <a:rPr lang="en-US" altLang="ja-JP" sz="1400" dirty="0"/>
              <a:t> </a:t>
            </a:r>
            <a:endParaRPr lang="en-US" altLang="ja-JP" sz="1400" dirty="0" smtClean="0"/>
          </a:p>
          <a:p>
            <a:r>
              <a:rPr lang="en-US" altLang="ja-JP" sz="1400" dirty="0" smtClean="0"/>
              <a:t>Each </a:t>
            </a:r>
            <a:r>
              <a:rPr lang="en-US" altLang="ja-JP" sz="1400" dirty="0"/>
              <a:t>of the four receive paths has a gain of </a:t>
            </a:r>
            <a:r>
              <a:rPr lang="en-US" altLang="ja-JP" sz="1400" dirty="0" smtClean="0"/>
              <a:t>37 dB </a:t>
            </a:r>
            <a:r>
              <a:rPr lang="en-US" altLang="ja-JP" sz="1400" dirty="0"/>
              <a:t>and a single-path overall noise figure of 8.0 </a:t>
            </a:r>
            <a:r>
              <a:rPr lang="en-US" altLang="ja-JP" sz="1400" dirty="0" err="1"/>
              <a:t>dB.</a:t>
            </a:r>
            <a:r>
              <a:rPr lang="en-US" altLang="ja-JP" sz="1400" dirty="0"/>
              <a:t> Each </a:t>
            </a:r>
            <a:r>
              <a:rPr lang="en-US" altLang="ja-JP" sz="1400" dirty="0" smtClean="0"/>
              <a:t>on-chip antenna </a:t>
            </a:r>
            <a:r>
              <a:rPr lang="en-US" altLang="ja-JP" sz="1400" dirty="0"/>
              <a:t>has a </a:t>
            </a:r>
            <a:r>
              <a:rPr lang="en-US" altLang="ja-JP" sz="1400" b="1" dirty="0"/>
              <a:t>gain of +8 </a:t>
            </a:r>
            <a:r>
              <a:rPr lang="en-US" altLang="ja-JP" sz="1400" b="1" dirty="0" err="1" smtClean="0"/>
              <a:t>dBi</a:t>
            </a:r>
            <a:r>
              <a:rPr lang="en-US" altLang="ja-JP" sz="1400" dirty="0" smtClean="0"/>
              <a:t>. </a:t>
            </a:r>
          </a:p>
          <a:p>
            <a:endParaRPr lang="en-US" altLang="ja-JP" sz="1400" dirty="0" smtClean="0"/>
          </a:p>
          <a:p>
            <a:r>
              <a:rPr lang="en-US" altLang="ja-JP" sz="1400" dirty="0" smtClean="0"/>
              <a:t>Each </a:t>
            </a:r>
            <a:r>
              <a:rPr lang="en-US" altLang="ja-JP" sz="1400" dirty="0"/>
              <a:t>element of the </a:t>
            </a:r>
            <a:r>
              <a:rPr lang="en-US" altLang="ja-JP" sz="1400" b="1" dirty="0" smtClean="0"/>
              <a:t>2-step </a:t>
            </a:r>
            <a:r>
              <a:rPr lang="en-US" altLang="ja-JP" sz="1400" b="1" dirty="0" err="1" smtClean="0"/>
              <a:t>upconversion</a:t>
            </a:r>
            <a:r>
              <a:rPr lang="en-US" altLang="ja-JP" sz="1400" b="1" dirty="0" smtClean="0"/>
              <a:t> </a:t>
            </a:r>
            <a:r>
              <a:rPr lang="en-US" altLang="ja-JP" sz="1400" b="1" dirty="0"/>
              <a:t>transmitter generates +12.5 </a:t>
            </a:r>
            <a:r>
              <a:rPr lang="en-US" altLang="ja-JP" sz="1400" b="1" dirty="0" err="1"/>
              <a:t>dBm</a:t>
            </a:r>
            <a:r>
              <a:rPr lang="en-US" altLang="ja-JP" sz="1400" b="1" dirty="0"/>
              <a:t> of output power </a:t>
            </a:r>
            <a:r>
              <a:rPr lang="en-US" altLang="ja-JP" sz="1400" b="1" dirty="0" smtClean="0"/>
              <a:t>at 77 </a:t>
            </a:r>
            <a:r>
              <a:rPr lang="en-US" altLang="ja-JP" sz="1400" b="1" dirty="0"/>
              <a:t>GHz </a:t>
            </a:r>
            <a:r>
              <a:rPr lang="en-US" altLang="ja-JP" sz="1400" dirty="0"/>
              <a:t>with a bandwidth of 2.5 GHz leading to a </a:t>
            </a:r>
            <a:r>
              <a:rPr lang="en-US" altLang="ja-JP" sz="1400" dirty="0" smtClean="0"/>
              <a:t>4-element effective </a:t>
            </a:r>
            <a:r>
              <a:rPr lang="en-US" altLang="ja-JP" sz="1400" dirty="0"/>
              <a:t>isotropic radiated power (EIRP) of +24.5 </a:t>
            </a:r>
            <a:r>
              <a:rPr lang="en-US" altLang="ja-JP" sz="1400" dirty="0" err="1"/>
              <a:t>dBm</a:t>
            </a:r>
            <a:r>
              <a:rPr lang="en-US" altLang="ja-JP" sz="1400" dirty="0"/>
              <a:t>. </a:t>
            </a:r>
            <a:endParaRPr lang="en-US" altLang="ja-JP" sz="1400" dirty="0" smtClean="0"/>
          </a:p>
          <a:p>
            <a:endParaRPr lang="en-US" altLang="ja-JP" sz="1400" dirty="0" smtClean="0"/>
          </a:p>
          <a:p>
            <a:r>
              <a:rPr lang="en-US" altLang="ja-JP" sz="1400" dirty="0" smtClean="0"/>
              <a:t>Each</a:t>
            </a:r>
            <a:r>
              <a:rPr lang="en-US" altLang="ja-JP" sz="1400" dirty="0"/>
              <a:t> </a:t>
            </a:r>
            <a:r>
              <a:rPr lang="en-US" altLang="ja-JP" sz="1400" dirty="0" smtClean="0"/>
              <a:t>on-chip </a:t>
            </a:r>
            <a:r>
              <a:rPr lang="en-US" altLang="ja-JP" sz="1400" dirty="0"/>
              <a:t>PA has a maximum saturated power of +17.5dBm at </a:t>
            </a:r>
            <a:r>
              <a:rPr lang="en-US" altLang="ja-JP" sz="1400" dirty="0" smtClean="0"/>
              <a:t>77 GHz</a:t>
            </a:r>
            <a:r>
              <a:rPr lang="en-US" altLang="ja-JP" sz="1400" dirty="0"/>
              <a:t>. The entire phased array transceiver occupies an area </a:t>
            </a:r>
            <a:r>
              <a:rPr lang="en-US" altLang="ja-JP" sz="1400" dirty="0" smtClean="0"/>
              <a:t>of 3.8mm </a:t>
            </a:r>
            <a:r>
              <a:rPr lang="en-US" altLang="ja-JP" sz="1400" dirty="0"/>
              <a:t>x 6.8mm, as shown in the die photo of Fig. 1.</a:t>
            </a:r>
            <a:endParaRPr kumimoji="1" lang="ja-JP" altLang="en-US" sz="1400" dirty="0"/>
          </a:p>
        </p:txBody>
      </p:sp>
    </p:spTree>
    <p:extLst>
      <p:ext uri="{BB962C8B-B14F-4D97-AF65-F5344CB8AC3E}">
        <p14:creationId xmlns:p14="http://schemas.microsoft.com/office/powerpoint/2010/main" val="235364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広視野のヘテロダイン受信機を本気で考える時期に来た</a:t>
            </a:r>
            <a:endParaRPr kumimoji="1" lang="en-US" altLang="ja-JP" dirty="0" smtClean="0"/>
          </a:p>
          <a:p>
            <a:r>
              <a:rPr kumimoji="1" lang="ja-JP" altLang="en-US" dirty="0" smtClean="0"/>
              <a:t>集積戦略についてのロードマップをつくろう</a:t>
            </a:r>
            <a:endParaRPr kumimoji="1" lang="en-US" altLang="ja-JP" dirty="0" smtClean="0"/>
          </a:p>
          <a:p>
            <a:pPr lvl="1"/>
            <a:r>
              <a:rPr kumimoji="1" lang="en-US" altLang="ja-JP" dirty="0" smtClean="0"/>
              <a:t>Device Selection</a:t>
            </a:r>
          </a:p>
          <a:p>
            <a:pPr lvl="1"/>
            <a:r>
              <a:rPr kumimoji="1" lang="en-US" altLang="ja-JP" dirty="0" smtClean="0"/>
              <a:t>Integration: Hybrid</a:t>
            </a:r>
            <a:r>
              <a:rPr kumimoji="1" lang="ja-JP" altLang="en-US" dirty="0" smtClean="0"/>
              <a:t>　</a:t>
            </a:r>
            <a:r>
              <a:rPr lang="en-US" altLang="ja-JP" dirty="0" smtClean="0"/>
              <a:t>vs.</a:t>
            </a:r>
            <a:r>
              <a:rPr kumimoji="1" lang="ja-JP" altLang="en-US" dirty="0" smtClean="0"/>
              <a:t>　</a:t>
            </a:r>
            <a:r>
              <a:rPr kumimoji="1" lang="en-US" altLang="ja-JP" dirty="0" smtClean="0"/>
              <a:t>Monolithic</a:t>
            </a:r>
          </a:p>
          <a:p>
            <a:pPr lvl="1"/>
            <a:r>
              <a:rPr kumimoji="1" lang="en-US" altLang="ja-JP" dirty="0" smtClean="0"/>
              <a:t>Optics</a:t>
            </a:r>
          </a:p>
          <a:p>
            <a:r>
              <a:rPr kumimoji="1" lang="en-US" altLang="ja-JP" dirty="0" smtClean="0"/>
              <a:t>“</a:t>
            </a:r>
            <a:r>
              <a:rPr kumimoji="1" lang="ja-JP" altLang="en-US" dirty="0" smtClean="0"/>
              <a:t>超伝導ガラパゴス</a:t>
            </a:r>
            <a:r>
              <a:rPr kumimoji="1" lang="en-US" altLang="ja-JP" dirty="0" smtClean="0"/>
              <a:t>”</a:t>
            </a:r>
            <a:r>
              <a:rPr kumimoji="1" lang="ja-JP" altLang="en-US" dirty="0" smtClean="0"/>
              <a:t>を出て</a:t>
            </a:r>
            <a:r>
              <a:rPr kumimoji="1" lang="en-US" altLang="ja-JP" dirty="0" smtClean="0"/>
              <a:t>､Silicon Industry</a:t>
            </a:r>
            <a:r>
              <a:rPr kumimoji="1" lang="ja-JP" altLang="en-US" dirty="0" smtClean="0"/>
              <a:t>の世界へ</a:t>
            </a:r>
            <a:endParaRPr kumimoji="1" lang="en-US" altLang="ja-JP" dirty="0" smtClean="0"/>
          </a:p>
          <a:p>
            <a:endParaRPr kumimoji="1" lang="en-US" altLang="ja-JP" dirty="0" smtClean="0"/>
          </a:p>
          <a:p>
            <a:pPr lvl="1"/>
            <a:endParaRPr kumimoji="1" lang="en-US" altLang="ja-JP" dirty="0" smtClean="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97683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私の問題意識</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電波天文は長らくシングルビームでやってきた</a:t>
            </a:r>
            <a:endParaRPr kumimoji="1" lang="en-US" altLang="ja-JP" dirty="0" smtClean="0"/>
          </a:p>
          <a:p>
            <a:pPr lvl="1"/>
            <a:r>
              <a:rPr kumimoji="1" lang="ja-JP" altLang="en-US" dirty="0" smtClean="0"/>
              <a:t>シングルビームの制約があるからこそ、究極の感度</a:t>
            </a:r>
            <a:r>
              <a:rPr kumimoji="1" lang="ja-JP" altLang="en-US" dirty="0" smtClean="0"/>
              <a:t>競争で生きてきた</a:t>
            </a:r>
            <a:endParaRPr kumimoji="1" lang="en-US" altLang="ja-JP" dirty="0" smtClean="0"/>
          </a:p>
          <a:p>
            <a:pPr lvl="1"/>
            <a:r>
              <a:rPr kumimoji="1" lang="ja-JP" altLang="en-US" dirty="0" smtClean="0"/>
              <a:t>光赤外天文では、</a:t>
            </a:r>
            <a:r>
              <a:rPr lang="en-US" altLang="ja-JP" dirty="0" smtClean="0"/>
              <a:t>”</a:t>
            </a:r>
            <a:r>
              <a:rPr kumimoji="1" lang="ja-JP" altLang="en-US" dirty="0" smtClean="0"/>
              <a:t>視野のある観測</a:t>
            </a:r>
            <a:r>
              <a:rPr kumimoji="1" lang="en-US" altLang="ja-JP" dirty="0" smtClean="0"/>
              <a:t>”</a:t>
            </a:r>
            <a:r>
              <a:rPr kumimoji="1" lang="ja-JP" altLang="en-US" dirty="0" smtClean="0"/>
              <a:t>が当たり前</a:t>
            </a:r>
            <a:endParaRPr kumimoji="1" lang="en-US" altLang="ja-JP" dirty="0" smtClean="0"/>
          </a:p>
          <a:p>
            <a:pPr lvl="1"/>
            <a:r>
              <a:rPr kumimoji="1" lang="ja-JP" altLang="en-US" dirty="0" smtClean="0"/>
              <a:t>シングルビームは電波の宿命</a:t>
            </a:r>
            <a:r>
              <a:rPr kumimoji="1" lang="ja-JP" altLang="en-US" dirty="0" smtClean="0"/>
              <a:t>か？</a:t>
            </a:r>
            <a:endParaRPr kumimoji="1" lang="en-US" altLang="ja-JP" dirty="0" smtClean="0"/>
          </a:p>
          <a:p>
            <a:r>
              <a:rPr kumimoji="1" lang="ja-JP" altLang="en-US" dirty="0" smtClean="0"/>
              <a:t>近年、電波天文でも</a:t>
            </a:r>
            <a:r>
              <a:rPr kumimoji="1" lang="en-US" altLang="ja-JP" dirty="0" smtClean="0"/>
              <a:t>Direct Detection</a:t>
            </a:r>
            <a:r>
              <a:rPr kumimoji="1" lang="ja-JP" altLang="en-US" dirty="0" smtClean="0"/>
              <a:t>のセンサ集積が発展</a:t>
            </a:r>
            <a:endParaRPr lang="en-US" altLang="ja-JP" dirty="0"/>
          </a:p>
          <a:p>
            <a:pPr lvl="1"/>
            <a:r>
              <a:rPr kumimoji="1" lang="ja-JP" altLang="en-US" dirty="0" smtClean="0"/>
              <a:t>ミリ波サブミリ波カメラ</a:t>
            </a:r>
            <a:r>
              <a:rPr lang="en-US" altLang="ja-JP" dirty="0" smtClean="0"/>
              <a:t>(TES</a:t>
            </a:r>
            <a:r>
              <a:rPr lang="ja-JP" altLang="en-US" dirty="0" smtClean="0"/>
              <a:t>ボロメータ</a:t>
            </a:r>
            <a:r>
              <a:rPr lang="en-US" altLang="ja-JP" dirty="0" smtClean="0"/>
              <a:t>､MKID)</a:t>
            </a:r>
            <a:endParaRPr kumimoji="1" lang="en-US" altLang="ja-JP" dirty="0" smtClean="0"/>
          </a:p>
          <a:p>
            <a:pPr lvl="1"/>
            <a:r>
              <a:rPr kumimoji="1" lang="ja-JP" altLang="en-US" dirty="0" smtClean="0"/>
              <a:t>原始銀河探査、</a:t>
            </a:r>
            <a:r>
              <a:rPr kumimoji="1" lang="en-US" altLang="ja-JP" dirty="0" smtClean="0"/>
              <a:t>CMB</a:t>
            </a:r>
            <a:r>
              <a:rPr kumimoji="1" lang="ja-JP" altLang="en-US" dirty="0" smtClean="0"/>
              <a:t>観測、等で成果</a:t>
            </a:r>
            <a:endParaRPr kumimoji="1" lang="en-US" altLang="ja-JP" dirty="0" smtClean="0"/>
          </a:p>
          <a:p>
            <a:r>
              <a:rPr kumimoji="1" lang="ja-JP" altLang="en-US" dirty="0" smtClean="0"/>
              <a:t>他方、</a:t>
            </a:r>
            <a:r>
              <a:rPr kumimoji="1" lang="en-US" altLang="ja-JP" dirty="0" smtClean="0"/>
              <a:t>”THz</a:t>
            </a:r>
            <a:r>
              <a:rPr kumimoji="1" lang="ja-JP" altLang="en-US" dirty="0" smtClean="0"/>
              <a:t>ブーム</a:t>
            </a:r>
            <a:r>
              <a:rPr kumimoji="1" lang="en-US" altLang="ja-JP" dirty="0" smtClean="0"/>
              <a:t>”</a:t>
            </a:r>
            <a:r>
              <a:rPr kumimoji="1" lang="ja-JP" altLang="en-US" dirty="0" smtClean="0"/>
              <a:t>の中、半導体集積デバイスの進捗が著しい</a:t>
            </a:r>
            <a:endParaRPr kumimoji="1" lang="en-US" altLang="ja-JP" dirty="0" smtClean="0"/>
          </a:p>
          <a:p>
            <a:pPr lvl="1"/>
            <a:r>
              <a:rPr lang="ja-JP" altLang="en-US" dirty="0" smtClean="0"/>
              <a:t>化合物半導体のみならず、シリコン・デバイスも</a:t>
            </a:r>
            <a:r>
              <a:rPr lang="en-US" altLang="ja-JP" dirty="0" smtClean="0"/>
              <a:t>THz</a:t>
            </a:r>
            <a:r>
              <a:rPr lang="ja-JP" altLang="en-US" dirty="0" smtClean="0"/>
              <a:t>応用へ</a:t>
            </a:r>
            <a:endParaRPr lang="en-US" altLang="ja-JP" dirty="0" smtClean="0"/>
          </a:p>
          <a:p>
            <a:pPr lvl="1"/>
            <a:r>
              <a:rPr lang="en-US" altLang="ja-JP" dirty="0" smtClean="0"/>
              <a:t>Heterodyne</a:t>
            </a:r>
            <a:r>
              <a:rPr lang="ja-JP" altLang="en-US" dirty="0" smtClean="0"/>
              <a:t>も含めて、集積化の展望が見えてきたのではないか？</a:t>
            </a:r>
            <a:endParaRPr lang="en-US" altLang="ja-JP" dirty="0" smtClean="0"/>
          </a:p>
          <a:p>
            <a:r>
              <a:rPr lang="ja-JP" altLang="en-US" dirty="0" smtClean="0">
                <a:solidFill>
                  <a:schemeClr val="accent1">
                    <a:lumMod val="60000"/>
                    <a:lumOff val="40000"/>
                  </a:schemeClr>
                </a:solidFill>
              </a:rPr>
              <a:t>電波分光でも</a:t>
            </a:r>
            <a:r>
              <a:rPr lang="en-US" altLang="ja-JP" dirty="0" smtClean="0">
                <a:solidFill>
                  <a:schemeClr val="accent1">
                    <a:lumMod val="60000"/>
                    <a:lumOff val="40000"/>
                  </a:schemeClr>
                </a:solidFill>
              </a:rPr>
              <a:t>”</a:t>
            </a:r>
            <a:r>
              <a:rPr lang="ja-JP" altLang="en-US" dirty="0" smtClean="0">
                <a:solidFill>
                  <a:schemeClr val="accent1">
                    <a:lumMod val="60000"/>
                    <a:lumOff val="40000"/>
                  </a:schemeClr>
                </a:solidFill>
              </a:rPr>
              <a:t>視野のある観測</a:t>
            </a:r>
            <a:r>
              <a:rPr lang="en-US" altLang="ja-JP" dirty="0" smtClean="0">
                <a:solidFill>
                  <a:schemeClr val="accent1">
                    <a:lumMod val="60000"/>
                    <a:lumOff val="40000"/>
                  </a:schemeClr>
                </a:solidFill>
              </a:rPr>
              <a:t>”</a:t>
            </a:r>
            <a:r>
              <a:rPr lang="ja-JP" altLang="en-US" dirty="0" smtClean="0">
                <a:solidFill>
                  <a:schemeClr val="accent1">
                    <a:lumMod val="60000"/>
                    <a:lumOff val="40000"/>
                  </a:schemeClr>
                </a:solidFill>
              </a:rPr>
              <a:t>は可能なはず</a:t>
            </a:r>
            <a:endParaRPr lang="en-US" altLang="ja-JP" dirty="0" smtClean="0">
              <a:solidFill>
                <a:schemeClr val="accent1">
                  <a:lumMod val="60000"/>
                  <a:lumOff val="40000"/>
                </a:schemeClr>
              </a:solidFill>
            </a:endParaRPr>
          </a:p>
          <a:p>
            <a:pPr lvl="1"/>
            <a:r>
              <a:rPr lang="ja-JP" altLang="en-US" dirty="0" smtClean="0"/>
              <a:t>たとえば、</a:t>
            </a:r>
            <a:r>
              <a:rPr lang="en-US" altLang="ja-JP" dirty="0" smtClean="0"/>
              <a:t>NRO45m</a:t>
            </a:r>
            <a:r>
              <a:rPr lang="ja-JP" altLang="en-US" dirty="0" smtClean="0"/>
              <a:t>鏡に</a:t>
            </a:r>
            <a:r>
              <a:rPr lang="en-US" altLang="ja-JP" dirty="0" smtClean="0"/>
              <a:t>1</a:t>
            </a:r>
            <a:r>
              <a:rPr lang="ja-JP" altLang="en-US" dirty="0" smtClean="0"/>
              <a:t>万画素</a:t>
            </a:r>
            <a:r>
              <a:rPr lang="en-US" altLang="ja-JP" dirty="0" smtClean="0"/>
              <a:t>(100x100)</a:t>
            </a:r>
            <a:r>
              <a:rPr lang="ja-JP" altLang="en-US" dirty="0" smtClean="0"/>
              <a:t>のヘテロダインカメラがのるか？</a:t>
            </a:r>
            <a:endParaRPr lang="en-US" altLang="ja-JP" dirty="0" smtClean="0"/>
          </a:p>
          <a:p>
            <a:pPr lvl="1"/>
            <a:r>
              <a:rPr lang="ja-JP" altLang="en-US" dirty="0" smtClean="0"/>
              <a:t>新規に広視野アンテナを最適設計すれば、どこまで可能か？</a:t>
            </a:r>
            <a:endParaRPr lang="en-US" altLang="ja-JP" dirty="0" smtClean="0"/>
          </a:p>
          <a:p>
            <a:pPr lvl="1"/>
            <a:r>
              <a:rPr lang="ja-JP" altLang="en-US" dirty="0" smtClean="0"/>
              <a:t>制約条件を明らかにしたい</a:t>
            </a:r>
            <a:endParaRPr lang="en-US" altLang="ja-JP" dirty="0" smtClean="0"/>
          </a:p>
          <a:p>
            <a:pPr lvl="1"/>
            <a:endParaRPr lang="en-US" altLang="ja-JP" dirty="0" smtClean="0"/>
          </a:p>
          <a:p>
            <a:pPr lvl="1"/>
            <a:endParaRPr lang="en-US" altLang="ja-JP" dirty="0" smtClean="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766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野辺山でもいろいろやってきたが･･･</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371" y="1484313"/>
            <a:ext cx="4737435" cy="4684139"/>
          </a:xfr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4</a:t>
            </a:fld>
            <a:endParaRPr lang="en-US" dirty="0"/>
          </a:p>
        </p:txBody>
      </p:sp>
      <p:sp>
        <p:nvSpPr>
          <p:cNvPr id="8" name="テキスト ボックス 7"/>
          <p:cNvSpPr txBox="1"/>
          <p:nvPr/>
        </p:nvSpPr>
        <p:spPr>
          <a:xfrm>
            <a:off x="5154986" y="3059909"/>
            <a:ext cx="3417758" cy="3108543"/>
          </a:xfrm>
          <a:prstGeom prst="rect">
            <a:avLst/>
          </a:prstGeom>
          <a:noFill/>
        </p:spPr>
        <p:txBody>
          <a:bodyPr wrap="square" rtlCol="0">
            <a:spAutoFit/>
          </a:bodyPr>
          <a:lstStyle/>
          <a:p>
            <a:r>
              <a:rPr lang="en-US" altLang="ja-JP" sz="1600" b="1" dirty="0" smtClean="0">
                <a:solidFill>
                  <a:schemeClr val="accent1">
                    <a:lumMod val="60000"/>
                    <a:lumOff val="40000"/>
                  </a:schemeClr>
                </a:solidFill>
              </a:rPr>
              <a:t>“Argus” </a:t>
            </a:r>
          </a:p>
          <a:p>
            <a:r>
              <a:rPr lang="en-US" altLang="ja-JP" sz="1600" b="1" dirty="0" smtClean="0">
                <a:solidFill>
                  <a:schemeClr val="accent1">
                    <a:lumMod val="60000"/>
                    <a:lumOff val="40000"/>
                  </a:schemeClr>
                </a:solidFill>
              </a:rPr>
              <a:t>(NRAO, GBT, 2014)</a:t>
            </a:r>
          </a:p>
          <a:p>
            <a:r>
              <a:rPr lang="en-US" altLang="ja-JP" sz="1600" b="1" dirty="0" smtClean="0">
                <a:solidFill>
                  <a:schemeClr val="accent1">
                    <a:lumMod val="60000"/>
                    <a:lumOff val="40000"/>
                  </a:schemeClr>
                </a:solidFill>
              </a:rPr>
              <a:t>16 beams, HEMT</a:t>
            </a:r>
          </a:p>
          <a:p>
            <a:endParaRPr lang="en-US" altLang="ja-JP" sz="1600" b="1" dirty="0" smtClean="0">
              <a:solidFill>
                <a:schemeClr val="accent1">
                  <a:lumMod val="60000"/>
                  <a:lumOff val="40000"/>
                </a:schemeClr>
              </a:solidFill>
            </a:endParaRPr>
          </a:p>
          <a:p>
            <a:r>
              <a:rPr lang="en-US" altLang="ja-JP" sz="1200" b="1" dirty="0" smtClean="0"/>
              <a:t>The </a:t>
            </a:r>
            <a:r>
              <a:rPr lang="en-US" altLang="ja-JP" sz="1200" b="1" dirty="0"/>
              <a:t>latest state-of-the-art module tested at Caltech has a minimum receiver noise temperature of 27 K, and with less than 40 K noise in the range of 75-107 GHz</a:t>
            </a:r>
            <a:r>
              <a:rPr lang="en-US" altLang="ja-JP" sz="1200" b="1" dirty="0" smtClean="0"/>
              <a:t>.</a:t>
            </a:r>
          </a:p>
          <a:p>
            <a:r>
              <a:rPr kumimoji="1" lang="en-US" altLang="ja-JP" sz="1200" b="1" dirty="0"/>
              <a:t>The projected band averaged receiver noise temperature is </a:t>
            </a:r>
            <a:r>
              <a:rPr kumimoji="1" lang="en-US" altLang="ja-JP" sz="1200" b="1" dirty="0">
                <a:solidFill>
                  <a:schemeClr val="accent1">
                    <a:lumMod val="60000"/>
                    <a:lumOff val="40000"/>
                  </a:schemeClr>
                </a:solidFill>
              </a:rPr>
              <a:t>50 K in the 75-115.3 GHz range</a:t>
            </a:r>
            <a:r>
              <a:rPr kumimoji="1" lang="en-US" altLang="ja-JP" sz="1200" b="1" dirty="0" smtClean="0"/>
              <a:t>.</a:t>
            </a:r>
          </a:p>
          <a:p>
            <a:endParaRPr kumimoji="1" lang="en-US" altLang="ja-JP" sz="1200" b="1" dirty="0"/>
          </a:p>
          <a:p>
            <a:r>
              <a:rPr kumimoji="1" lang="en-US" altLang="ja-JP" sz="1200" b="1" dirty="0"/>
              <a:t>Argus is scheduled to be deployed at the GBT by November </a:t>
            </a:r>
            <a:r>
              <a:rPr kumimoji="1" lang="en-US" altLang="ja-JP" sz="1200" b="1" dirty="0" smtClean="0"/>
              <a:t>2014</a:t>
            </a:r>
            <a:endParaRPr kumimoji="1" lang="en-US" altLang="ja-JP" sz="1200" b="1" dirty="0"/>
          </a:p>
        </p:txBody>
      </p:sp>
      <p:sp>
        <p:nvSpPr>
          <p:cNvPr id="9" name="テキスト ボックス 8"/>
          <p:cNvSpPr txBox="1"/>
          <p:nvPr/>
        </p:nvSpPr>
        <p:spPr>
          <a:xfrm>
            <a:off x="5338615" y="1022648"/>
            <a:ext cx="305049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b="1" dirty="0" smtClean="0"/>
              <a:t>SIS115Q</a:t>
            </a:r>
            <a:r>
              <a:rPr kumimoji="1" lang="en-US" altLang="ja-JP" dirty="0" smtClean="0"/>
              <a:t> (4 beams)</a:t>
            </a:r>
          </a:p>
          <a:p>
            <a:r>
              <a:rPr kumimoji="1" lang="en-US" altLang="ja-JP" b="1" dirty="0" smtClean="0"/>
              <a:t>BEARS</a:t>
            </a:r>
            <a:r>
              <a:rPr kumimoji="1" lang="en-US" altLang="ja-JP" dirty="0" smtClean="0"/>
              <a:t> (25 beams)</a:t>
            </a:r>
          </a:p>
          <a:p>
            <a:r>
              <a:rPr kumimoji="1" lang="en-US" altLang="ja-JP" b="1" dirty="0" smtClean="0"/>
              <a:t>FOREST</a:t>
            </a:r>
            <a:r>
              <a:rPr kumimoji="1" lang="en-US" altLang="ja-JP" dirty="0" smtClean="0"/>
              <a:t> (4 beams,2SB)</a:t>
            </a:r>
            <a:endParaRPr kumimoji="1" lang="ja-JP" altLang="en-US" dirty="0"/>
          </a:p>
        </p:txBody>
      </p:sp>
    </p:spTree>
    <p:extLst>
      <p:ext uri="{BB962C8B-B14F-4D97-AF65-F5344CB8AC3E}">
        <p14:creationId xmlns:p14="http://schemas.microsoft.com/office/powerpoint/2010/main" val="205067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CCAT(25m)</a:t>
            </a:r>
            <a:r>
              <a:rPr kumimoji="1" lang="ja-JP" altLang="en-US" dirty="0" smtClean="0"/>
              <a:t>の</a:t>
            </a:r>
            <a:r>
              <a:rPr kumimoji="1" lang="en-US" altLang="ja-JP" dirty="0" smtClean="0"/>
              <a:t>HP</a:t>
            </a:r>
            <a:r>
              <a:rPr kumimoji="1" lang="ja-JP" altLang="en-US" dirty="0" smtClean="0"/>
              <a:t>を見ると････</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900900" y="851770"/>
            <a:ext cx="7342200" cy="5504581"/>
          </a:xfrm>
          <a:prstGeom prst="rect">
            <a:avLst/>
          </a:prstGeo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43224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CCAT: Heterodyne Camera</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1202211" y="1027113"/>
            <a:ext cx="6739577" cy="5149850"/>
          </a:xfrm>
          <a:prstGeom prst="rect">
            <a:avLst/>
          </a:prstGeom>
        </p:spPr>
      </p:pic>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24765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200" dirty="0"/>
              <a:t>SPIE Conference 9153 (June 2014)</a:t>
            </a:r>
            <a:r>
              <a:rPr lang="en-US" altLang="ja-JP" dirty="0"/>
              <a:t/>
            </a:r>
            <a:br>
              <a:rPr lang="en-US" altLang="ja-JP" dirty="0"/>
            </a:br>
            <a:r>
              <a:rPr lang="en-US" altLang="ja-JP" sz="1300" dirty="0"/>
              <a:t>Millimeter, </a:t>
            </a:r>
            <a:r>
              <a:rPr lang="en-US" altLang="ja-JP" sz="1300" dirty="0" err="1"/>
              <a:t>Submillimeter</a:t>
            </a:r>
            <a:r>
              <a:rPr lang="en-US" altLang="ja-JP" sz="1300" dirty="0"/>
              <a:t>, and Far-Infrared Detectors and Instrumentation for Astronomy VII</a:t>
            </a:r>
            <a:endParaRPr kumimoji="1" lang="ja-JP" altLang="en-US" sz="1300" dirty="0"/>
          </a:p>
        </p:txBody>
      </p:sp>
      <p:sp>
        <p:nvSpPr>
          <p:cNvPr id="3" name="コンテンツ プレースホルダー 2"/>
          <p:cNvSpPr>
            <a:spLocks noGrp="1"/>
          </p:cNvSpPr>
          <p:nvPr>
            <p:ph idx="1"/>
          </p:nvPr>
        </p:nvSpPr>
        <p:spPr/>
        <p:txBody>
          <a:bodyPr>
            <a:normAutofit fontScale="85000" lnSpcReduction="10000"/>
          </a:bodyPr>
          <a:lstStyle/>
          <a:p>
            <a:pPr marL="0" indent="0">
              <a:buNone/>
            </a:pPr>
            <a:r>
              <a:rPr lang="en-US" altLang="ja-JP" sz="1600" u="sng" dirty="0">
                <a:solidFill>
                  <a:schemeClr val="accent1">
                    <a:lumMod val="60000"/>
                    <a:lumOff val="40000"/>
                  </a:schemeClr>
                </a:solidFill>
                <a:latin typeface="+mj-lt"/>
              </a:rPr>
              <a:t>Session-1 (Current/Near-Term Cameras and Arrays)</a:t>
            </a:r>
          </a:p>
          <a:p>
            <a:r>
              <a:rPr lang="en-US" altLang="ja-JP" sz="1600" dirty="0">
                <a:latin typeface="+mj-lt"/>
              </a:rPr>
              <a:t>The </a:t>
            </a:r>
            <a:r>
              <a:rPr lang="en-US" altLang="ja-JP" sz="1600" dirty="0">
                <a:solidFill>
                  <a:schemeClr val="accent1">
                    <a:lumMod val="60000"/>
                    <a:lumOff val="40000"/>
                  </a:schemeClr>
                </a:solidFill>
                <a:latin typeface="+mj-lt"/>
              </a:rPr>
              <a:t>NIKA</a:t>
            </a:r>
            <a:r>
              <a:rPr lang="en-US" altLang="ja-JP" sz="1600" dirty="0">
                <a:latin typeface="+mj-lt"/>
              </a:rPr>
              <a:t> 2013-2014 observation campaigns: control of systematic effects and results,</a:t>
            </a:r>
          </a:p>
          <a:p>
            <a:r>
              <a:rPr lang="en-US" altLang="ja-JP" sz="1600" dirty="0">
                <a:solidFill>
                  <a:schemeClr val="accent1">
                    <a:lumMod val="60000"/>
                    <a:lumOff val="40000"/>
                  </a:schemeClr>
                </a:solidFill>
                <a:latin typeface="+mj-lt"/>
              </a:rPr>
              <a:t>SCUBA-2</a:t>
            </a:r>
            <a:r>
              <a:rPr lang="en-US" altLang="ja-JP" sz="1600" dirty="0">
                <a:latin typeface="+mj-lt"/>
              </a:rPr>
              <a:t>: an update on the performance of the 10,000 pixel bolometer camera after 2 years of science operation at the JCMT,</a:t>
            </a:r>
          </a:p>
          <a:p>
            <a:r>
              <a:rPr lang="en-US" altLang="ja-JP" sz="1600" dirty="0">
                <a:latin typeface="+mj-lt"/>
              </a:rPr>
              <a:t>The status of </a:t>
            </a:r>
            <a:r>
              <a:rPr lang="en-US" altLang="ja-JP" sz="1600" dirty="0">
                <a:solidFill>
                  <a:schemeClr val="accent1">
                    <a:lumMod val="60000"/>
                    <a:lumOff val="40000"/>
                  </a:schemeClr>
                </a:solidFill>
                <a:latin typeface="+mj-lt"/>
              </a:rPr>
              <a:t>MUSIC</a:t>
            </a:r>
            <a:r>
              <a:rPr lang="en-US" altLang="ja-JP" sz="1600" dirty="0">
                <a:latin typeface="+mj-lt"/>
              </a:rPr>
              <a:t>: the </a:t>
            </a:r>
            <a:r>
              <a:rPr lang="en-US" altLang="ja-JP" sz="1600" dirty="0" err="1">
                <a:latin typeface="+mj-lt"/>
              </a:rPr>
              <a:t>multiwavelength</a:t>
            </a:r>
            <a:r>
              <a:rPr lang="en-US" altLang="ja-JP" sz="1600" dirty="0">
                <a:latin typeface="+mj-lt"/>
              </a:rPr>
              <a:t> sub/millimeter inductance camera,</a:t>
            </a:r>
          </a:p>
          <a:p>
            <a:r>
              <a:rPr lang="en-US" altLang="ja-JP" sz="1600" dirty="0">
                <a:latin typeface="+mj-lt"/>
              </a:rPr>
              <a:t>The </a:t>
            </a:r>
            <a:r>
              <a:rPr lang="en-US" altLang="ja-JP" sz="1600" dirty="0" err="1">
                <a:solidFill>
                  <a:schemeClr val="accent1">
                    <a:lumMod val="60000"/>
                    <a:lumOff val="40000"/>
                  </a:schemeClr>
                </a:solidFill>
                <a:latin typeface="+mj-lt"/>
              </a:rPr>
              <a:t>ArTeMiS</a:t>
            </a:r>
            <a:r>
              <a:rPr lang="en-US" altLang="ja-JP" sz="1600" dirty="0">
                <a:latin typeface="+mj-lt"/>
              </a:rPr>
              <a:t> wide-field </a:t>
            </a:r>
            <a:r>
              <a:rPr lang="en-US" altLang="ja-JP" sz="1600" dirty="0" err="1">
                <a:latin typeface="+mj-lt"/>
              </a:rPr>
              <a:t>submillimeter</a:t>
            </a:r>
            <a:r>
              <a:rPr lang="en-US" altLang="ja-JP" sz="1600" dirty="0">
                <a:latin typeface="+mj-lt"/>
              </a:rPr>
              <a:t> camera : on-sky performance at 350 microns,</a:t>
            </a:r>
          </a:p>
          <a:p>
            <a:r>
              <a:rPr lang="en-US" altLang="ja-JP" sz="1600" dirty="0">
                <a:latin typeface="+mj-lt"/>
              </a:rPr>
              <a:t>The current status of </a:t>
            </a:r>
            <a:r>
              <a:rPr lang="en-US" altLang="ja-JP" sz="1600" dirty="0">
                <a:solidFill>
                  <a:schemeClr val="accent1">
                    <a:lumMod val="60000"/>
                    <a:lumOff val="40000"/>
                  </a:schemeClr>
                </a:solidFill>
                <a:latin typeface="+mj-lt"/>
              </a:rPr>
              <a:t>MAKO</a:t>
            </a:r>
            <a:r>
              <a:rPr lang="en-US" altLang="ja-JP" sz="1600" dirty="0">
                <a:latin typeface="+mj-lt"/>
              </a:rPr>
              <a:t>,</a:t>
            </a:r>
          </a:p>
          <a:p>
            <a:r>
              <a:rPr lang="en-US" altLang="ja-JP" sz="1600" dirty="0">
                <a:solidFill>
                  <a:schemeClr val="accent1">
                    <a:lumMod val="60000"/>
                    <a:lumOff val="40000"/>
                  </a:schemeClr>
                </a:solidFill>
                <a:latin typeface="+mj-lt"/>
              </a:rPr>
              <a:t>ZEUS-2</a:t>
            </a:r>
            <a:r>
              <a:rPr lang="en-US" altLang="ja-JP" sz="1600" dirty="0">
                <a:latin typeface="+mj-lt"/>
              </a:rPr>
              <a:t>: on-sky performance, integration of 215/645 micron TES </a:t>
            </a:r>
            <a:r>
              <a:rPr lang="en-US" altLang="ja-JP" sz="1600" dirty="0" smtClean="0">
                <a:latin typeface="+mj-lt"/>
              </a:rPr>
              <a:t>bolometer</a:t>
            </a:r>
            <a:r>
              <a:rPr lang="ja-JP" altLang="en-US" sz="1600" dirty="0" smtClean="0">
                <a:latin typeface="+mj-lt"/>
              </a:rPr>
              <a:t>　</a:t>
            </a:r>
            <a:r>
              <a:rPr lang="en-US" altLang="ja-JP" sz="1600" dirty="0" smtClean="0">
                <a:latin typeface="+mj-lt"/>
              </a:rPr>
              <a:t>arrays</a:t>
            </a:r>
            <a:r>
              <a:rPr lang="en-US" altLang="ja-JP" sz="1600" dirty="0">
                <a:latin typeface="+mj-lt"/>
              </a:rPr>
              <a:t>, and an optimized diffraction grating,</a:t>
            </a:r>
          </a:p>
          <a:p>
            <a:endParaRPr lang="en-US" altLang="ja-JP" sz="1600" dirty="0">
              <a:latin typeface="+mj-lt"/>
            </a:endParaRPr>
          </a:p>
          <a:p>
            <a:pPr marL="0" indent="0">
              <a:buNone/>
            </a:pPr>
            <a:r>
              <a:rPr lang="en-US" altLang="ja-JP" sz="1600" u="sng" dirty="0">
                <a:solidFill>
                  <a:schemeClr val="accent1">
                    <a:lumMod val="60000"/>
                    <a:lumOff val="40000"/>
                  </a:schemeClr>
                </a:solidFill>
                <a:latin typeface="+mj-lt"/>
              </a:rPr>
              <a:t>Session-2 (Transition-Edge Sensors: Theory and Design)</a:t>
            </a:r>
          </a:p>
          <a:p>
            <a:r>
              <a:rPr lang="en-US" altLang="ja-JP" sz="1600" dirty="0" smtClean="0">
                <a:latin typeface="+mj-lt"/>
              </a:rPr>
              <a:t>Focal </a:t>
            </a:r>
            <a:r>
              <a:rPr lang="en-US" altLang="ja-JP" sz="1600" dirty="0">
                <a:latin typeface="+mj-lt"/>
              </a:rPr>
              <a:t>plane arrays for </a:t>
            </a:r>
            <a:r>
              <a:rPr lang="en-US" altLang="ja-JP" sz="1600" dirty="0">
                <a:solidFill>
                  <a:schemeClr val="accent1">
                    <a:lumMod val="60000"/>
                    <a:lumOff val="40000"/>
                  </a:schemeClr>
                </a:solidFill>
                <a:latin typeface="+mj-lt"/>
              </a:rPr>
              <a:t>BETTII</a:t>
            </a:r>
            <a:r>
              <a:rPr lang="en-US" altLang="ja-JP" sz="1600" dirty="0">
                <a:latin typeface="+mj-lt"/>
              </a:rPr>
              <a:t>: the Balloon experimental twin telescope for infrared interferometry,</a:t>
            </a:r>
          </a:p>
          <a:p>
            <a:r>
              <a:rPr lang="en-US" altLang="ja-JP" sz="1600" dirty="0">
                <a:latin typeface="+mj-lt"/>
              </a:rPr>
              <a:t>Scalable background-limited polarization-sensitive detectors for mm-wave applications,</a:t>
            </a:r>
          </a:p>
          <a:p>
            <a:endParaRPr lang="en-US" altLang="ja-JP" sz="1600" dirty="0">
              <a:latin typeface="+mj-lt"/>
            </a:endParaRPr>
          </a:p>
          <a:p>
            <a:pPr marL="0" indent="0">
              <a:buNone/>
            </a:pPr>
            <a:r>
              <a:rPr lang="en-US" altLang="ja-JP" sz="1600" u="sng" dirty="0">
                <a:solidFill>
                  <a:schemeClr val="accent1">
                    <a:lumMod val="60000"/>
                    <a:lumOff val="40000"/>
                  </a:schemeClr>
                </a:solidFill>
                <a:latin typeface="+mj-lt"/>
              </a:rPr>
              <a:t>Session-3 (Transition-Edge Sensors: Performance and Developments)</a:t>
            </a:r>
          </a:p>
          <a:p>
            <a:r>
              <a:rPr lang="en-US" altLang="ja-JP" sz="1600" dirty="0">
                <a:latin typeface="+mj-lt"/>
              </a:rPr>
              <a:t>Development of TES arrays </a:t>
            </a:r>
            <a:r>
              <a:rPr lang="en-US" altLang="ja-JP" sz="1600" dirty="0">
                <a:solidFill>
                  <a:schemeClr val="accent4">
                    <a:lumMod val="20000"/>
                    <a:lumOff val="80000"/>
                  </a:schemeClr>
                </a:solidFill>
                <a:latin typeface="+mj-lt"/>
              </a:rPr>
              <a:t>using DRIE </a:t>
            </a:r>
            <a:r>
              <a:rPr lang="en-US" altLang="ja-JP" sz="1600" dirty="0">
                <a:latin typeface="+mj-lt"/>
              </a:rPr>
              <a:t>for the short wavelength band of the </a:t>
            </a:r>
            <a:r>
              <a:rPr lang="en-US" altLang="ja-JP" sz="1600" dirty="0">
                <a:solidFill>
                  <a:schemeClr val="accent1">
                    <a:lumMod val="60000"/>
                    <a:lumOff val="40000"/>
                  </a:schemeClr>
                </a:solidFill>
                <a:latin typeface="+mj-lt"/>
              </a:rPr>
              <a:t>SAFARI</a:t>
            </a:r>
            <a:r>
              <a:rPr lang="en-US" altLang="ja-JP" sz="1600" dirty="0">
                <a:latin typeface="+mj-lt"/>
              </a:rPr>
              <a:t> Instrument on SPICA,</a:t>
            </a:r>
          </a:p>
          <a:p>
            <a:r>
              <a:rPr lang="en-US" altLang="ja-JP" sz="1600" dirty="0" smtClean="0">
                <a:latin typeface="+mj-lt"/>
              </a:rPr>
              <a:t>TES-</a:t>
            </a:r>
            <a:r>
              <a:rPr lang="en-US" altLang="ja-JP" sz="1600" dirty="0" err="1" smtClean="0">
                <a:latin typeface="+mj-lt"/>
              </a:rPr>
              <a:t>microstrip</a:t>
            </a:r>
            <a:r>
              <a:rPr lang="en-US" altLang="ja-JP" sz="1600" dirty="0" smtClean="0">
                <a:latin typeface="+mj-lt"/>
              </a:rPr>
              <a:t> </a:t>
            </a:r>
            <a:r>
              <a:rPr lang="en-US" altLang="ja-JP" sz="1600" dirty="0">
                <a:latin typeface="+mj-lt"/>
              </a:rPr>
              <a:t>spectrometers for the tomographic ionized carbon mapping experiment (</a:t>
            </a:r>
            <a:r>
              <a:rPr lang="en-US" altLang="ja-JP" sz="1600" dirty="0">
                <a:solidFill>
                  <a:schemeClr val="accent1">
                    <a:lumMod val="60000"/>
                    <a:lumOff val="40000"/>
                  </a:schemeClr>
                </a:solidFill>
                <a:latin typeface="+mj-lt"/>
              </a:rPr>
              <a:t>TIME</a:t>
            </a:r>
            <a:r>
              <a:rPr lang="en-US" altLang="ja-JP" sz="1600" dirty="0">
                <a:latin typeface="+mj-lt"/>
              </a:rPr>
              <a:t>): a new probe of </a:t>
            </a:r>
            <a:r>
              <a:rPr lang="en-US" altLang="ja-JP" sz="1600" dirty="0" err="1">
                <a:latin typeface="+mj-lt"/>
              </a:rPr>
              <a:t>reionization</a:t>
            </a:r>
            <a:r>
              <a:rPr lang="en-US" altLang="ja-JP" sz="1600" dirty="0" smtClean="0">
                <a:latin typeface="+mj-lt"/>
              </a:rPr>
              <a:t>,</a:t>
            </a:r>
            <a:endParaRPr lang="en-US" altLang="ja-JP" sz="1600" dirty="0">
              <a:latin typeface="+mj-lt"/>
            </a:endParaRPr>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39654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2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SPIE Conference 9153 (June 2014)</a:t>
            </a:r>
            <a:r>
              <a:rPr lang="en-US" altLang="ja-JP"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
            </a:r>
            <a:br>
              <a:rPr lang="en-US" altLang="ja-JP"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br>
            <a:r>
              <a:rPr lang="en-US" altLang="ja-JP" sz="13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Millimeter, </a:t>
            </a:r>
            <a:r>
              <a:rPr lang="en-US" altLang="ja-JP" sz="1300" dirty="0" err="1">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Submillimeter</a:t>
            </a:r>
            <a:r>
              <a:rPr lang="en-US" altLang="ja-JP" sz="13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 and Far-Infrared Detectors and Instrumentation for Astronomy VII</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en-US" altLang="ja-JP" sz="2100" u="sng" dirty="0">
                <a:solidFill>
                  <a:schemeClr val="accent1">
                    <a:lumMod val="60000"/>
                    <a:lumOff val="40000"/>
                  </a:schemeClr>
                </a:solidFill>
                <a:latin typeface="+mj-lt"/>
              </a:rPr>
              <a:t>Session-4 (Future Cameras and Arrays)</a:t>
            </a:r>
          </a:p>
          <a:p>
            <a:r>
              <a:rPr lang="en-US" altLang="ja-JP" sz="2100" dirty="0">
                <a:latin typeface="+mj-lt"/>
              </a:rPr>
              <a:t>The next-generation </a:t>
            </a:r>
            <a:r>
              <a:rPr lang="en-US" altLang="ja-JP" sz="2100" dirty="0" err="1">
                <a:solidFill>
                  <a:schemeClr val="accent1">
                    <a:lumMod val="60000"/>
                    <a:lumOff val="40000"/>
                  </a:schemeClr>
                </a:solidFill>
                <a:latin typeface="+mj-lt"/>
              </a:rPr>
              <a:t>BLASTPol</a:t>
            </a:r>
            <a:r>
              <a:rPr lang="en-US" altLang="ja-JP" sz="2100" dirty="0">
                <a:latin typeface="+mj-lt"/>
              </a:rPr>
              <a:t> experiment,</a:t>
            </a:r>
          </a:p>
          <a:p>
            <a:r>
              <a:rPr lang="en-US" altLang="ja-JP" sz="2100" dirty="0">
                <a:solidFill>
                  <a:schemeClr val="accent1">
                    <a:lumMod val="60000"/>
                    <a:lumOff val="40000"/>
                  </a:schemeClr>
                </a:solidFill>
                <a:latin typeface="+mj-lt"/>
              </a:rPr>
              <a:t>GISMO-2</a:t>
            </a:r>
            <a:r>
              <a:rPr lang="en-US" altLang="ja-JP" sz="2100" dirty="0">
                <a:latin typeface="+mj-lt"/>
              </a:rPr>
              <a:t>: a two color millimeter camera for the IRAM 30-m telescope,</a:t>
            </a:r>
          </a:p>
          <a:p>
            <a:r>
              <a:rPr lang="en-US" altLang="ja-JP" sz="2100" dirty="0">
                <a:solidFill>
                  <a:schemeClr val="accent1">
                    <a:lumMod val="60000"/>
                    <a:lumOff val="40000"/>
                  </a:schemeClr>
                </a:solidFill>
                <a:latin typeface="+mj-lt"/>
              </a:rPr>
              <a:t>MUSTANG2</a:t>
            </a:r>
            <a:r>
              <a:rPr lang="en-US" altLang="ja-JP" sz="2100" dirty="0">
                <a:latin typeface="+mj-lt"/>
              </a:rPr>
              <a:t>: millimeter astronomy on large single dish telescopes,</a:t>
            </a:r>
          </a:p>
          <a:p>
            <a:r>
              <a:rPr lang="en-US" altLang="ja-JP" sz="2100" dirty="0">
                <a:latin typeface="+mj-lt"/>
              </a:rPr>
              <a:t>The </a:t>
            </a:r>
            <a:r>
              <a:rPr lang="en-US" altLang="ja-JP" sz="2100" dirty="0" err="1">
                <a:latin typeface="+mj-lt"/>
              </a:rPr>
              <a:t>kilopixel</a:t>
            </a:r>
            <a:r>
              <a:rPr lang="en-US" altLang="ja-JP" sz="2100" dirty="0">
                <a:latin typeface="+mj-lt"/>
              </a:rPr>
              <a:t> array pathfinder project (</a:t>
            </a:r>
            <a:r>
              <a:rPr lang="en-US" altLang="ja-JP" sz="2100" dirty="0">
                <a:solidFill>
                  <a:schemeClr val="accent1">
                    <a:lumMod val="60000"/>
                    <a:lumOff val="40000"/>
                  </a:schemeClr>
                </a:solidFill>
                <a:latin typeface="+mj-lt"/>
              </a:rPr>
              <a:t>KAPPA</a:t>
            </a:r>
            <a:r>
              <a:rPr lang="en-US" altLang="ja-JP" sz="2100" dirty="0">
                <a:latin typeface="+mj-lt"/>
              </a:rPr>
              <a:t>): a 16-pixel </a:t>
            </a:r>
            <a:r>
              <a:rPr lang="en-US" altLang="ja-JP" sz="2100" dirty="0" smtClean="0">
                <a:latin typeface="+mj-lt"/>
              </a:rPr>
              <a:t>integrated</a:t>
            </a:r>
            <a:r>
              <a:rPr lang="ja-JP" altLang="en-US" sz="2100" dirty="0">
                <a:latin typeface="+mj-lt"/>
              </a:rPr>
              <a:t> </a:t>
            </a:r>
            <a:r>
              <a:rPr lang="en-US" altLang="ja-JP" sz="2100" dirty="0" smtClean="0">
                <a:latin typeface="+mj-lt"/>
              </a:rPr>
              <a:t>heterodyne </a:t>
            </a:r>
            <a:r>
              <a:rPr lang="en-US" altLang="ja-JP" sz="2100" dirty="0">
                <a:latin typeface="+mj-lt"/>
              </a:rPr>
              <a:t>focal plane array: characterization of the single pixel prototype,</a:t>
            </a:r>
          </a:p>
          <a:p>
            <a:r>
              <a:rPr lang="en-US" altLang="ja-JP" sz="2100" dirty="0" err="1">
                <a:solidFill>
                  <a:schemeClr val="accent1">
                    <a:lumMod val="60000"/>
                    <a:lumOff val="40000"/>
                  </a:schemeClr>
                </a:solidFill>
                <a:latin typeface="+mj-lt"/>
              </a:rPr>
              <a:t>SWCam</a:t>
            </a:r>
            <a:r>
              <a:rPr lang="en-US" altLang="ja-JP" sz="2100" dirty="0">
                <a:latin typeface="+mj-lt"/>
              </a:rPr>
              <a:t>: the short wavelength camera for the CCAT observatory,</a:t>
            </a:r>
          </a:p>
          <a:p>
            <a:r>
              <a:rPr lang="en-US" altLang="ja-JP" sz="2100" dirty="0" err="1">
                <a:solidFill>
                  <a:schemeClr val="accent1">
                    <a:lumMod val="60000"/>
                    <a:lumOff val="40000"/>
                  </a:schemeClr>
                </a:solidFill>
                <a:latin typeface="+mj-lt"/>
              </a:rPr>
              <a:t>SuperSpec</a:t>
            </a:r>
            <a:r>
              <a:rPr lang="en-US" altLang="ja-JP" sz="2100" dirty="0">
                <a:latin typeface="+mj-lt"/>
              </a:rPr>
              <a:t>: a broadband on-chip millimeter-wave spectrometer for </a:t>
            </a:r>
            <a:r>
              <a:rPr lang="en-US" altLang="ja-JP" sz="2100" dirty="0" smtClean="0">
                <a:latin typeface="+mj-lt"/>
              </a:rPr>
              <a:t>high redshift </a:t>
            </a:r>
            <a:r>
              <a:rPr lang="en-US" altLang="ja-JP" sz="2100" dirty="0">
                <a:latin typeface="+mj-lt"/>
              </a:rPr>
              <a:t>galaxy surveys</a:t>
            </a:r>
            <a:r>
              <a:rPr lang="en-US" altLang="ja-JP" sz="2100" dirty="0" smtClean="0">
                <a:latin typeface="+mj-lt"/>
              </a:rPr>
              <a:t>,</a:t>
            </a:r>
          </a:p>
          <a:p>
            <a:pPr marL="0" indent="0">
              <a:buNone/>
            </a:pPr>
            <a:r>
              <a:rPr lang="ja-JP" altLang="en-US" sz="2100" dirty="0" smtClean="0">
                <a:latin typeface="+mj-lt"/>
              </a:rPr>
              <a:t>　</a:t>
            </a:r>
            <a:endParaRPr lang="en-US" altLang="ja-JP" sz="2100" dirty="0" smtClean="0">
              <a:latin typeface="+mj-lt"/>
            </a:endParaRPr>
          </a:p>
          <a:p>
            <a:pPr marL="0" indent="0">
              <a:buNone/>
            </a:pPr>
            <a:r>
              <a:rPr lang="ja-JP" altLang="en-US" sz="2100" dirty="0" smtClean="0">
                <a:latin typeface="+mj-lt"/>
              </a:rPr>
              <a:t>　</a:t>
            </a:r>
            <a:endParaRPr lang="en-US" altLang="ja-JP" sz="2100" dirty="0" smtClean="0">
              <a:latin typeface="+mj-lt"/>
            </a:endParaRPr>
          </a:p>
          <a:p>
            <a:endParaRPr lang="en-US" altLang="ja-JP" sz="2100" dirty="0">
              <a:latin typeface="+mj-lt"/>
            </a:endParaRPr>
          </a:p>
          <a:p>
            <a:endParaRPr lang="en-US" altLang="ja-JP" sz="2200" dirty="0">
              <a:latin typeface="+mj-lt"/>
            </a:endParaRPr>
          </a:p>
          <a:p>
            <a:endParaRPr lang="en-US" altLang="ja-JP" b="0" dirty="0"/>
          </a:p>
          <a:p>
            <a:pPr marL="0" indent="0">
              <a:buNone/>
            </a:pPr>
            <a:r>
              <a:rPr lang="ja-JP" altLang="en-US" b="0" dirty="0" smtClean="0"/>
              <a:t>　　</a:t>
            </a:r>
            <a:endParaRPr lang="en-US" altLang="ja-JP" b="0" dirty="0" smtClean="0"/>
          </a:p>
          <a:p>
            <a:pPr marL="0" indent="0">
              <a:buNone/>
            </a:pPr>
            <a:r>
              <a:rPr lang="ja-JP" altLang="en-US" b="0" dirty="0" smtClean="0"/>
              <a:t>　　</a:t>
            </a:r>
            <a:endParaRPr lang="en-US" altLang="ja-JP" b="0" dirty="0"/>
          </a:p>
          <a:p>
            <a:pPr marL="0" indent="0">
              <a:buNone/>
            </a:pPr>
            <a:endParaRPr lang="en-US" altLang="ja-JP" dirty="0"/>
          </a:p>
          <a:p>
            <a:pPr marL="0" indent="0">
              <a:buNone/>
            </a:pPr>
            <a:endParaRPr kumimoji="1" lang="en-US" altLang="ja-JP" dirty="0" smtClean="0"/>
          </a:p>
          <a:p>
            <a:pPr marL="0" indent="0">
              <a:buNone/>
            </a:pPr>
            <a:r>
              <a:rPr kumimoji="1" lang="ja-JP" altLang="en-US" dirty="0" smtClean="0"/>
              <a:t>　</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418420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2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SPIE Conference 9153 (June 2014)</a:t>
            </a:r>
            <a:r>
              <a:rPr lang="en-US" altLang="ja-JP"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
            </a:r>
            <a:br>
              <a:rPr lang="en-US" altLang="ja-JP"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br>
            <a:r>
              <a:rPr lang="en-US" altLang="ja-JP" sz="13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Millimeter, </a:t>
            </a:r>
            <a:r>
              <a:rPr lang="en-US" altLang="ja-JP" sz="1300" dirty="0" err="1">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Submillimeter</a:t>
            </a:r>
            <a:r>
              <a:rPr lang="en-US" altLang="ja-JP" sz="1300" dirty="0">
                <a:gradFill flip="none" rotWithShape="1">
                  <a:gsLst>
                    <a:gs pos="28000">
                      <a:prstClr val="white">
                        <a:lumMod val="93000"/>
                      </a:prstClr>
                    </a:gs>
                    <a:gs pos="0">
                      <a:prstClr val="black">
                        <a:lumMod val="25000"/>
                        <a:lumOff val="75000"/>
                      </a:prstClr>
                    </a:gs>
                    <a:gs pos="100000">
                      <a:srgbClr val="E3DED1">
                        <a:lumMod val="0"/>
                        <a:lumOff val="100000"/>
                      </a:srgbClr>
                    </a:gs>
                  </a:gsLst>
                  <a:lin ang="4800000" scaled="0"/>
                  <a:tileRect/>
                </a:gradFill>
              </a:rPr>
              <a:t>, and Far-Infrared Detectors and Instrumentation for Astronomy VII</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1600" u="sng" dirty="0">
                <a:solidFill>
                  <a:schemeClr val="accent1">
                    <a:lumMod val="60000"/>
                    <a:lumOff val="40000"/>
                  </a:schemeClr>
                </a:solidFill>
              </a:rPr>
              <a:t>Session-5 (Coherent Detector Technology)</a:t>
            </a:r>
          </a:p>
          <a:p>
            <a:r>
              <a:rPr lang="en-US" altLang="ja-JP" sz="1600" dirty="0">
                <a:solidFill>
                  <a:schemeClr val="accent1">
                    <a:lumMod val="60000"/>
                    <a:lumOff val="40000"/>
                  </a:schemeClr>
                </a:solidFill>
              </a:rPr>
              <a:t>Argus</a:t>
            </a:r>
            <a:r>
              <a:rPr lang="en-US" altLang="ja-JP" sz="1600" dirty="0"/>
              <a:t>: a 16-pixel millimeter-wave spectrometer for the Green Bank telescope,</a:t>
            </a:r>
          </a:p>
          <a:p>
            <a:pPr marL="0" indent="0">
              <a:buNone/>
            </a:pPr>
            <a:endParaRPr lang="en-US" altLang="ja-JP" sz="1600" u="sng" dirty="0">
              <a:solidFill>
                <a:schemeClr val="accent1">
                  <a:lumMod val="60000"/>
                  <a:lumOff val="40000"/>
                </a:schemeClr>
              </a:solidFill>
            </a:endParaRPr>
          </a:p>
          <a:p>
            <a:pPr marL="0" indent="0">
              <a:buNone/>
            </a:pPr>
            <a:r>
              <a:rPr lang="en-US" altLang="ja-JP" sz="1600" u="sng" dirty="0" smtClean="0">
                <a:solidFill>
                  <a:schemeClr val="accent1">
                    <a:lumMod val="60000"/>
                    <a:lumOff val="40000"/>
                  </a:schemeClr>
                </a:solidFill>
              </a:rPr>
              <a:t>Session-7 </a:t>
            </a:r>
            <a:r>
              <a:rPr lang="en-US" altLang="ja-JP" sz="1600" u="sng" dirty="0">
                <a:solidFill>
                  <a:schemeClr val="accent1">
                    <a:lumMod val="60000"/>
                    <a:lumOff val="40000"/>
                  </a:schemeClr>
                </a:solidFill>
              </a:rPr>
              <a:t>(CMB Instruments: Current and Near-Term)</a:t>
            </a:r>
          </a:p>
          <a:p>
            <a:r>
              <a:rPr lang="en-US" altLang="ja-JP" sz="1600" dirty="0" smtClean="0"/>
              <a:t>Design</a:t>
            </a:r>
            <a:r>
              <a:rPr lang="en-US" altLang="ja-JP" sz="1600" dirty="0"/>
              <a:t>, deployment, and operation of </a:t>
            </a:r>
            <a:r>
              <a:rPr lang="en-US" altLang="ja-JP" sz="1600" dirty="0" err="1">
                <a:solidFill>
                  <a:schemeClr val="accent1">
                    <a:lumMod val="60000"/>
                    <a:lumOff val="40000"/>
                  </a:schemeClr>
                </a:solidFill>
              </a:rPr>
              <a:t>ACTPol</a:t>
            </a:r>
            <a:r>
              <a:rPr lang="en-US" altLang="ja-JP" sz="1600" dirty="0"/>
              <a:t>, a millimeter wavelength, polarization sensitive receiver for the Atacama Cosmology telescope,</a:t>
            </a:r>
          </a:p>
          <a:p>
            <a:r>
              <a:rPr lang="en-US" altLang="ja-JP" sz="1600" dirty="0" smtClean="0"/>
              <a:t>The </a:t>
            </a:r>
            <a:r>
              <a:rPr lang="en-US" altLang="ja-JP" sz="1600" dirty="0"/>
              <a:t>performance of the bolometer array and readout system during the recent flight of the E and B experiment (</a:t>
            </a:r>
            <a:r>
              <a:rPr lang="en-US" altLang="ja-JP" sz="1600" dirty="0">
                <a:solidFill>
                  <a:schemeClr val="accent1">
                    <a:lumMod val="60000"/>
                    <a:lumOff val="40000"/>
                  </a:schemeClr>
                </a:solidFill>
              </a:rPr>
              <a:t>EBEX</a:t>
            </a:r>
            <a:r>
              <a:rPr lang="en-US" altLang="ja-JP" sz="1600" dirty="0"/>
              <a:t>),</a:t>
            </a:r>
          </a:p>
          <a:p>
            <a:r>
              <a:rPr lang="en-US" altLang="ja-JP" sz="1600" dirty="0">
                <a:solidFill>
                  <a:schemeClr val="accent1">
                    <a:lumMod val="60000"/>
                    <a:lumOff val="40000"/>
                  </a:schemeClr>
                </a:solidFill>
              </a:rPr>
              <a:t>BICEP2</a:t>
            </a:r>
            <a:r>
              <a:rPr lang="en-US" altLang="ja-JP" sz="1600" dirty="0"/>
              <a:t> and Keck array: upgrades and improved beam characterization,</a:t>
            </a:r>
          </a:p>
          <a:p>
            <a:r>
              <a:rPr lang="en-US" altLang="ja-JP" sz="1600" dirty="0"/>
              <a:t>Pre-flight integration and characterization of the </a:t>
            </a:r>
            <a:r>
              <a:rPr lang="en-US" altLang="ja-JP" sz="1600" dirty="0">
                <a:solidFill>
                  <a:schemeClr val="accent1">
                    <a:lumMod val="60000"/>
                    <a:lumOff val="40000"/>
                  </a:schemeClr>
                </a:solidFill>
              </a:rPr>
              <a:t>SPIDER</a:t>
            </a:r>
            <a:r>
              <a:rPr lang="en-US" altLang="ja-JP" sz="1600" dirty="0"/>
              <a:t> balloon-borne telescope,</a:t>
            </a:r>
          </a:p>
          <a:p>
            <a:endParaRPr lang="en-US" altLang="ja-JP" sz="1600" dirty="0"/>
          </a:p>
          <a:p>
            <a:pPr marL="0" indent="0">
              <a:buNone/>
            </a:pPr>
            <a:r>
              <a:rPr lang="en-US" altLang="ja-JP" sz="1600" u="sng" dirty="0">
                <a:solidFill>
                  <a:schemeClr val="accent1">
                    <a:lumMod val="60000"/>
                    <a:lumOff val="40000"/>
                  </a:schemeClr>
                </a:solidFill>
              </a:rPr>
              <a:t>Session-8 (Optics and Components)</a:t>
            </a:r>
          </a:p>
          <a:p>
            <a:r>
              <a:rPr lang="en-US" altLang="ja-JP" sz="1600" dirty="0" smtClean="0"/>
              <a:t>Optical </a:t>
            </a:r>
            <a:r>
              <a:rPr lang="en-US" altLang="ja-JP" sz="1600" dirty="0"/>
              <a:t>design for the 450 </a:t>
            </a:r>
            <a:r>
              <a:rPr lang="el-GR" altLang="ja-JP" sz="1600" dirty="0"/>
              <a:t>μ</a:t>
            </a:r>
            <a:r>
              <a:rPr lang="en-US" altLang="ja-JP" sz="1600" dirty="0"/>
              <a:t>m, 350 </a:t>
            </a:r>
            <a:r>
              <a:rPr lang="el-GR" altLang="ja-JP" sz="1600" dirty="0"/>
              <a:t>μ</a:t>
            </a:r>
            <a:r>
              <a:rPr lang="en-US" altLang="ja-JP" sz="1600" dirty="0"/>
              <a:t>m, and 200 </a:t>
            </a:r>
            <a:r>
              <a:rPr lang="el-GR" altLang="ja-JP" sz="1600" dirty="0"/>
              <a:t>μ</a:t>
            </a:r>
            <a:r>
              <a:rPr lang="en-US" altLang="ja-JP" sz="1600" dirty="0"/>
              <a:t>m </a:t>
            </a:r>
            <a:r>
              <a:rPr lang="en-US" altLang="ja-JP" sz="1600" dirty="0" err="1">
                <a:solidFill>
                  <a:schemeClr val="accent1">
                    <a:lumMod val="60000"/>
                    <a:lumOff val="40000"/>
                  </a:schemeClr>
                </a:solidFill>
              </a:rPr>
              <a:t>ArTeMiS</a:t>
            </a:r>
            <a:r>
              <a:rPr lang="en-US" altLang="ja-JP" sz="1600" dirty="0"/>
              <a:t> camera</a:t>
            </a:r>
            <a:r>
              <a:rPr lang="en-US" altLang="ja-JP" sz="1600" dirty="0" smtClean="0"/>
              <a:t>,</a:t>
            </a:r>
            <a:endParaRPr lang="en-US" altLang="ja-JP" sz="1600"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2014-06-03</a:t>
            </a:r>
            <a:endParaRPr lang="en-US" dirty="0"/>
          </a:p>
        </p:txBody>
      </p:sp>
      <p:sp>
        <p:nvSpPr>
          <p:cNvPr id="5" name="フッター プレースホルダー 4"/>
          <p:cNvSpPr>
            <a:spLocks noGrp="1"/>
          </p:cNvSpPr>
          <p:nvPr>
            <p:ph type="ftr" sz="quarter" idx="11"/>
          </p:nvPr>
        </p:nvSpPr>
        <p:spPr/>
        <p:txBody>
          <a:bodyPr/>
          <a:lstStyle/>
          <a:p>
            <a:r>
              <a:rPr lang="ja-JP" altLang="en-US" smtClean="0"/>
              <a:t>川口さん退任記念</a:t>
            </a:r>
            <a:r>
              <a:rPr lang="en-US" altLang="ja-JP" smtClean="0"/>
              <a:t>WS</a:t>
            </a:r>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560646930"/>
      </p:ext>
    </p:extLst>
  </p:cSld>
  <p:clrMapOvr>
    <a:masterClrMapping/>
  </p:clrMapOvr>
</p:sld>
</file>

<file path=ppt/theme/theme1.xml><?xml version="1.0" encoding="utf-8"?>
<a:theme xmlns:a="http://schemas.openxmlformats.org/drawingml/2006/main" name="奥行">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iryo">
      <a:majorFont>
        <a:latin typeface="Meiryo UI"/>
        <a:ea typeface="Meiryo UI"/>
        <a:cs typeface=""/>
      </a:majorFont>
      <a:minorFont>
        <a:latin typeface="Meiryo UI"/>
        <a:ea typeface="Meiryo UI"/>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TC104033923[[fn=奥行]]</Template>
  <TotalTime>3013</TotalTime>
  <Words>2032</Words>
  <Application>Microsoft Office PowerPoint</Application>
  <PresentationFormat>画面に合わせる (4:3)</PresentationFormat>
  <Paragraphs>343</Paragraphs>
  <Slides>26</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Meiryo UI</vt:lpstr>
      <vt:lpstr>ＭＳ Ｐゴシック</vt:lpstr>
      <vt:lpstr>Arial</vt:lpstr>
      <vt:lpstr>Calibri</vt:lpstr>
      <vt:lpstr>Wingdings</vt:lpstr>
      <vt:lpstr>奥行</vt:lpstr>
      <vt:lpstr>電波天文学”最後の弱点”の克服</vt:lpstr>
      <vt:lpstr>電波天文学50年</vt:lpstr>
      <vt:lpstr>私の問題意識</vt:lpstr>
      <vt:lpstr>野辺山でもいろいろやってきたが･･･</vt:lpstr>
      <vt:lpstr>CCAT(25m)のHPを見ると････</vt:lpstr>
      <vt:lpstr>CCAT: Heterodyne Camera</vt:lpstr>
      <vt:lpstr>SPIE Conference 9153 (June 2014) Millimeter, Submillimeter, and Far-Infrared Detectors and Instrumentation for Astronomy VII</vt:lpstr>
      <vt:lpstr>SPIE Conference 9153 (June 2014) Millimeter, Submillimeter, and Far-Infrared Detectors and Instrumentation for Astronomy VII</vt:lpstr>
      <vt:lpstr>SPIE Conference 9153 (June 2014) Millimeter, Submillimeter, and Far-Infrared Detectors and Instrumentation for Astronomy VII</vt:lpstr>
      <vt:lpstr>SPIE Conference 9153 (June 2014) Millimeter, Submillimeter, and Far-Infrared Detectors and Instrumentation for Astronomy VII</vt:lpstr>
      <vt:lpstr>電波カメラの画素数の制約</vt:lpstr>
      <vt:lpstr>課題1　(広視野のアンテナ)</vt:lpstr>
      <vt:lpstr>双曲面、放物面、楕円面</vt:lpstr>
      <vt:lpstr>C. Dragone (1978)</vt:lpstr>
      <vt:lpstr>Ray Tracing for Multi-Feed Application</vt:lpstr>
      <vt:lpstr>Crossed Dragone</vt:lpstr>
      <vt:lpstr>課題2　(ヘテロダイン･カメラ)</vt:lpstr>
      <vt:lpstr>CMOS THz Camera</vt:lpstr>
      <vt:lpstr>ISSCC 2012</vt:lpstr>
      <vt:lpstr>ISSCC 2013</vt:lpstr>
      <vt:lpstr>SiGe HBT (Heterojunction Bipolar Transistor)</vt:lpstr>
      <vt:lpstr>DOTSEVEN Towards 0.7 Terahertz Silicon Germanium Heterojunction Bipolar Technology</vt:lpstr>
      <vt:lpstr>Low Power Consumption</vt:lpstr>
      <vt:lpstr>mm-Wave Silicon ICs (Ali Hajimiri, Caltech)</vt:lpstr>
      <vt:lpstr>mm-Wave Silicon ICs (Ali Hajimiri, Caltech)</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junji inatani</dc:creator>
  <cp:lastModifiedBy>junji inatani</cp:lastModifiedBy>
  <cp:revision>283</cp:revision>
  <cp:lastPrinted>2014-03-02T19:46:33Z</cp:lastPrinted>
  <dcterms:created xsi:type="dcterms:W3CDTF">2013-07-04T05:12:20Z</dcterms:created>
  <dcterms:modified xsi:type="dcterms:W3CDTF">2014-06-03T05:54:14Z</dcterms:modified>
</cp:coreProperties>
</file>