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70" r:id="rId4"/>
    <p:sldId id="259" r:id="rId5"/>
    <p:sldId id="265" r:id="rId6"/>
    <p:sldId id="262" r:id="rId7"/>
    <p:sldId id="264" r:id="rId8"/>
    <p:sldId id="263" r:id="rId9"/>
    <p:sldId id="267" r:id="rId10"/>
    <p:sldId id="268" r:id="rId11"/>
    <p:sldId id="269" r:id="rId12"/>
    <p:sldId id="266" r:id="rId13"/>
    <p:sldId id="273" r:id="rId14"/>
    <p:sldId id="271" r:id="rId15"/>
    <p:sldId id="272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414DD-CB32-44EE-BA84-B46908BB5089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7F46B-169D-42AB-88A9-04438E1AB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44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C9A6C5B-33E0-4616-8C78-8B8A483419AD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F18EFF7-1CAF-46F3-8AF1-5C292E002434}" type="slidenum">
              <a:rPr lang="ja-JP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9C30A-A275-405D-8A9B-F633FF7F2A81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1814"/>
            <a:ext cx="5486400" cy="4116387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AF2D2-6F91-45B1-A812-DAA9F3979657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6730C-128D-49A8-91AB-B6B45A84A012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DB6-22FE-445E-8033-0F474A7E874D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56D3-23AD-4237-9160-4B8829177F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86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DB6-22FE-445E-8033-0F474A7E874D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56D3-23AD-4237-9160-4B8829177F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12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DB6-22FE-445E-8033-0F474A7E874D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56D3-23AD-4237-9160-4B8829177F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41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DB6-22FE-445E-8033-0F474A7E874D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56D3-23AD-4237-9160-4B8829177F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19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DB6-22FE-445E-8033-0F474A7E874D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56D3-23AD-4237-9160-4B8829177F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50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DB6-22FE-445E-8033-0F474A7E874D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56D3-23AD-4237-9160-4B8829177F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92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DB6-22FE-445E-8033-0F474A7E874D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56D3-23AD-4237-9160-4B8829177F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53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DB6-22FE-445E-8033-0F474A7E874D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56D3-23AD-4237-9160-4B8829177F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91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DB6-22FE-445E-8033-0F474A7E874D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56D3-23AD-4237-9160-4B8829177F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49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DB6-22FE-445E-8033-0F474A7E874D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56D3-23AD-4237-9160-4B8829177F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30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DB6-22FE-445E-8033-0F474A7E874D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56D3-23AD-4237-9160-4B8829177F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10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F3DB6-22FE-445E-8033-0F474A7E874D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A56D3-23AD-4237-9160-4B8829177F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3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川口さんとのＶＬＢＩ開発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2014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日</a:t>
            </a:r>
            <a:endParaRPr kumimoji="1" lang="en-US" altLang="ja-JP" dirty="0" smtClean="0"/>
          </a:p>
          <a:p>
            <a:r>
              <a:rPr lang="ja-JP" altLang="en-US" dirty="0" smtClean="0"/>
              <a:t>小林秀行（国立天文台）</a:t>
            </a:r>
            <a:endParaRPr lang="en-US" altLang="ja-JP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572000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ja-JP" dirty="0"/>
              <a:t>川口則幸</a:t>
            </a:r>
            <a:r>
              <a:rPr lang="ja-JP" altLang="ja-JP" dirty="0" smtClean="0"/>
              <a:t>教授退職</a:t>
            </a:r>
            <a:r>
              <a:rPr lang="ja-JP" altLang="ja-JP" dirty="0"/>
              <a:t>記念ワークショップ</a:t>
            </a:r>
          </a:p>
          <a:p>
            <a:r>
              <a:rPr lang="ja-JP" altLang="ja-JP" dirty="0" smtClean="0"/>
              <a:t>「</a:t>
            </a:r>
            <a:r>
              <a:rPr lang="en-US" altLang="ja-JP" dirty="0"/>
              <a:t>VLBI</a:t>
            </a:r>
            <a:r>
              <a:rPr lang="ja-JP" altLang="ja-JP" dirty="0"/>
              <a:t>とその展望」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21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442913"/>
            <a:ext cx="87249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39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/>
              <a:t>Radiator for 2 beam phase correction  on the surface</a:t>
            </a:r>
          </a:p>
        </p:txBody>
      </p:sp>
      <p:pic>
        <p:nvPicPr>
          <p:cNvPr id="129027" name="Picture 3" descr="IMG_119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4663" y="2092325"/>
            <a:ext cx="4035425" cy="3417888"/>
          </a:xfrm>
          <a:noFill/>
          <a:ln/>
        </p:spPr>
      </p:pic>
      <p:pic>
        <p:nvPicPr>
          <p:cNvPr id="129028" name="Picture 4" descr="IMG_11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5025" y="2176463"/>
            <a:ext cx="4037013" cy="3416300"/>
          </a:xfrm>
          <a:noFill/>
          <a:ln/>
        </p:spPr>
      </p:pic>
      <p:sp>
        <p:nvSpPr>
          <p:cNvPr id="129029" name="AutoShape 5"/>
          <p:cNvSpPr>
            <a:spLocks noChangeArrowheads="1"/>
          </p:cNvSpPr>
          <p:nvPr/>
        </p:nvSpPr>
        <p:spPr bwMode="auto">
          <a:xfrm>
            <a:off x="1547813" y="3573463"/>
            <a:ext cx="504825" cy="360362"/>
          </a:xfrm>
          <a:prstGeom prst="rightArrow">
            <a:avLst>
              <a:gd name="adj1" fmla="val 50000"/>
              <a:gd name="adj2" fmla="val 35022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030" name="AutoShape 6"/>
          <p:cNvSpPr>
            <a:spLocks noChangeArrowheads="1"/>
          </p:cNvSpPr>
          <p:nvPr/>
        </p:nvSpPr>
        <p:spPr bwMode="auto">
          <a:xfrm rot="5400000">
            <a:off x="2339181" y="2996407"/>
            <a:ext cx="504825" cy="360362"/>
          </a:xfrm>
          <a:prstGeom prst="rightArrow">
            <a:avLst>
              <a:gd name="adj1" fmla="val 50000"/>
              <a:gd name="adj2" fmla="val 35022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031" name="AutoShape 7"/>
          <p:cNvSpPr>
            <a:spLocks noChangeArrowheads="1"/>
          </p:cNvSpPr>
          <p:nvPr/>
        </p:nvSpPr>
        <p:spPr bwMode="auto">
          <a:xfrm rot="10800000">
            <a:off x="2987675" y="3573463"/>
            <a:ext cx="504825" cy="360362"/>
          </a:xfrm>
          <a:prstGeom prst="rightArrow">
            <a:avLst>
              <a:gd name="adj1" fmla="val 50000"/>
              <a:gd name="adj2" fmla="val 35022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032" name="AutoShape 8"/>
          <p:cNvSpPr>
            <a:spLocks noChangeArrowheads="1"/>
          </p:cNvSpPr>
          <p:nvPr/>
        </p:nvSpPr>
        <p:spPr bwMode="auto">
          <a:xfrm rot="16200000">
            <a:off x="2267744" y="4293394"/>
            <a:ext cx="504825" cy="360363"/>
          </a:xfrm>
          <a:prstGeom prst="rightArrow">
            <a:avLst>
              <a:gd name="adj1" fmla="val 50000"/>
              <a:gd name="adj2" fmla="val 35022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4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２ビームシステム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位相補償の究極の形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素子</a:t>
            </a:r>
            <a:r>
              <a:rPr lang="ja-JP" altLang="en-US" dirty="0" smtClean="0"/>
              <a:t>アンテナ視野内の相対位相を広視野に展開する</a:t>
            </a:r>
            <a:endParaRPr lang="en-US" altLang="ja-JP" dirty="0" smtClean="0"/>
          </a:p>
          <a:p>
            <a:r>
              <a:rPr lang="ja-JP" altLang="en-US" dirty="0" smtClean="0"/>
              <a:t>高精度・高感度の達成</a:t>
            </a: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18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そして将来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069160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VLBI</a:t>
            </a:r>
            <a:r>
              <a:rPr kumimoji="1" lang="ja-JP" altLang="en-US" dirty="0" smtClean="0"/>
              <a:t>という技術はいつまで続くのか？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基準信号</a:t>
            </a:r>
            <a:r>
              <a:rPr lang="ja-JP" altLang="en-US" dirty="0" smtClean="0"/>
              <a:t>を世界中に伝送する技術（ファイバー網・無線網の利用）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超広帯域の信号伝送</a:t>
            </a:r>
            <a:endParaRPr lang="en-US" altLang="ja-JP" dirty="0" smtClean="0"/>
          </a:p>
          <a:p>
            <a:r>
              <a:rPr lang="ja-JP" altLang="en-US" dirty="0"/>
              <a:t>電波天</a:t>
            </a:r>
            <a:r>
              <a:rPr lang="ja-JP" altLang="en-US" dirty="0" smtClean="0"/>
              <a:t>文学の方向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もっと</a:t>
            </a:r>
            <a:r>
              <a:rPr lang="ja-JP" altLang="en-US" dirty="0" smtClean="0"/>
              <a:t>高感度・もっと</a:t>
            </a:r>
            <a:r>
              <a:rPr lang="ja-JP" altLang="en-US" dirty="0" smtClean="0"/>
              <a:t>広</a:t>
            </a:r>
            <a:r>
              <a:rPr lang="ja-JP" altLang="en-US" dirty="0" smtClean="0"/>
              <a:t>帯域・もっと</a:t>
            </a:r>
            <a:r>
              <a:rPr lang="ja-JP" altLang="en-US" dirty="0" smtClean="0"/>
              <a:t>広</a:t>
            </a:r>
            <a:r>
              <a:rPr lang="ja-JP" altLang="en-US" dirty="0" smtClean="0"/>
              <a:t>視野・もっと</a:t>
            </a:r>
            <a:r>
              <a:rPr lang="ja-JP" altLang="en-US" dirty="0" smtClean="0"/>
              <a:t>高分解能</a:t>
            </a:r>
            <a:r>
              <a:rPr lang="ja-JP" altLang="en-US" dirty="0" smtClean="0"/>
              <a:t>に</a:t>
            </a:r>
            <a:endParaRPr lang="en-US" altLang="ja-JP" dirty="0" smtClean="0"/>
          </a:p>
          <a:p>
            <a:pPr lvl="1"/>
            <a:r>
              <a:rPr lang="ja-JP" altLang="en-US" dirty="0"/>
              <a:t>光</a:t>
            </a:r>
            <a:r>
              <a:rPr lang="ja-JP" altLang="en-US" dirty="0" smtClean="0"/>
              <a:t>赤外線天文学に比べて、視野（すばる</a:t>
            </a:r>
            <a:r>
              <a:rPr lang="en-US" altLang="ja-JP" dirty="0" smtClean="0"/>
              <a:t>HSC</a:t>
            </a:r>
            <a:r>
              <a:rPr lang="ja-JP" altLang="en-US" dirty="0" smtClean="0"/>
              <a:t>は</a:t>
            </a:r>
            <a:r>
              <a:rPr lang="en-US" altLang="ja-JP" dirty="0" smtClean="0"/>
              <a:t>1.5deg.)</a:t>
            </a:r>
            <a:r>
              <a:rPr lang="ja-JP" altLang="en-US" dirty="0" smtClean="0"/>
              <a:t>と感度の不足</a:t>
            </a:r>
            <a:endParaRPr lang="en-US" altLang="ja-JP" dirty="0"/>
          </a:p>
          <a:p>
            <a:pPr lvl="1"/>
            <a:r>
              <a:rPr lang="ja-JP" altLang="en-US" dirty="0" smtClean="0"/>
              <a:t>光赤外線天文学に比べて、空間・速度分解能では凌駕</a:t>
            </a:r>
            <a:endParaRPr lang="en-US" altLang="ja-JP" dirty="0" smtClean="0"/>
          </a:p>
          <a:p>
            <a:r>
              <a:rPr lang="ja-JP" altLang="en-US" dirty="0"/>
              <a:t>なん</a:t>
            </a:r>
            <a:r>
              <a:rPr lang="ja-JP" altLang="en-US" dirty="0" smtClean="0"/>
              <a:t>の実績もない日本の天文</a:t>
            </a:r>
            <a:r>
              <a:rPr lang="en-US" altLang="ja-JP" dirty="0" smtClean="0"/>
              <a:t>VLBI</a:t>
            </a:r>
            <a:r>
              <a:rPr lang="ja-JP" altLang="en-US" dirty="0" smtClean="0"/>
              <a:t>が、</a:t>
            </a:r>
            <a:r>
              <a:rPr lang="en-US" altLang="ja-JP" dirty="0" smtClean="0"/>
              <a:t>VSOP</a:t>
            </a:r>
            <a:r>
              <a:rPr lang="ja-JP" altLang="en-US" dirty="0" smtClean="0"/>
              <a:t>・</a:t>
            </a:r>
            <a:r>
              <a:rPr lang="en-US" altLang="ja-JP" dirty="0" smtClean="0"/>
              <a:t>VERA</a:t>
            </a:r>
            <a:r>
              <a:rPr lang="ja-JP" altLang="en-US" dirty="0" smtClean="0"/>
              <a:t>・大学連携網・東アジア網と大きな</a:t>
            </a:r>
            <a:r>
              <a:rPr lang="ja-JP" altLang="en-US" dirty="0" smtClean="0"/>
              <a:t>進展</a:t>
            </a:r>
            <a:endParaRPr lang="en-US" altLang="ja-JP" dirty="0" smtClean="0"/>
          </a:p>
          <a:p>
            <a:r>
              <a:rPr lang="ja-JP" altLang="en-US" dirty="0"/>
              <a:t>電波天</a:t>
            </a:r>
            <a:r>
              <a:rPr lang="ja-JP" altLang="en-US" dirty="0" smtClean="0"/>
              <a:t>文学</a:t>
            </a:r>
            <a:r>
              <a:rPr lang="ja-JP" altLang="en-US" dirty="0"/>
              <a:t>全体で</a:t>
            </a:r>
            <a:r>
              <a:rPr lang="ja-JP" altLang="en-US" dirty="0" smtClean="0"/>
              <a:t>は、野辺山、</a:t>
            </a:r>
            <a:r>
              <a:rPr lang="en-US" altLang="ja-JP" dirty="0" smtClean="0"/>
              <a:t>ALMA</a:t>
            </a:r>
            <a:r>
              <a:rPr lang="ja-JP" altLang="en-US" dirty="0" smtClean="0"/>
              <a:t>で世界の最先端</a:t>
            </a:r>
            <a:r>
              <a:rPr lang="ja-JP" altLang="en-US" dirty="0" smtClean="0"/>
              <a:t>に</a:t>
            </a:r>
            <a:r>
              <a:rPr lang="ja-JP" altLang="en-US" dirty="0" smtClean="0"/>
              <a:t>、次</a:t>
            </a:r>
            <a:r>
              <a:rPr lang="ja-JP" altLang="en-US" dirty="0" smtClean="0"/>
              <a:t>は</a:t>
            </a:r>
            <a:r>
              <a:rPr lang="en-US" altLang="ja-JP" dirty="0" smtClean="0"/>
              <a:t>…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16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川口さんに学んだこと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研究には予算がかかる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良い</a:t>
            </a:r>
            <a:r>
              <a:rPr lang="ja-JP" altLang="en-US" dirty="0" smtClean="0"/>
              <a:t>開発には、金がかかって当たり前</a:t>
            </a:r>
            <a:endParaRPr lang="en-US" altLang="ja-JP" dirty="0" smtClean="0"/>
          </a:p>
          <a:p>
            <a:r>
              <a:rPr kumimoji="1" lang="ja-JP" altLang="en-US" dirty="0"/>
              <a:t>システム</a:t>
            </a:r>
            <a:r>
              <a:rPr kumimoji="1" lang="ja-JP" altLang="en-US" dirty="0" smtClean="0"/>
              <a:t>は最終形を目指せ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段階的な開発は、中途半端に終わる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リスク</a:t>
            </a:r>
            <a:r>
              <a:rPr kumimoji="1" lang="ja-JP" altLang="en-US" dirty="0" smtClean="0"/>
              <a:t>は取れ　（無理は良いが、無茶はするな）</a:t>
            </a:r>
            <a:endParaRPr kumimoji="1" lang="en-US" altLang="ja-JP" dirty="0" smtClean="0"/>
          </a:p>
          <a:p>
            <a:r>
              <a:rPr lang="ja-JP" altLang="en-US" dirty="0" smtClean="0"/>
              <a:t>人との関係、和</a:t>
            </a:r>
            <a:r>
              <a:rPr lang="ja-JP" altLang="en-US" smtClean="0"/>
              <a:t>を</a:t>
            </a:r>
            <a:r>
              <a:rPr lang="ja-JP" altLang="en-US" smtClean="0"/>
              <a:t>重んぜよ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面白い提案は、まずやらせてみる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任せて、だめなら次を考える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97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 smtClean="0"/>
              <a:t>川口さん、長い間　ありがとうございました。</a:t>
            </a:r>
            <a:endParaRPr kumimoji="1" lang="en-US" altLang="ja-JP" sz="4000" dirty="0" smtClean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 smtClean="0"/>
              <a:t>今後も、上海その他で大いに活躍されることを信じております。</a:t>
            </a:r>
            <a:endParaRPr kumimoji="1" lang="en-US" altLang="ja-JP" sz="4000" dirty="0" smtClean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 smtClean="0"/>
              <a:t>もっとも苦手な所長業から解放されて、さぞ研究を満喫されていると思います。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0133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川口則幸氏の開発１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1975</a:t>
            </a:r>
            <a:r>
              <a:rPr kumimoji="1" lang="ja-JP" altLang="en-US" dirty="0" smtClean="0"/>
              <a:t>年　郵政省電波研究所入所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K3</a:t>
            </a:r>
            <a:r>
              <a:rPr lang="ja-JP" altLang="en-US" dirty="0" smtClean="0"/>
              <a:t>システムの開発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日米実験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26m</a:t>
            </a:r>
            <a:r>
              <a:rPr lang="ja-JP" altLang="en-US" dirty="0" smtClean="0"/>
              <a:t>など）</a:t>
            </a:r>
            <a:endParaRPr lang="en-US" altLang="ja-JP" dirty="0"/>
          </a:p>
          <a:p>
            <a:pPr lvl="1"/>
            <a:r>
              <a:rPr lang="ja-JP" altLang="en-US" dirty="0" smtClean="0"/>
              <a:t>鹿島</a:t>
            </a:r>
            <a:r>
              <a:rPr lang="en-US" altLang="ja-JP" dirty="0" smtClean="0"/>
              <a:t>34m</a:t>
            </a:r>
            <a:r>
              <a:rPr lang="ja-JP" altLang="en-US" dirty="0" smtClean="0"/>
              <a:t>望遠鏡の建設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マーカス局の建設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K4</a:t>
            </a:r>
            <a:r>
              <a:rPr lang="ja-JP" altLang="en-US" dirty="0" smtClean="0"/>
              <a:t>システムの開発</a:t>
            </a:r>
            <a:endParaRPr lang="en-US" altLang="ja-JP" dirty="0" smtClean="0"/>
          </a:p>
          <a:p>
            <a:r>
              <a:rPr lang="en-US" altLang="ja-JP" dirty="0" smtClean="0"/>
              <a:t>1989</a:t>
            </a:r>
            <a:r>
              <a:rPr lang="ja-JP" altLang="en-US" dirty="0" smtClean="0"/>
              <a:t>年　国立天文台野辺山宇宙電波観測所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NAOCO</a:t>
            </a:r>
            <a:r>
              <a:rPr lang="ja-JP" altLang="en-US" dirty="0" smtClean="0"/>
              <a:t>の開発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KNIFE</a:t>
            </a:r>
            <a:r>
              <a:rPr lang="ja-JP" altLang="en-US" dirty="0" smtClean="0"/>
              <a:t>（</a:t>
            </a:r>
            <a:r>
              <a:rPr lang="en-US" altLang="ja-JP" dirty="0" smtClean="0"/>
              <a:t>Kashima-</a:t>
            </a:r>
            <a:r>
              <a:rPr lang="en-US" altLang="ja-JP" dirty="0" err="1" smtClean="0"/>
              <a:t>Nobeyama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InterFErometer</a:t>
            </a:r>
            <a:r>
              <a:rPr lang="en-US" altLang="ja-JP" dirty="0" smtClean="0"/>
              <a:t>)</a:t>
            </a:r>
            <a:r>
              <a:rPr lang="ja-JP" altLang="en-US" dirty="0" smtClean="0"/>
              <a:t>実験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バーストシステム（高速サンプリング、半導体記録、間欠的な観測）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043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川口則幸氏の開発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1990</a:t>
            </a:r>
            <a:r>
              <a:rPr kumimoji="1" lang="ja-JP" altLang="en-US" dirty="0" smtClean="0"/>
              <a:t>年　</a:t>
            </a:r>
            <a:r>
              <a:rPr kumimoji="1" lang="en-US" altLang="ja-JP" dirty="0" smtClean="0"/>
              <a:t>VSOP</a:t>
            </a:r>
            <a:r>
              <a:rPr kumimoji="1" lang="ja-JP" altLang="en-US" dirty="0" smtClean="0"/>
              <a:t>計画に参加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データ伝送・リンク系の開発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三鷹</a:t>
            </a:r>
            <a:r>
              <a:rPr lang="en-US" altLang="ja-JP" dirty="0" smtClean="0"/>
              <a:t>FX</a:t>
            </a:r>
            <a:r>
              <a:rPr lang="ja-JP" altLang="en-US" dirty="0" smtClean="0"/>
              <a:t>相関器のデータ再生系の開発</a:t>
            </a:r>
            <a:endParaRPr lang="en-US" altLang="ja-JP" dirty="0"/>
          </a:p>
          <a:p>
            <a:pPr lvl="1"/>
            <a:r>
              <a:rPr lang="en-US" altLang="ja-JP" dirty="0" smtClean="0"/>
              <a:t>VSOP</a:t>
            </a:r>
            <a:r>
              <a:rPr lang="ja-JP" altLang="en-US" dirty="0" smtClean="0"/>
              <a:t>ターミナルの開発</a:t>
            </a:r>
            <a:endParaRPr lang="en-US" altLang="ja-JP" dirty="0" smtClean="0"/>
          </a:p>
          <a:p>
            <a:r>
              <a:rPr lang="en-US" altLang="ja-JP" dirty="0" smtClean="0"/>
              <a:t>1998</a:t>
            </a:r>
            <a:r>
              <a:rPr lang="ja-JP" altLang="en-US" dirty="0" smtClean="0"/>
              <a:t>年　国立天文台水沢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VERA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</a:t>
            </a:r>
            <a:r>
              <a:rPr lang="ja-JP" altLang="en-US" dirty="0" smtClean="0"/>
              <a:t>局（</a:t>
            </a:r>
            <a:r>
              <a:rPr lang="en-US" altLang="ja-JP" dirty="0" smtClean="0"/>
              <a:t>4</a:t>
            </a:r>
            <a:r>
              <a:rPr lang="ja-JP" altLang="en-US" dirty="0" smtClean="0"/>
              <a:t>アンテナ）から</a:t>
            </a:r>
            <a:r>
              <a:rPr lang="en-US" altLang="ja-JP" dirty="0" smtClean="0"/>
              <a:t>4</a:t>
            </a:r>
            <a:r>
              <a:rPr lang="ja-JP" altLang="en-US" dirty="0" smtClean="0"/>
              <a:t>局への展開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</a:t>
            </a:r>
            <a:r>
              <a:rPr lang="ja-JP" altLang="en-US" dirty="0" smtClean="0"/>
              <a:t>ビームシステムの開発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１</a:t>
            </a:r>
            <a:r>
              <a:rPr lang="en-US" altLang="ja-JP" dirty="0" err="1" smtClean="0"/>
              <a:t>Gbps</a:t>
            </a:r>
            <a:r>
              <a:rPr lang="ja-JP" altLang="en-US" dirty="0" smtClean="0"/>
              <a:t>記録システムの開発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東アジア相関器（</a:t>
            </a:r>
            <a:r>
              <a:rPr lang="en-US" altLang="ja-JP" dirty="0" err="1" smtClean="0"/>
              <a:t>Daejoun</a:t>
            </a:r>
            <a:r>
              <a:rPr lang="ja-JP" altLang="en-US" dirty="0" smtClean="0"/>
              <a:t>相関器）データ再生・バッファ系の開発</a:t>
            </a: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0928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川口則幸氏の開発</a:t>
            </a:r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1995</a:t>
            </a:r>
            <a:r>
              <a:rPr kumimoji="1" lang="ja-JP" altLang="en-US" dirty="0" smtClean="0"/>
              <a:t>年ごろから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光ファイバー網による</a:t>
            </a:r>
            <a:r>
              <a:rPr lang="en-US" altLang="ja-JP" dirty="0" smtClean="0"/>
              <a:t>VLBI</a:t>
            </a:r>
            <a:r>
              <a:rPr lang="ja-JP" altLang="en-US" dirty="0" smtClean="0"/>
              <a:t>システムの開発</a:t>
            </a:r>
            <a:endParaRPr lang="en-US" altLang="ja-JP" dirty="0"/>
          </a:p>
          <a:p>
            <a:pPr lvl="2"/>
            <a:r>
              <a:rPr lang="ja-JP" altLang="en-US" dirty="0"/>
              <a:t>専用</a:t>
            </a:r>
            <a:r>
              <a:rPr lang="ja-JP" altLang="en-US" dirty="0" smtClean="0"/>
              <a:t>線から</a:t>
            </a:r>
            <a:r>
              <a:rPr lang="en-US" altLang="ja-JP" dirty="0" smtClean="0"/>
              <a:t>IP</a:t>
            </a:r>
            <a:r>
              <a:rPr lang="ja-JP" altLang="en-US" dirty="0" smtClean="0"/>
              <a:t>による共用線へ</a:t>
            </a:r>
            <a:endParaRPr lang="en-US" altLang="ja-JP" dirty="0"/>
          </a:p>
          <a:p>
            <a:pPr lvl="1"/>
            <a:r>
              <a:rPr lang="en-US" altLang="ja-JP" dirty="0" smtClean="0"/>
              <a:t>KDDI</a:t>
            </a:r>
            <a:r>
              <a:rPr lang="ja-JP" altLang="en-US" dirty="0" smtClean="0"/>
              <a:t>　山口局の</a:t>
            </a:r>
            <a:r>
              <a:rPr lang="en-US" altLang="ja-JP" dirty="0" smtClean="0"/>
              <a:t>VLBI</a:t>
            </a:r>
            <a:r>
              <a:rPr lang="ja-JP" altLang="en-US" dirty="0" smtClean="0"/>
              <a:t>局転換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国内</a:t>
            </a:r>
            <a:r>
              <a:rPr lang="en-US" altLang="ja-JP" dirty="0" smtClean="0"/>
              <a:t>VLBI</a:t>
            </a:r>
            <a:r>
              <a:rPr lang="ja-JP" altLang="en-US" dirty="0" smtClean="0"/>
              <a:t>観測網、大学連携</a:t>
            </a:r>
            <a:r>
              <a:rPr lang="en-US" altLang="ja-JP" dirty="0" smtClean="0"/>
              <a:t>VLBI</a:t>
            </a:r>
            <a:r>
              <a:rPr lang="ja-JP" altLang="en-US" dirty="0" smtClean="0"/>
              <a:t>網の大きな契機</a:t>
            </a:r>
            <a:endParaRPr lang="en-US" altLang="ja-JP" dirty="0" smtClean="0"/>
          </a:p>
          <a:p>
            <a:r>
              <a:rPr lang="en-US" altLang="ja-JP" dirty="0" smtClean="0"/>
              <a:t>2003</a:t>
            </a:r>
            <a:r>
              <a:rPr lang="ja-JP" altLang="en-US" dirty="0" smtClean="0"/>
              <a:t>年ごろから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InP</a:t>
            </a:r>
            <a:r>
              <a:rPr lang="ja-JP" altLang="en-US" dirty="0" smtClean="0"/>
              <a:t>による</a:t>
            </a:r>
            <a:r>
              <a:rPr lang="en-US" altLang="ja-JP" dirty="0" smtClean="0"/>
              <a:t>MMIC HEMT</a:t>
            </a:r>
            <a:r>
              <a:rPr lang="ja-JP" altLang="en-US" dirty="0" smtClean="0"/>
              <a:t>素子の開発</a:t>
            </a:r>
            <a:endParaRPr lang="en-US" altLang="ja-JP" dirty="0" smtClean="0"/>
          </a:p>
          <a:p>
            <a:r>
              <a:rPr lang="ja-JP" altLang="en-US" dirty="0"/>
              <a:t>その他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高安定化水晶発振器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光励起ルビジウム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Wavefront</a:t>
            </a:r>
            <a:r>
              <a:rPr lang="en-US" altLang="ja-JP" dirty="0" smtClean="0"/>
              <a:t> clock</a:t>
            </a:r>
            <a:r>
              <a:rPr lang="ja-JP" altLang="en-US" dirty="0" smtClean="0"/>
              <a:t>システム</a:t>
            </a:r>
            <a:endParaRPr lang="en-US" altLang="ja-JP" dirty="0" smtClean="0"/>
          </a:p>
          <a:p>
            <a:pPr lvl="1"/>
            <a:r>
              <a:rPr lang="ja-JP" altLang="en-US" dirty="0"/>
              <a:t>などなど</a:t>
            </a: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 rot="1386610">
            <a:off x="-70327" y="3688803"/>
            <a:ext cx="8827939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0000"/>
                </a:solidFill>
              </a:rPr>
              <a:t>私は、</a:t>
            </a:r>
            <a:r>
              <a:rPr kumimoji="1" lang="en-US" altLang="ja-JP" sz="4400" dirty="0" smtClean="0">
                <a:solidFill>
                  <a:srgbClr val="FF0000"/>
                </a:solidFill>
              </a:rPr>
              <a:t>1989</a:t>
            </a:r>
            <a:r>
              <a:rPr kumimoji="1" lang="ja-JP" altLang="en-US" sz="4400" dirty="0" smtClean="0">
                <a:solidFill>
                  <a:srgbClr val="FF0000"/>
                </a:solidFill>
              </a:rPr>
              <a:t>年以来、</a:t>
            </a:r>
            <a:r>
              <a:rPr kumimoji="1" lang="en-US" altLang="ja-JP" sz="4400" dirty="0" smtClean="0">
                <a:solidFill>
                  <a:srgbClr val="FF0000"/>
                </a:solidFill>
              </a:rPr>
              <a:t>25</a:t>
            </a:r>
            <a:r>
              <a:rPr kumimoji="1" lang="ja-JP" altLang="en-US" sz="4400" dirty="0" smtClean="0">
                <a:solidFill>
                  <a:srgbClr val="FF0000"/>
                </a:solidFill>
              </a:rPr>
              <a:t>年余り、共同で研究開発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401136">
            <a:off x="1002491" y="1530627"/>
            <a:ext cx="740798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/>
              <a:t>国立天文台で最も多くの仕様書を作成？！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933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4-recor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2004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VLBA-recor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27416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VLBI-recorder m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24400"/>
            <a:ext cx="40767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S2-recor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0"/>
            <a:ext cx="25987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09600" y="1371600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Gulim" pitchFamily="34" charset="-127"/>
                <a:ea typeface="Gulim" pitchFamily="34" charset="-127"/>
              </a:rPr>
              <a:t>K4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743200" y="762000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Gulim" pitchFamily="34" charset="-127"/>
                <a:ea typeface="Gulim" pitchFamily="34" charset="-127"/>
              </a:rPr>
              <a:t>S2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772400" y="4419600"/>
            <a:ext cx="93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Gulim" pitchFamily="34" charset="-127"/>
                <a:ea typeface="Gulim" pitchFamily="34" charset="-127"/>
              </a:rPr>
              <a:t>VLBA</a:t>
            </a:r>
          </a:p>
        </p:txBody>
      </p:sp>
    </p:spTree>
    <p:extLst>
      <p:ext uri="{BB962C8B-B14F-4D97-AF65-F5344CB8AC3E}">
        <p14:creationId xmlns:p14="http://schemas.microsoft.com/office/powerpoint/2010/main" val="17842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近田・川口のタイムコード論争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DIR1000</a:t>
            </a:r>
            <a:r>
              <a:rPr kumimoji="1" lang="ja-JP" altLang="en-US" dirty="0" smtClean="0"/>
              <a:t>レコーダは、ヘリカルスキャン方式のために、データがフレーム構造になっている。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ID</a:t>
            </a:r>
            <a:r>
              <a:rPr lang="ja-JP" altLang="en-US" dirty="0" smtClean="0"/>
              <a:t>を時刻符号に転用できないか？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1</a:t>
            </a:r>
            <a:r>
              <a:rPr lang="ja-JP" altLang="en-US" dirty="0" smtClean="0"/>
              <a:t>年半におよぶ大議論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メリット：　　レコーダのシンク機能を活用できる。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デメリット：　データに時刻付けしないことで、システムのクリティカルポイントを増やす</a:t>
            </a:r>
            <a:endParaRPr lang="en-US" altLang="ja-JP" dirty="0"/>
          </a:p>
          <a:p>
            <a:pPr lvl="1"/>
            <a:r>
              <a:rPr lang="ja-JP" altLang="en-US" dirty="0" smtClean="0"/>
              <a:t>結局、</a:t>
            </a:r>
            <a:r>
              <a:rPr lang="en-US" altLang="ja-JP" dirty="0" smtClean="0"/>
              <a:t>TSSID</a:t>
            </a:r>
            <a:r>
              <a:rPr lang="ja-JP" altLang="en-US" dirty="0" smtClean="0"/>
              <a:t>を時刻符号にする。</a:t>
            </a:r>
            <a:endParaRPr lang="en-US" altLang="ja-JP" dirty="0" smtClean="0"/>
          </a:p>
          <a:p>
            <a:pPr lvl="1"/>
            <a:r>
              <a:rPr lang="en-US" altLang="ja-JP" dirty="0"/>
              <a:t>VERA </a:t>
            </a:r>
            <a:r>
              <a:rPr lang="en-US" altLang="ja-JP" dirty="0" smtClean="0"/>
              <a:t>1Gbps</a:t>
            </a:r>
            <a:r>
              <a:rPr lang="ja-JP" altLang="en-US" dirty="0" smtClean="0"/>
              <a:t>記録系では、時刻符号の復活＋レコーダシンク機能の有効利用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0137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4000" smtClean="0"/>
              <a:t>The first space VLBI satellite; HALCA</a:t>
            </a:r>
          </a:p>
        </p:txBody>
      </p:sp>
      <p:graphicFrame>
        <p:nvGraphicFramePr>
          <p:cNvPr id="409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63713" y="1989138"/>
          <a:ext cx="5472112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ﾛｰﾀｽ ﾌﾘｰﾗﾝｽ 2000 ｵﾌﾞｼﾞｪｸﾄ" r:id="rId4" imgW="1775169" imgH="1382139" progId="FLW3Drawing">
                  <p:embed/>
                </p:oleObj>
              </mc:Choice>
              <mc:Fallback>
                <p:oleObj name="ﾛｰﾀｽ ﾌﾘｰﾗﾝｽ 2000 ｵﾌﾞｼﾞｪｸﾄ" r:id="rId4" imgW="1775169" imgH="1382139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989138"/>
                        <a:ext cx="5472112" cy="426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2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川口・</a:t>
            </a:r>
            <a:r>
              <a:rPr kumimoji="1" lang="en-US" altLang="ja-JP" dirty="0" err="1" smtClean="0"/>
              <a:t>D’Addario</a:t>
            </a:r>
            <a:r>
              <a:rPr kumimoji="1" lang="ja-JP" altLang="en-US" dirty="0" smtClean="0"/>
              <a:t>の</a:t>
            </a:r>
            <a:r>
              <a:rPr lang="ja-JP" altLang="en-US" dirty="0"/>
              <a:t>フェーズ</a:t>
            </a:r>
            <a:r>
              <a:rPr kumimoji="1" lang="ja-JP" altLang="en-US" dirty="0" smtClean="0"/>
              <a:t>リンク</a:t>
            </a:r>
            <a:r>
              <a:rPr kumimoji="1" lang="ja-JP" altLang="en-US" dirty="0" smtClean="0"/>
              <a:t>論争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20,000㎞</a:t>
            </a:r>
            <a:r>
              <a:rPr kumimoji="1" lang="ja-JP" altLang="en-US" dirty="0" smtClean="0"/>
              <a:t>離れた衛星への基準信号の伝送方法</a:t>
            </a:r>
            <a:endParaRPr lang="en-US" altLang="ja-JP" dirty="0" smtClean="0"/>
          </a:p>
          <a:p>
            <a:r>
              <a:rPr kumimoji="1" lang="en-US" altLang="ja-JP" dirty="0" smtClean="0"/>
              <a:t>Larry </a:t>
            </a:r>
            <a:r>
              <a:rPr kumimoji="1" lang="en-US" altLang="ja-JP" dirty="0" err="1" smtClean="0"/>
              <a:t>D’Addario</a:t>
            </a:r>
            <a:r>
              <a:rPr kumimoji="1" lang="ja-JP" altLang="en-US" dirty="0" smtClean="0"/>
              <a:t>：　オープンループで残留位相の計測値を相関処理時に補正</a:t>
            </a:r>
            <a:endParaRPr kumimoji="1" lang="en-US" altLang="ja-JP" dirty="0" smtClean="0"/>
          </a:p>
          <a:p>
            <a:r>
              <a:rPr kumimoji="1" lang="en-US" altLang="ja-JP" dirty="0" smtClean="0"/>
              <a:t>Kawaguchi</a:t>
            </a:r>
            <a:r>
              <a:rPr kumimoji="1" lang="ja-JP" altLang="en-US" dirty="0" smtClean="0"/>
              <a:t>：　クローズドループで、残留位相を用いて、アップリンク制御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7897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4186237" cy="1143000"/>
          </a:xfrm>
        </p:spPr>
        <p:txBody>
          <a:bodyPr/>
          <a:lstStyle/>
          <a:p>
            <a:r>
              <a:rPr lang="en-US" altLang="ja-JP"/>
              <a:t>VERA </a:t>
            </a:r>
          </a:p>
        </p:txBody>
      </p:sp>
      <p:graphicFrame>
        <p:nvGraphicFramePr>
          <p:cNvPr id="27955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132138" y="333375"/>
          <a:ext cx="5740400" cy="652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orelDRAW" r:id="rId4" imgW="2173224" imgH="2470404" progId="CorelDRAW.Graphic.11">
                  <p:embed/>
                </p:oleObj>
              </mc:Choice>
              <mc:Fallback>
                <p:oleObj name="CorelDRAW" r:id="rId4" imgW="2173224" imgH="247040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33375"/>
                        <a:ext cx="5740400" cy="652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7308850" y="2492375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Mizusawa</a:t>
            </a: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3132138" y="3716338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Iriki</a:t>
            </a:r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2268538" y="4437063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Ishigakijima</a:t>
            </a:r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7308850" y="4292600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Ogasawara</a:t>
            </a:r>
          </a:p>
        </p:txBody>
      </p:sp>
      <p:sp>
        <p:nvSpPr>
          <p:cNvPr id="279562" name="Text Box 10"/>
          <p:cNvSpPr txBox="1">
            <a:spLocks noChangeArrowheads="1"/>
          </p:cNvSpPr>
          <p:nvPr/>
        </p:nvSpPr>
        <p:spPr bwMode="auto">
          <a:xfrm>
            <a:off x="0" y="1412875"/>
            <a:ext cx="3887788" cy="267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ja-JP">
                <a:latin typeface="ＭＳ Ｐゴシック" charset="-128"/>
              </a:rPr>
              <a:t>Antenna Diameter 20m </a:t>
            </a:r>
            <a:r>
              <a:rPr lang="ja-JP" altLang="en-US">
                <a:latin typeface="ＭＳ Ｐゴシック" charset="-128"/>
              </a:rPr>
              <a:t>　</a:t>
            </a:r>
            <a:r>
              <a:rPr lang="en-US" altLang="ja-JP">
                <a:latin typeface="ＭＳ Ｐゴシック" charset="-128"/>
              </a:rPr>
              <a:t>(250μm</a:t>
            </a:r>
            <a:r>
              <a:rPr lang="ja-JP" altLang="en-US">
                <a:latin typeface="ＭＳ Ｐゴシック" charset="-128"/>
              </a:rPr>
              <a:t>）</a:t>
            </a:r>
          </a:p>
          <a:p>
            <a:pPr>
              <a:spcBef>
                <a:spcPct val="20000"/>
              </a:spcBef>
            </a:pPr>
            <a:r>
              <a:rPr lang="en-US" altLang="ja-JP">
                <a:latin typeface="ＭＳ Ｐゴシック" charset="-128"/>
              </a:rPr>
              <a:t>Observing band  2,8,22,43GHz</a:t>
            </a:r>
          </a:p>
          <a:p>
            <a:pPr>
              <a:spcBef>
                <a:spcPct val="20000"/>
              </a:spcBef>
            </a:pPr>
            <a:r>
              <a:rPr lang="en-US" altLang="ja-JP">
                <a:latin typeface="ＭＳ Ｐゴシック" charset="-128"/>
              </a:rPr>
              <a:t>Maximum baseline 2273km</a:t>
            </a:r>
          </a:p>
          <a:p>
            <a:pPr>
              <a:spcBef>
                <a:spcPct val="20000"/>
              </a:spcBef>
            </a:pPr>
            <a:r>
              <a:rPr lang="en-US" altLang="ja-JP">
                <a:latin typeface="ＭＳ Ｐゴシック" charset="-128"/>
              </a:rPr>
              <a:t>Minimum baseline 1000km</a:t>
            </a:r>
          </a:p>
          <a:p>
            <a:pPr>
              <a:spcBef>
                <a:spcPct val="20000"/>
              </a:spcBef>
            </a:pPr>
            <a:r>
              <a:rPr lang="en-US" altLang="ja-JP">
                <a:latin typeface="ＭＳ Ｐゴシック" charset="-128"/>
              </a:rPr>
              <a:t>2 beam phase referencing</a:t>
            </a:r>
          </a:p>
          <a:p>
            <a:pPr>
              <a:spcBef>
                <a:spcPct val="20000"/>
              </a:spcBef>
            </a:pPr>
            <a:r>
              <a:rPr lang="en-US" altLang="ja-JP">
                <a:latin typeface="ＭＳ Ｐゴシック" charset="-128"/>
              </a:rPr>
              <a:t>  -&gt; Inst. Path error &lt;0.1 mm</a:t>
            </a:r>
          </a:p>
          <a:p>
            <a:pPr>
              <a:spcBef>
                <a:spcPct val="20000"/>
              </a:spcBef>
            </a:pPr>
            <a:endParaRPr lang="en-US" altLang="ja-JP">
              <a:latin typeface="ＭＳ Ｐゴシック" charset="-128"/>
            </a:endParaRPr>
          </a:p>
          <a:p>
            <a:pPr>
              <a:spcBef>
                <a:spcPct val="20000"/>
              </a:spcBef>
            </a:pPr>
            <a:endParaRPr lang="en-US" altLang="ja-JP">
              <a:latin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26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382</Words>
  <Application>Microsoft Office PowerPoint</Application>
  <PresentationFormat>画面に合わせる (4:3)</PresentationFormat>
  <Paragraphs>104</Paragraphs>
  <Slides>15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18" baseType="lpstr">
      <vt:lpstr>Office ​​テーマ</vt:lpstr>
      <vt:lpstr>ﾛｰﾀｽ ﾌﾘｰﾗﾝｽ 2000 ｵﾌﾞｼﾞｪｸﾄ</vt:lpstr>
      <vt:lpstr>CorelDRAW</vt:lpstr>
      <vt:lpstr>川口さんとのＶＬＢＩ開発</vt:lpstr>
      <vt:lpstr>川口則幸氏の開発１</vt:lpstr>
      <vt:lpstr>川口則幸氏の開発2</vt:lpstr>
      <vt:lpstr>川口則幸氏の開発3</vt:lpstr>
      <vt:lpstr>PowerPoint プレゼンテーション</vt:lpstr>
      <vt:lpstr>近田・川口のタイムコード論争</vt:lpstr>
      <vt:lpstr>The first space VLBI satellite; HALCA</vt:lpstr>
      <vt:lpstr>川口・D’Addarioのフェーズリンク論争</vt:lpstr>
      <vt:lpstr>VERA </vt:lpstr>
      <vt:lpstr>PowerPoint プレゼンテーション</vt:lpstr>
      <vt:lpstr>Radiator for 2 beam phase correction  on the surface</vt:lpstr>
      <vt:lpstr>２ビームシステム</vt:lpstr>
      <vt:lpstr>そして将来</vt:lpstr>
      <vt:lpstr>川口さんに学んだこと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川口さんとのＶＬＢＩ開発</dc:title>
  <dc:creator>hkobayashi</dc:creator>
  <cp:lastModifiedBy>hkobayashi</cp:lastModifiedBy>
  <cp:revision>21</cp:revision>
  <dcterms:created xsi:type="dcterms:W3CDTF">2014-06-01T03:01:07Z</dcterms:created>
  <dcterms:modified xsi:type="dcterms:W3CDTF">2014-06-02T03:58:48Z</dcterms:modified>
</cp:coreProperties>
</file>