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60"/>
  </p:normalViewPr>
  <p:slideViewPr>
    <p:cSldViewPr snapToGrid="0">
      <p:cViewPr varScale="1">
        <p:scale>
          <a:sx n="99" d="100"/>
          <a:sy n="99" d="100"/>
        </p:scale>
        <p:origin x="59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99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45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979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55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57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51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473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07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29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50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84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8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48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41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94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06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58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3F5CCC7-1164-4A35-90AC-8ECE45DAE97F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13F6-ADA5-47F5-9505-BA8C1E6D7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184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7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5B783-8ED1-494A-A426-844801BF6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23" y="1918776"/>
            <a:ext cx="7772400" cy="898942"/>
          </a:xfrm>
        </p:spPr>
        <p:txBody>
          <a:bodyPr>
            <a:normAutofit fontScale="90000"/>
          </a:bodyPr>
          <a:lstStyle/>
          <a:p>
            <a:r>
              <a:rPr kumimoji="1" lang="en-US" altLang="ja-JP" sz="4800" dirty="0"/>
              <a:t>VERA</a:t>
            </a:r>
            <a:r>
              <a:rPr kumimoji="1" lang="ja-JP" altLang="en-US" sz="4800" dirty="0"/>
              <a:t>測地</a:t>
            </a:r>
            <a:r>
              <a:rPr kumimoji="1" lang="en-US" altLang="ja-JP" sz="4800" dirty="0"/>
              <a:t>VLBI</a:t>
            </a:r>
            <a:r>
              <a:rPr kumimoji="1" lang="ja-JP" altLang="en-US" sz="4800" dirty="0"/>
              <a:t>観測の現状</a:t>
            </a:r>
            <a:r>
              <a:rPr lang="ja-JP" altLang="en-US" sz="4800" dirty="0"/>
              <a:t>報告</a:t>
            </a:r>
            <a:endParaRPr kumimoji="1" lang="ja-JP" altLang="en-US" sz="4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02A8A49-834F-4699-8579-227AAD487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3180" y="3429000"/>
            <a:ext cx="5520891" cy="1913466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寺家孝明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sz="1800" dirty="0">
                <a:solidFill>
                  <a:schemeClr val="tx1"/>
                </a:solidFill>
              </a:rPr>
              <a:t>水沢</a:t>
            </a:r>
            <a:r>
              <a:rPr lang="en-US" altLang="ja-JP" sz="1800" dirty="0">
                <a:solidFill>
                  <a:schemeClr val="tx1"/>
                </a:solidFill>
              </a:rPr>
              <a:t>VLBI</a:t>
            </a:r>
            <a:r>
              <a:rPr lang="ja-JP" altLang="en-US" sz="1800" dirty="0">
                <a:solidFill>
                  <a:schemeClr val="tx1"/>
                </a:solidFill>
              </a:rPr>
              <a:t>観測所，国立天文台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800" dirty="0">
                <a:solidFill>
                  <a:schemeClr val="tx1"/>
                </a:solidFill>
              </a:rPr>
              <a:t>2018 VERA Users Meeting,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Mitaka</a:t>
            </a:r>
            <a:r>
              <a:rPr kumimoji="1" lang="en-US" altLang="ja-JP" sz="1800" dirty="0">
                <a:solidFill>
                  <a:schemeClr val="tx1"/>
                </a:solidFill>
              </a:rPr>
              <a:t>, NAOJ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F6C9D4E-523D-4A0D-A5E4-33557CB6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46" y="1143000"/>
            <a:ext cx="2814769" cy="824149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rgbClr val="EBEBEB"/>
                </a:solidFill>
              </a:rPr>
              <a:t>今後の予定</a:t>
            </a:r>
            <a:endParaRPr kumimoji="1" lang="ja-JP" altLang="en-US" sz="3600" dirty="0">
              <a:solidFill>
                <a:srgbClr val="EBEBEB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FFD64F-5599-4891-93FF-B5B77C5B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63" y="2438400"/>
            <a:ext cx="3077737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700" dirty="0">
                <a:solidFill>
                  <a:srgbClr val="FFFFFF"/>
                </a:solidFill>
              </a:rPr>
              <a:t>8 Gbps</a:t>
            </a:r>
            <a:r>
              <a:rPr kumimoji="1" lang="ja-JP" altLang="en-US" sz="1700" dirty="0">
                <a:solidFill>
                  <a:srgbClr val="FFFFFF"/>
                </a:solidFill>
              </a:rPr>
              <a:t>記録での測地観測の有効性検証を継続</a:t>
            </a:r>
            <a:endParaRPr kumimoji="1" lang="en-US" altLang="ja-JP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ja-JP" sz="1700" dirty="0">
                <a:solidFill>
                  <a:srgbClr val="FFFFFF"/>
                </a:solidFill>
              </a:rPr>
              <a:t>ICRF3</a:t>
            </a:r>
            <a:r>
              <a:rPr lang="ja-JP" altLang="en-US" sz="1700" dirty="0">
                <a:solidFill>
                  <a:srgbClr val="FFFFFF"/>
                </a:solidFill>
              </a:rPr>
              <a:t>（</a:t>
            </a:r>
            <a:r>
              <a:rPr lang="en-US" altLang="ja-JP" sz="1700" dirty="0">
                <a:solidFill>
                  <a:srgbClr val="FFFFFF"/>
                </a:solidFill>
              </a:rPr>
              <a:t>dipolar Galactic Aberration model) </a:t>
            </a:r>
            <a:r>
              <a:rPr lang="ja-JP" altLang="en-US" sz="1700" dirty="0">
                <a:solidFill>
                  <a:srgbClr val="FFFFFF"/>
                </a:solidFill>
              </a:rPr>
              <a:t>と</a:t>
            </a:r>
            <a:r>
              <a:rPr lang="en-US" altLang="ja-JP" sz="1700" dirty="0">
                <a:solidFill>
                  <a:srgbClr val="FFFFFF"/>
                </a:solidFill>
              </a:rPr>
              <a:t>ITRF2018</a:t>
            </a:r>
            <a:r>
              <a:rPr lang="ja-JP" altLang="en-US" sz="1700" dirty="0">
                <a:solidFill>
                  <a:srgbClr val="FFFFFF"/>
                </a:solidFill>
              </a:rPr>
              <a:t>の実装に伴い，解析手法の変更</a:t>
            </a:r>
            <a:endParaRPr lang="en-US" altLang="ja-JP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ja-JP" altLang="en-US" sz="1700" dirty="0">
                <a:solidFill>
                  <a:srgbClr val="FFFFFF"/>
                </a:solidFill>
              </a:rPr>
              <a:t>大気遅延の方位角異方性推定と，その結果を測地解析に実装．</a:t>
            </a:r>
            <a:endParaRPr lang="en-US" altLang="ja-JP" sz="17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kumimoji="1"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84632"/>
            <a:ext cx="4938073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148EC8-B684-4CC9-A9D4-2126044D6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39" y="1741137"/>
            <a:ext cx="4211126" cy="3222506"/>
          </a:xfrm>
          <a:prstGeom prst="rect">
            <a:avLst/>
          </a:prstGeom>
          <a:effectLst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86D5371-B27F-475F-922C-06D1F4658DBD}"/>
              </a:ext>
            </a:extLst>
          </p:cNvPr>
          <p:cNvSpPr/>
          <p:nvPr/>
        </p:nvSpPr>
        <p:spPr>
          <a:xfrm>
            <a:off x="3949736" y="1382374"/>
            <a:ext cx="4309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Azimuthal </a:t>
            </a:r>
            <a:r>
              <a:rPr lang="ja-JP" altLang="en-US" sz="1600" dirty="0"/>
              <a:t>Anisotropy </a:t>
            </a:r>
            <a:r>
              <a:rPr lang="en-US" altLang="ja-JP" sz="1600" dirty="0"/>
              <a:t>of delay </a:t>
            </a:r>
            <a:r>
              <a:rPr lang="en-US" altLang="ja-JP" sz="1600" dirty="0" err="1"/>
              <a:t>resid</a:t>
            </a:r>
            <a:r>
              <a:rPr lang="en-US" altLang="ja-JP" sz="1600" dirty="0"/>
              <a:t>/</a:t>
            </a:r>
            <a:r>
              <a:rPr lang="en-US" altLang="ja-JP" sz="1600" dirty="0" err="1"/>
              <a:t>gmfw</a:t>
            </a:r>
            <a:endParaRPr lang="en-US" altLang="ja-JP" sz="1600" dirty="0"/>
          </a:p>
          <a:p>
            <a:r>
              <a:rPr lang="en-US" altLang="ja-JP" sz="1600" dirty="0"/>
              <a:t>including excess pass delay gradient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88961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FDC44-42A8-42E4-A6C2-DC429E3C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/>
              <a:t>観測諸元 （</a:t>
            </a:r>
            <a:r>
              <a:rPr lang="en-US" altLang="ja-JP" sz="2800" dirty="0"/>
              <a:t>Ver. 2018</a:t>
            </a:r>
            <a:r>
              <a:rPr lang="ja-JP" altLang="en-US" sz="2800" dirty="0"/>
              <a:t>）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0ABA684-B119-47AD-BD33-D316E5C60D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5012" y="1331259"/>
                <a:ext cx="8274278" cy="468453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ja-JP" altLang="en-US" sz="1600" dirty="0"/>
                  <a:t>国際観測（</a:t>
                </a:r>
                <a:r>
                  <a:rPr lang="en-US" altLang="ja-JP" sz="1600" dirty="0"/>
                  <a:t>IVS-T2, AOV)</a:t>
                </a:r>
                <a:r>
                  <a:rPr lang="ja-JP" altLang="en-US" sz="1600" dirty="0"/>
                  <a:t>：水沢のみ参加（年８回）</a:t>
                </a:r>
                <a:endParaRPr lang="en-US" altLang="ja-JP" sz="1600" dirty="0"/>
              </a:p>
              <a:p>
                <a:pPr marL="0" indent="0">
                  <a:buNone/>
                </a:pPr>
                <a:r>
                  <a:rPr kumimoji="1" lang="en-US" altLang="ja-JP" sz="1600" dirty="0"/>
                  <a:t>	</a:t>
                </a:r>
                <a:r>
                  <a:rPr lang="ja-JP" altLang="en-US" sz="1600" dirty="0"/>
                  <a:t>観測周波数：</a:t>
                </a:r>
                <a:r>
                  <a:rPr lang="en-US" altLang="ja-JP" sz="1600" dirty="0"/>
                  <a:t>8120 – 8960 MHz, 2230 – 2390 MHz</a:t>
                </a:r>
              </a:p>
              <a:p>
                <a:pPr marL="0" indent="0">
                  <a:buNone/>
                </a:pPr>
                <a:r>
                  <a:rPr lang="en-US" altLang="ja-JP" sz="1600" dirty="0"/>
                  <a:t>	</a:t>
                </a:r>
                <a:r>
                  <a:rPr lang="ja-JP" altLang="en-US" sz="1600" dirty="0"/>
                  <a:t>サンプリング・記録：</a:t>
                </a:r>
                <a:r>
                  <a:rPr lang="en-US" altLang="ja-JP" sz="1600" dirty="0"/>
                  <a:t>	32 MHz - 2 bit - 16 </a:t>
                </a:r>
                <a:r>
                  <a:rPr lang="en-US" altLang="ja-JP" sz="1600" dirty="0" err="1"/>
                  <a:t>ch</a:t>
                </a:r>
                <a:r>
                  <a:rPr lang="ja-JP" altLang="en-US" sz="1600" dirty="0"/>
                  <a:t>・</a:t>
                </a:r>
                <a:r>
                  <a:rPr lang="en-US" altLang="ja-JP" sz="1600" dirty="0"/>
                  <a:t>1 Gbps (AOV)</a:t>
                </a:r>
              </a:p>
              <a:p>
                <a:pPr marL="0" indent="0">
                  <a:buNone/>
                </a:pPr>
                <a:r>
                  <a:rPr lang="en-US" altLang="ja-JP" sz="1600" dirty="0"/>
                  <a:t>						8 MHz – 1 bit – 16 </a:t>
                </a:r>
                <a:r>
                  <a:rPr lang="en-US" altLang="ja-JP" sz="1600" dirty="0" err="1"/>
                  <a:t>ch</a:t>
                </a:r>
                <a:r>
                  <a:rPr lang="en-US" altLang="ja-JP" sz="1600" dirty="0"/>
                  <a:t> </a:t>
                </a:r>
                <a:r>
                  <a:rPr lang="ja-JP" altLang="en-US" sz="1600" dirty="0"/>
                  <a:t>・</a:t>
                </a:r>
                <a:r>
                  <a:rPr lang="en-US" altLang="ja-JP" sz="1600" dirty="0"/>
                  <a:t>128 Mbps (T2)</a:t>
                </a:r>
              </a:p>
              <a:p>
                <a:pPr marL="0" indent="0">
                  <a:buNone/>
                </a:pPr>
                <a:r>
                  <a:rPr kumimoji="1" lang="en-US" altLang="ja-JP" sz="1600" dirty="0"/>
                  <a:t>	</a:t>
                </a:r>
                <a:r>
                  <a:rPr kumimoji="1" lang="ja-JP" altLang="en-US" sz="1600" dirty="0"/>
                  <a:t>目的：</a:t>
                </a:r>
                <a:r>
                  <a:rPr kumimoji="1" lang="en-US" altLang="ja-JP" sz="1600" dirty="0"/>
                  <a:t>VERA</a:t>
                </a:r>
                <a:r>
                  <a:rPr kumimoji="1" lang="ja-JP" altLang="en-US" sz="1600" dirty="0"/>
                  <a:t>ネットワークを</a:t>
                </a:r>
                <a:r>
                  <a:rPr kumimoji="1" lang="en-US" altLang="ja-JP" sz="1600" dirty="0"/>
                  <a:t>ITRF</a:t>
                </a:r>
                <a:r>
                  <a:rPr kumimoji="1" lang="ja-JP" altLang="en-US" sz="1600" dirty="0"/>
                  <a:t>系に接続する</a:t>
                </a:r>
                <a:endParaRPr kumimoji="1" lang="en-US" altLang="ja-JP" sz="1600" dirty="0"/>
              </a:p>
              <a:p>
                <a:pPr marL="0" indent="0" algn="ctr">
                  <a:buNone/>
                </a:pPr>
                <a:r>
                  <a:rPr lang="en-US" altLang="ja-JP" sz="16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𝑆𝐵</m:t>
                            </m:r>
                          </m:sub>
                        </m:sSub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𝑒𝑐𝑙𝑖𝑝𝑡𝑖𝑐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𝑇𝐶𝐵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𝑅𝑜𝑡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𝑒𝑐𝑙𝑖𝑝𝑡𝑖𝑐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𝑇𝐶𝐵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𝑅𝑜𝑡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𝐸𝑂𝑃</m:t>
                            </m:r>
                          </m:sub>
                        </m:sSub>
                      </m:e>
                      <m:sub>
                        <m:d>
                          <m:d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𝐼𝑇𝑅𝐹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𝐼𝐶𝑅𝐹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𝐺𝐶</m:t>
                            </m:r>
                          </m:sub>
                        </m:sSub>
                      </m:e>
                      <m:sub>
                        <m:d>
                          <m:d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𝐼𝑇𝑅𝐹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𝐺𝐶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𝑆𝐵</m:t>
                            </m:r>
                          </m:sub>
                        </m:sSub>
                      </m:e>
                      <m:sub>
                        <m:d>
                          <m:d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𝑇𝐶𝐵</m:t>
                            </m:r>
                          </m:e>
                        </m:d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14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𝑆𝐵</m:t>
                                      </m:r>
                                    </m:sub>
                                  </m:sSub>
                                </m:e>
                                <m:sub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𝑇𝐶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𝑆𝐵</m:t>
                                      </m:r>
                                    </m:sub>
                                  </m:sSub>
                                </m:e>
                                <m:sub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𝑇𝐶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</m:e>
                          </m: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𝑆𝐵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en-US" altLang="ja-JP" sz="1600" dirty="0"/>
              </a:p>
              <a:p>
                <a:pPr marL="0" indent="0">
                  <a:buNone/>
                </a:pPr>
                <a:endParaRPr kumimoji="1" lang="en-US" altLang="ja-JP" sz="16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kumimoji="1" lang="en-US" altLang="ja-JP" sz="1600" dirty="0"/>
                  <a:t>VERA</a:t>
                </a:r>
                <a:r>
                  <a:rPr kumimoji="1" lang="ja-JP" altLang="en-US" sz="1600" dirty="0"/>
                  <a:t>内部測地観測：</a:t>
                </a:r>
                <a:r>
                  <a:rPr kumimoji="1" lang="en-US" altLang="ja-JP" sz="1600" dirty="0"/>
                  <a:t>VERA</a:t>
                </a:r>
                <a:r>
                  <a:rPr kumimoji="1" lang="ja-JP" altLang="en-US" sz="1600" dirty="0"/>
                  <a:t>全局参加（</a:t>
                </a:r>
                <a:r>
                  <a:rPr kumimoji="1" lang="en-US" altLang="ja-JP" sz="1600" dirty="0"/>
                  <a:t>1</a:t>
                </a:r>
                <a:r>
                  <a:rPr kumimoji="1" lang="ja-JP" altLang="en-US" sz="1600" dirty="0"/>
                  <a:t>～</a:t>
                </a:r>
                <a:r>
                  <a:rPr kumimoji="1" lang="en-US" altLang="ja-JP" sz="1600" dirty="0"/>
                  <a:t>2</a:t>
                </a:r>
                <a:r>
                  <a:rPr kumimoji="1" lang="ja-JP" altLang="en-US" sz="1600" dirty="0"/>
                  <a:t>回</a:t>
                </a:r>
                <a:r>
                  <a:rPr kumimoji="1" lang="en-US" altLang="ja-JP" sz="1600" dirty="0"/>
                  <a:t>/</a:t>
                </a:r>
                <a:r>
                  <a:rPr kumimoji="1" lang="ja-JP" altLang="en-US" sz="1600" dirty="0"/>
                  <a:t>月）</a:t>
                </a:r>
                <a:endParaRPr kumimoji="1" lang="en-US" altLang="ja-JP" sz="1600" dirty="0"/>
              </a:p>
              <a:p>
                <a:pPr marL="0" indent="0">
                  <a:buNone/>
                </a:pPr>
                <a:r>
                  <a:rPr lang="en-US" altLang="ja-JP" sz="1600" dirty="0"/>
                  <a:t>	</a:t>
                </a:r>
                <a:r>
                  <a:rPr lang="ja-JP" altLang="en-US" sz="1600" dirty="0"/>
                  <a:t>観測周波数：</a:t>
                </a:r>
                <a:r>
                  <a:rPr lang="en-US" altLang="ja-JP" sz="1600" dirty="0"/>
                  <a:t>21971- 22483 MHz or 22800 – 23321 MHz</a:t>
                </a:r>
              </a:p>
              <a:p>
                <a:pPr marL="0" indent="0">
                  <a:buNone/>
                </a:pPr>
                <a:r>
                  <a:rPr kumimoji="1" lang="en-US" altLang="ja-JP" sz="1600" dirty="0"/>
                  <a:t>	</a:t>
                </a:r>
                <a:r>
                  <a:rPr kumimoji="1" lang="ja-JP" altLang="en-US" sz="1600" dirty="0"/>
                  <a:t>サンプリング・記録：</a:t>
                </a:r>
                <a:r>
                  <a:rPr kumimoji="1" lang="en-US" altLang="ja-JP" sz="1600" dirty="0"/>
                  <a:t>	32 MHz – 2bit – 16 </a:t>
                </a:r>
                <a:r>
                  <a:rPr kumimoji="1" lang="en-US" altLang="ja-JP" sz="1600" dirty="0" err="1"/>
                  <a:t>ch</a:t>
                </a:r>
                <a:r>
                  <a:rPr kumimoji="1" lang="ja-JP" altLang="en-US" sz="1600" dirty="0"/>
                  <a:t>・</a:t>
                </a:r>
                <a:r>
                  <a:rPr kumimoji="1" lang="en-US" altLang="ja-JP" sz="1600" dirty="0"/>
                  <a:t>1 Gbps</a:t>
                </a:r>
              </a:p>
              <a:p>
                <a:pPr marL="0" indent="0">
                  <a:buNone/>
                </a:pPr>
                <a:r>
                  <a:rPr lang="en-US" altLang="ja-JP" sz="1600" dirty="0"/>
                  <a:t>						1024 MHz – 2 bit – 1 </a:t>
                </a:r>
                <a:r>
                  <a:rPr lang="en-US" altLang="ja-JP" sz="1600" dirty="0" err="1"/>
                  <a:t>ch</a:t>
                </a:r>
                <a:r>
                  <a:rPr lang="ja-JP" altLang="en-US" sz="1600" dirty="0"/>
                  <a:t>・</a:t>
                </a:r>
                <a:r>
                  <a:rPr lang="en-US" altLang="ja-JP" sz="1600" dirty="0"/>
                  <a:t>2 Gbps</a:t>
                </a:r>
              </a:p>
              <a:p>
                <a:pPr marL="0" indent="0">
                  <a:buNone/>
                </a:pPr>
                <a:r>
                  <a:rPr kumimoji="1" lang="en-US" altLang="ja-JP" sz="1600" dirty="0"/>
                  <a:t>	</a:t>
                </a:r>
                <a:r>
                  <a:rPr lang="ja-JP" altLang="en-US" sz="1600" dirty="0"/>
                  <a:t>目的：</a:t>
                </a:r>
                <a:r>
                  <a:rPr lang="en-US" altLang="ja-JP" sz="1600" dirty="0"/>
                  <a:t>VERA</a:t>
                </a:r>
                <a:r>
                  <a:rPr lang="ja-JP" altLang="en-US" sz="1600" dirty="0"/>
                  <a:t>ネットワークの形状の監視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0ABA684-B119-47AD-BD33-D316E5C60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012" y="1331259"/>
                <a:ext cx="8274278" cy="4684530"/>
              </a:xfrm>
              <a:blipFill>
                <a:blip r:embed="rId2"/>
                <a:stretch>
                  <a:fillRect t="-13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6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CE0A7C-BB0E-4845-AB4D-A8CF7205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48823"/>
          </a:xfrm>
        </p:spPr>
        <p:txBody>
          <a:bodyPr/>
          <a:lstStyle/>
          <a:p>
            <a:r>
              <a:rPr lang="ja-JP" altLang="en-US" sz="2800" dirty="0"/>
              <a:t>観測成果</a:t>
            </a:r>
            <a:br>
              <a:rPr lang="en-US" altLang="ja-JP" sz="2800" dirty="0"/>
            </a:br>
            <a:r>
              <a:rPr lang="ja-JP" altLang="en-US" sz="2000" dirty="0"/>
              <a:t>（</a:t>
            </a:r>
            <a:r>
              <a:rPr lang="en-US" altLang="ja-JP" sz="2000" dirty="0"/>
              <a:t>Oct. 2017 – Sep. 2018</a:t>
            </a:r>
            <a:r>
              <a:rPr lang="ja-JP" altLang="en-US" sz="2000" dirty="0"/>
              <a:t>）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DA7B7F-2BCC-435D-8A15-3BA8B92C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501541"/>
            <a:ext cx="7536654" cy="47468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dirty="0"/>
              <a:t>AOV:	17-319, 18-141, 18-219</a:t>
            </a:r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en-US" altLang="ja-JP" dirty="0" err="1"/>
              <a:t>vdif</a:t>
            </a:r>
            <a:r>
              <a:rPr lang="ja-JP" altLang="en-US" dirty="0"/>
              <a:t>を</a:t>
            </a:r>
            <a:r>
              <a:rPr lang="en-US" altLang="ja-JP" dirty="0"/>
              <a:t>K5VSSP32#21</a:t>
            </a:r>
            <a:r>
              <a:rPr lang="ja-JP" altLang="en-US" dirty="0"/>
              <a:t>を経由して</a:t>
            </a:r>
            <a:r>
              <a:rPr lang="en-US" altLang="ja-JP" dirty="0"/>
              <a:t>m5b</a:t>
            </a:r>
            <a:r>
              <a:rPr lang="ja-JP" altLang="en-US" dirty="0"/>
              <a:t>に変換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	IVS</a:t>
            </a:r>
            <a:r>
              <a:rPr kumimoji="1" lang="ja-JP" altLang="en-US" dirty="0"/>
              <a:t>相関局</a:t>
            </a:r>
            <a:r>
              <a:rPr lang="ja-JP" altLang="en-US" dirty="0"/>
              <a:t>（</a:t>
            </a:r>
            <a:r>
              <a:rPr lang="en-US" altLang="ja-JP" dirty="0"/>
              <a:t>GSI, </a:t>
            </a:r>
            <a:r>
              <a:rPr lang="ja-JP" altLang="en-US" dirty="0"/>
              <a:t>上海，等）</a:t>
            </a:r>
            <a:r>
              <a:rPr kumimoji="1" lang="ja-JP" altLang="en-US" dirty="0"/>
              <a:t>へデータを転送</a:t>
            </a:r>
            <a:endParaRPr kumimoji="1"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T2: 		17-290, 18-044, 18-114</a:t>
            </a:r>
          </a:p>
          <a:p>
            <a:pPr marL="0" indent="0">
              <a:buNone/>
            </a:pPr>
            <a:r>
              <a:rPr lang="en-US" altLang="ja-JP" dirty="0"/>
              <a:t>		K5VSSP</a:t>
            </a:r>
            <a:r>
              <a:rPr lang="ja-JP" altLang="en-US" dirty="0"/>
              <a:t>を</a:t>
            </a:r>
            <a:r>
              <a:rPr lang="en-US" altLang="ja-JP" dirty="0"/>
              <a:t>m5b</a:t>
            </a:r>
            <a:r>
              <a:rPr lang="ja-JP" altLang="en-US" dirty="0"/>
              <a:t>に変換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Bonn</a:t>
            </a:r>
            <a:r>
              <a:rPr lang="ja-JP" altLang="en-US" dirty="0"/>
              <a:t>相関局へデータ転送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VERA-int:	</a:t>
            </a:r>
          </a:p>
          <a:p>
            <a:pPr marL="0" indent="0">
              <a:buNone/>
            </a:pPr>
            <a:r>
              <a:rPr lang="en-US" altLang="ja-JP" dirty="0"/>
              <a:t>	17-265, </a:t>
            </a:r>
            <a:r>
              <a:rPr lang="en-US" altLang="ja-JP" dirty="0">
                <a:solidFill>
                  <a:srgbClr val="FFFF00"/>
                </a:solidFill>
              </a:rPr>
              <a:t>17-291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FFFF00"/>
                </a:solidFill>
              </a:rPr>
              <a:t>17-311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17-326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17-339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17-356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FFFF00"/>
                </a:solidFill>
              </a:rPr>
              <a:t>18-015</a:t>
            </a:r>
            <a:r>
              <a:rPr lang="en-US" altLang="ja-JP" dirty="0"/>
              <a:t>,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FF00"/>
                </a:solidFill>
              </a:rPr>
              <a:t>	18-035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18-049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rgbClr val="FFFF00"/>
                </a:solidFill>
              </a:rPr>
              <a:t>18-066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FFFF00"/>
                </a:solidFill>
              </a:rPr>
              <a:t>18-099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18-113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FFFF00"/>
                </a:solidFill>
              </a:rPr>
              <a:t>18-130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18-146</a:t>
            </a:r>
            <a:r>
              <a:rPr lang="en-US" altLang="ja-JP" dirty="0"/>
              <a:t>,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solidFill>
                  <a:srgbClr val="FFFF00"/>
                </a:solidFill>
              </a:rPr>
              <a:t>18-155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FFFF00"/>
                </a:solidFill>
              </a:rPr>
              <a:t>18-249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18-264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		</a:t>
            </a:r>
            <a:r>
              <a:rPr lang="ja-JP" altLang="en-US" dirty="0"/>
              <a:t>水沢相関局で相関処理，</a:t>
            </a:r>
            <a:r>
              <a:rPr lang="en-US" altLang="ja-JP" dirty="0"/>
              <a:t>calc-</a:t>
            </a:r>
            <a:r>
              <a:rPr lang="en-US" altLang="ja-JP" dirty="0" err="1"/>
              <a:t>msolv</a:t>
            </a:r>
            <a:r>
              <a:rPr lang="ja-JP" altLang="en-US" dirty="0"/>
              <a:t>でパラメータ推定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643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86348-C3FB-434B-AD91-72D5A8DB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7"/>
            <a:ext cx="7055380" cy="500183"/>
          </a:xfrm>
        </p:spPr>
        <p:txBody>
          <a:bodyPr/>
          <a:lstStyle/>
          <a:p>
            <a:r>
              <a:rPr kumimoji="1" lang="ja-JP" altLang="en-US" sz="3200" dirty="0"/>
              <a:t>解析・パラメータ推定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0FA073-6DAC-4EC4-B893-B4F25897A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86" y="1369760"/>
            <a:ext cx="8441429" cy="5156168"/>
          </a:xfrm>
        </p:spPr>
        <p:txBody>
          <a:bodyPr/>
          <a:lstStyle/>
          <a:p>
            <a:r>
              <a:rPr lang="ja-JP" altLang="en-US" dirty="0"/>
              <a:t>相関処理：</a:t>
            </a:r>
            <a:r>
              <a:rPr lang="en-US" altLang="ja-JP" dirty="0"/>
              <a:t>GICO3-</a:t>
            </a:r>
            <a:r>
              <a:rPr lang="ja-JP" altLang="en-US" dirty="0"/>
              <a:t>水沢ソフトウェア相関器，</a:t>
            </a:r>
            <a:r>
              <a:rPr lang="en-US" altLang="ja-JP" dirty="0"/>
              <a:t>SOFTCOS</a:t>
            </a:r>
          </a:p>
          <a:p>
            <a:r>
              <a:rPr lang="ja-JP" altLang="en-US" dirty="0"/>
              <a:t>相関データ：</a:t>
            </a:r>
            <a:r>
              <a:rPr lang="en-US" altLang="ja-JP" dirty="0"/>
              <a:t>CODA F/S, FITS-IDI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遅延推定：</a:t>
            </a:r>
            <a:r>
              <a:rPr kumimoji="1" lang="en-US" altLang="ja-JP" dirty="0" err="1"/>
              <a:t>frangia</a:t>
            </a:r>
            <a:endParaRPr lang="en-US" altLang="ja-JP" dirty="0"/>
          </a:p>
          <a:p>
            <a:r>
              <a:rPr kumimoji="1" lang="ja-JP" altLang="en-US" dirty="0"/>
              <a:t>遅延予測値計算：</a:t>
            </a:r>
            <a:r>
              <a:rPr kumimoji="1" lang="en-US" altLang="ja-JP" dirty="0"/>
              <a:t>calc</a:t>
            </a:r>
          </a:p>
          <a:p>
            <a:r>
              <a:rPr lang="ja-JP" altLang="en-US" dirty="0"/>
              <a:t>パラメータ推定：</a:t>
            </a:r>
            <a:r>
              <a:rPr lang="en-US" altLang="ja-JP" dirty="0" err="1"/>
              <a:t>msolv</a:t>
            </a:r>
            <a:endParaRPr lang="en-US" altLang="ja-JP" dirty="0"/>
          </a:p>
          <a:p>
            <a:r>
              <a:rPr lang="ja-JP" altLang="en-US" dirty="0"/>
              <a:t>基準系：</a:t>
            </a:r>
            <a:r>
              <a:rPr lang="en-US" altLang="ja-JP" dirty="0"/>
              <a:t>ITRF2014 </a:t>
            </a:r>
            <a:r>
              <a:rPr lang="ja-JP" altLang="en-US" dirty="0"/>
              <a:t>（観測局位置</a:t>
            </a:r>
            <a:r>
              <a:rPr lang="en-US" altLang="ja-JP" dirty="0"/>
              <a:t>, EOP</a:t>
            </a:r>
            <a:r>
              <a:rPr lang="ja-JP" altLang="en-US" dirty="0"/>
              <a:t>），</a:t>
            </a:r>
            <a:r>
              <a:rPr lang="en-US" altLang="ja-JP" dirty="0"/>
              <a:t>ICRF2 </a:t>
            </a:r>
            <a:r>
              <a:rPr lang="ja-JP" altLang="en-US" dirty="0"/>
              <a:t>（天体位置）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推定パラメータ：</a:t>
            </a:r>
            <a:r>
              <a:rPr lang="en-US" altLang="ja-JP" dirty="0"/>
              <a:t>Clock polynomials, Zenith pass delays, Coordinates of sites, Baseline Lengths, </a:t>
            </a:r>
            <a:r>
              <a:rPr lang="en-US" altLang="ja-JP" dirty="0" err="1"/>
              <a:t>Δeps</a:t>
            </a:r>
            <a:r>
              <a:rPr lang="en-US" altLang="ja-JP" dirty="0"/>
              <a:t> &amp;</a:t>
            </a:r>
            <a:r>
              <a:rPr lang="ja-JP" altLang="en-US" dirty="0"/>
              <a:t> </a:t>
            </a:r>
            <a:r>
              <a:rPr lang="en-US" altLang="ja-JP" dirty="0" err="1"/>
              <a:t>Δpsi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3938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E5225DE8-3515-4F88-9C13-A1F56B1D0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10750"/>
              </p:ext>
            </p:extLst>
          </p:nvPr>
        </p:nvGraphicFramePr>
        <p:xfrm>
          <a:off x="1584851" y="1410675"/>
          <a:ext cx="5974298" cy="457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ｸﾞﾗﾌ" r:id="rId3" imgW="3920760" imgH="3000960" progId="Origin50.Graph">
                  <p:embed/>
                </p:oleObj>
              </mc:Choice>
              <mc:Fallback>
                <p:oleObj name="ｸﾞﾗﾌ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4851" y="1410675"/>
                        <a:ext cx="5974298" cy="457142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49164B-DCA9-46BE-8466-861B6BA772E1}"/>
              </a:ext>
            </a:extLst>
          </p:cNvPr>
          <p:cNvSpPr txBox="1"/>
          <p:nvPr/>
        </p:nvSpPr>
        <p:spPr>
          <a:xfrm>
            <a:off x="558265" y="875899"/>
            <a:ext cx="501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 Gbps</a:t>
            </a:r>
            <a:r>
              <a:rPr kumimoji="1" lang="ja-JP" altLang="en-US" dirty="0"/>
              <a:t>記録と</a:t>
            </a:r>
            <a:r>
              <a:rPr kumimoji="1" lang="en-US" altLang="ja-JP" dirty="0"/>
              <a:t>2 Gbps</a:t>
            </a:r>
            <a:r>
              <a:rPr kumimoji="1" lang="ja-JP" altLang="en-US" dirty="0"/>
              <a:t>記録の残差収束率の違い</a:t>
            </a:r>
          </a:p>
        </p:txBody>
      </p:sp>
    </p:spTree>
    <p:extLst>
      <p:ext uri="{BB962C8B-B14F-4D97-AF65-F5344CB8AC3E}">
        <p14:creationId xmlns:p14="http://schemas.microsoft.com/office/powerpoint/2010/main" val="399577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38AB8-2EC9-4AC1-8304-2DBE56A28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88" y="765625"/>
            <a:ext cx="7055380" cy="336554"/>
          </a:xfrm>
        </p:spPr>
        <p:txBody>
          <a:bodyPr/>
          <a:lstStyle/>
          <a:p>
            <a:r>
              <a:rPr kumimoji="1" lang="ja-JP" altLang="en-US" sz="2400" dirty="0"/>
              <a:t>解析結果：基線長推定値の時間変化</a:t>
            </a: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4B9E4922-EC83-4250-A33A-81B03A531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81706"/>
              </p:ext>
            </p:extLst>
          </p:nvPr>
        </p:nvGraphicFramePr>
        <p:xfrm>
          <a:off x="77896" y="1387216"/>
          <a:ext cx="2901362" cy="222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ｸﾞﾗﾌ" r:id="rId3" imgW="3920760" imgH="3000960" progId="Origin50.Graph">
                  <p:embed/>
                </p:oleObj>
              </mc:Choice>
              <mc:Fallback>
                <p:oleObj name="ｸﾞﾗﾌ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896" y="1387216"/>
                        <a:ext cx="2901362" cy="222071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C8F838E2-0AF0-4255-9559-349F15CEAB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644550"/>
              </p:ext>
            </p:extLst>
          </p:nvPr>
        </p:nvGraphicFramePr>
        <p:xfrm>
          <a:off x="3088654" y="1388742"/>
          <a:ext cx="2901362" cy="222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ｸﾞﾗﾌ" r:id="rId5" imgW="3920760" imgH="3000960" progId="Origin50.Graph">
                  <p:embed/>
                </p:oleObj>
              </mc:Choice>
              <mc:Fallback>
                <p:oleObj name="ｸﾞﾗﾌ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8654" y="1388742"/>
                        <a:ext cx="2901362" cy="222071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6E9B4ACD-7F0A-49BA-8764-8DE071D86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47570"/>
              </p:ext>
            </p:extLst>
          </p:nvPr>
        </p:nvGraphicFramePr>
        <p:xfrm>
          <a:off x="6103229" y="1388743"/>
          <a:ext cx="2901362" cy="222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ｸﾞﾗﾌ" r:id="rId7" imgW="3920760" imgH="3000960" progId="Origin50.Graph">
                  <p:embed/>
                </p:oleObj>
              </mc:Choice>
              <mc:Fallback>
                <p:oleObj name="ｸﾞﾗﾌ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3229" y="1388743"/>
                        <a:ext cx="2901362" cy="222071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362BC197-9C46-4012-A48F-174C8EF47F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78857"/>
              </p:ext>
            </p:extLst>
          </p:nvPr>
        </p:nvGraphicFramePr>
        <p:xfrm>
          <a:off x="74083" y="3789452"/>
          <a:ext cx="2901362" cy="222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ｸﾞﾗﾌ" r:id="rId9" imgW="3920760" imgH="3000960" progId="Origin50.Graph">
                  <p:embed/>
                </p:oleObj>
              </mc:Choice>
              <mc:Fallback>
                <p:oleObj name="ｸﾞﾗﾌ" r:id="rId9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083" y="3789452"/>
                        <a:ext cx="2901362" cy="222071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98E67FF6-D3B4-4A31-BD8F-852C76A31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40957"/>
              </p:ext>
            </p:extLst>
          </p:nvPr>
        </p:nvGraphicFramePr>
        <p:xfrm>
          <a:off x="3088655" y="3789452"/>
          <a:ext cx="2901362" cy="222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ｸﾞﾗﾌ" r:id="rId11" imgW="3920760" imgH="3000960" progId="Origin50.Graph">
                  <p:embed/>
                </p:oleObj>
              </mc:Choice>
              <mc:Fallback>
                <p:oleObj name="ｸﾞﾗﾌ" r:id="rId11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88655" y="3789452"/>
                        <a:ext cx="2901362" cy="222071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43557C7C-DF70-40EF-B3CA-F6505F7B0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92067"/>
              </p:ext>
            </p:extLst>
          </p:nvPr>
        </p:nvGraphicFramePr>
        <p:xfrm>
          <a:off x="6103229" y="3781134"/>
          <a:ext cx="2901362" cy="222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ｸﾞﾗﾌ" r:id="rId13" imgW="3920760" imgH="3000960" progId="Origin50.Graph">
                  <p:embed/>
                </p:oleObj>
              </mc:Choice>
              <mc:Fallback>
                <p:oleObj name="ｸﾞﾗﾌ" r:id="rId1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03229" y="3781134"/>
                        <a:ext cx="2901362" cy="222071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16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8C80FE-10DF-4A74-9E7D-E9748C49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245892"/>
            <a:ext cx="7055380" cy="461682"/>
          </a:xfrm>
        </p:spPr>
        <p:txBody>
          <a:bodyPr/>
          <a:lstStyle/>
          <a:p>
            <a:r>
              <a:rPr lang="ja-JP" altLang="en-US" sz="2400" dirty="0"/>
              <a:t>各局の変位の累積</a:t>
            </a:r>
            <a:endParaRPr kumimoji="1" lang="ja-JP" altLang="en-US" sz="2400" dirty="0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8A2A57FB-CB9D-4EFA-9B53-1F97FA1FA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523754"/>
              </p:ext>
            </p:extLst>
          </p:nvPr>
        </p:nvGraphicFramePr>
        <p:xfrm>
          <a:off x="510896" y="656061"/>
          <a:ext cx="3959968" cy="303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ｸﾞﾗﾌ" r:id="rId3" imgW="3920760" imgH="3000960" progId="Origin50.Graph">
                  <p:embed/>
                </p:oleObj>
              </mc:Choice>
              <mc:Fallback>
                <p:oleObj name="ｸﾞﾗﾌ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896" y="656061"/>
                        <a:ext cx="3959968" cy="303097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C156BC45-C900-4C68-8C59-D9F573B44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449056"/>
              </p:ext>
            </p:extLst>
          </p:nvPr>
        </p:nvGraphicFramePr>
        <p:xfrm>
          <a:off x="4681457" y="657584"/>
          <a:ext cx="3959968" cy="303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ｸﾞﾗﾌ" r:id="rId5" imgW="3920760" imgH="3000960" progId="Origin50.Graph">
                  <p:embed/>
                </p:oleObj>
              </mc:Choice>
              <mc:Fallback>
                <p:oleObj name="ｸﾞﾗﾌ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1457" y="657584"/>
                        <a:ext cx="3959968" cy="303097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0306BDA0-C02F-47FB-B1E7-3D801E50D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142809"/>
              </p:ext>
            </p:extLst>
          </p:nvPr>
        </p:nvGraphicFramePr>
        <p:xfrm>
          <a:off x="508836" y="3713008"/>
          <a:ext cx="3959968" cy="303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ｸﾞﾗﾌ" r:id="rId7" imgW="3920760" imgH="3000960" progId="Origin50.Graph">
                  <p:embed/>
                </p:oleObj>
              </mc:Choice>
              <mc:Fallback>
                <p:oleObj name="ｸﾞﾗﾌ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836" y="3713008"/>
                        <a:ext cx="3959968" cy="303097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0D98EEC8-C66B-406A-A30C-64A450788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08193"/>
              </p:ext>
            </p:extLst>
          </p:nvPr>
        </p:nvGraphicFramePr>
        <p:xfrm>
          <a:off x="4681450" y="3713714"/>
          <a:ext cx="3959968" cy="303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ｸﾞﾗﾌ" r:id="rId9" imgW="3920760" imgH="3000960" progId="Origin50.Graph">
                  <p:embed/>
                </p:oleObj>
              </mc:Choice>
              <mc:Fallback>
                <p:oleObj name="ｸﾞﾗﾌ" r:id="rId9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81450" y="3713714"/>
                        <a:ext cx="3959968" cy="303097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73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8B4DE-C5AF-4BEF-A689-5438D1A8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35" y="808853"/>
            <a:ext cx="7055380" cy="634937"/>
          </a:xfrm>
        </p:spPr>
        <p:txBody>
          <a:bodyPr/>
          <a:lstStyle/>
          <a:p>
            <a:r>
              <a:rPr kumimoji="1" lang="en-US" altLang="ja-JP" sz="3200" dirty="0"/>
              <a:t>VERA</a:t>
            </a:r>
            <a:r>
              <a:rPr kumimoji="1" lang="ja-JP" altLang="en-US" sz="3200" dirty="0"/>
              <a:t>局の座標 </a:t>
            </a:r>
            <a:r>
              <a:rPr kumimoji="1" lang="en-US" altLang="ja-JP" sz="3200" dirty="0"/>
              <a:t>@ 2018.0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6DC1754-87BB-4A6D-9AE3-31D4A95D65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754" y="1722592"/>
                <a:ext cx="8874492" cy="3927107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1600" dirty="0"/>
                  <a:t>元期</a:t>
                </a:r>
                <a:r>
                  <a:rPr kumimoji="1" lang="en-US" altLang="ja-JP" sz="1600" dirty="0"/>
                  <a:t>:		 2018.0</a:t>
                </a:r>
              </a:p>
              <a:p>
                <a:r>
                  <a:rPr lang="en-US" altLang="ja-JP" sz="1600" dirty="0"/>
                  <a:t>Reference frame:	ITRF2014</a:t>
                </a:r>
              </a:p>
              <a:p>
                <a:r>
                  <a:rPr lang="ja-JP" altLang="en-US" sz="1600" dirty="0"/>
                  <a:t>直線フィットに用いられたデータの期間</a:t>
                </a:r>
                <a:r>
                  <a:rPr lang="en-US" altLang="ja-JP" sz="1600" dirty="0"/>
                  <a:t>:	</a:t>
                </a:r>
              </a:p>
              <a:p>
                <a:pPr marL="0" indent="0">
                  <a:buNone/>
                </a:pPr>
                <a:r>
                  <a:rPr lang="en-US" altLang="ja-JP" sz="1600" dirty="0"/>
                  <a:t>		Apr. 16 - 2016 </a:t>
                </a:r>
                <a:r>
                  <a:rPr lang="ja-JP" altLang="en-US" sz="1600" dirty="0"/>
                  <a:t>～ </a:t>
                </a:r>
                <a:r>
                  <a:rPr lang="en-US" altLang="ja-JP" sz="1600" dirty="0"/>
                  <a:t>May. 28 – 2018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𝑣𝑋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𝑣𝑌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𝑣𝑍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𝑦𝑟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1600" b="0" dirty="0"/>
              </a:p>
              <a:p>
                <a:pPr marL="0" indent="0">
                  <a:buNone/>
                </a:pPr>
                <a:r>
                  <a:rPr lang="en-US" altLang="ja-JP" sz="1600" dirty="0"/>
                  <a:t>	</a:t>
                </a:r>
                <a:r>
                  <a:rPr lang="ja-JP" altLang="en-US" sz="1600" dirty="0"/>
                  <a:t>水沢：</a:t>
                </a:r>
                <a:r>
                  <a:rPr lang="en-US" altLang="ja-JP" sz="1600" dirty="0"/>
                  <a:t>	-3857244.9089, 3108782.9415, 4003899.1770, -0.0123, 0.0359, -0.0166</a:t>
                </a:r>
              </a:p>
              <a:p>
                <a:pPr marL="0" indent="0">
                  <a:buNone/>
                </a:pPr>
                <a:r>
                  <a:rPr kumimoji="1" lang="en-US" altLang="ja-JP" sz="1600" dirty="0"/>
                  <a:t>	</a:t>
                </a:r>
                <a:r>
                  <a:rPr kumimoji="1" lang="ja-JP" altLang="en-US" sz="1600" dirty="0"/>
                  <a:t>入来：</a:t>
                </a:r>
                <a:r>
                  <a:rPr kumimoji="1" lang="en-US" altLang="ja-JP" sz="1600" dirty="0"/>
                  <a:t>	</a:t>
                </a:r>
                <a:r>
                  <a:rPr lang="en-US" altLang="ja-JP" sz="1600" dirty="0"/>
                  <a:t>-3521719.8633, 4132174.6847, 3336994.1305, -0.0151, 0.0038, -0.0105</a:t>
                </a:r>
              </a:p>
              <a:p>
                <a:pPr marL="0" indent="0">
                  <a:buNone/>
                </a:pPr>
                <a:r>
                  <a:rPr lang="en-US" altLang="ja-JP" sz="1600" dirty="0"/>
                  <a:t>	</a:t>
                </a:r>
                <a:r>
                  <a:rPr lang="ja-JP" altLang="en-US" sz="1600" dirty="0"/>
                  <a:t>小笠原：</a:t>
                </a:r>
                <a:r>
                  <a:rPr lang="en-US" altLang="ja-JP" sz="1600" dirty="0"/>
                  <a:t>	-4491068.4253, 3481545.2331, 2887399.7871,  0.0378, 0.0298,  0.0183</a:t>
                </a:r>
              </a:p>
              <a:p>
                <a:pPr marL="0" indent="0">
                  <a:buNone/>
                </a:pPr>
                <a:r>
                  <a:rPr lang="en-US" altLang="ja-JP" sz="1600" dirty="0"/>
                  <a:t>	</a:t>
                </a:r>
                <a:r>
                  <a:rPr lang="ja-JP" altLang="en-US" sz="1600" dirty="0"/>
                  <a:t>石垣島：</a:t>
                </a:r>
                <a:r>
                  <a:rPr lang="en-US" altLang="ja-JP" sz="1600" dirty="0"/>
                  <a:t>	-3263995.2318, 4808056.3788, 2619948.6690, -0.0332, 0.0074, -0.0471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6DC1754-87BB-4A6D-9AE3-31D4A95D65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754" y="1722592"/>
                <a:ext cx="8874492" cy="3927107"/>
              </a:xfrm>
              <a:blipFill>
                <a:blip r:embed="rId2"/>
                <a:stretch>
                  <a:fillRect l="-69" t="-1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29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40050-1E2F-494C-A9D1-50079E95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35" y="452718"/>
            <a:ext cx="7055380" cy="413556"/>
          </a:xfrm>
        </p:spPr>
        <p:txBody>
          <a:bodyPr/>
          <a:lstStyle/>
          <a:p>
            <a:r>
              <a:rPr lang="en-US" altLang="ja-JP" sz="2400" dirty="0"/>
              <a:t>2015</a:t>
            </a:r>
            <a:r>
              <a:rPr lang="ja-JP" altLang="en-US" sz="2400" dirty="0"/>
              <a:t>～</a:t>
            </a:r>
            <a:r>
              <a:rPr lang="en-US" altLang="ja-JP" sz="2400" dirty="0"/>
              <a:t>2018</a:t>
            </a:r>
            <a:r>
              <a:rPr lang="ja-JP" altLang="en-US" sz="2400" dirty="0"/>
              <a:t>年にかけての局位置変化の様相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6295D2-4645-464A-A09A-9D4C0DFE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3" y="1781659"/>
            <a:ext cx="8624234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2016</a:t>
            </a:r>
            <a:r>
              <a:rPr lang="ja-JP" altLang="en-US" dirty="0"/>
              <a:t>年ごろの誤差が大きい要因は，構造効果が少なくてカタログ上で</a:t>
            </a:r>
            <a:r>
              <a:rPr lang="en-US" altLang="ja-JP" dirty="0"/>
              <a:t>FLUX</a:t>
            </a:r>
            <a:r>
              <a:rPr lang="ja-JP" altLang="en-US" dirty="0"/>
              <a:t>密度が小さい天体を用いていたためである．局位置推定値に不安定性を与える要因は，遅延推定値の白色雑音誤差がまだ支配的である．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2016</a:t>
            </a:r>
            <a:r>
              <a:rPr lang="ja-JP" altLang="en-US" dirty="0"/>
              <a:t>年熊本地震によって入来の座標に跳びが発生し，変位速度に変化が現れた．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2 Gbps</a:t>
            </a:r>
            <a:r>
              <a:rPr lang="ja-JP" altLang="en-US" dirty="0"/>
              <a:t>記録と</a:t>
            </a:r>
            <a:r>
              <a:rPr lang="en-US" altLang="ja-JP" dirty="0"/>
              <a:t>1 Gbps</a:t>
            </a:r>
            <a:r>
              <a:rPr lang="ja-JP" altLang="en-US" dirty="0"/>
              <a:t>記録で基線長推定値に明確な差は見られない．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水沢局の</a:t>
            </a:r>
            <a:r>
              <a:rPr lang="en-US" altLang="ja-JP" dirty="0"/>
              <a:t>post-seismic creeping</a:t>
            </a:r>
            <a:r>
              <a:rPr lang="ja-JP" altLang="en-US" dirty="0"/>
              <a:t>は減衰しながら継続中．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SSE</a:t>
            </a:r>
            <a:r>
              <a:rPr lang="ja-JP" altLang="en-US" dirty="0"/>
              <a:t>が小笠原や石垣島を含む基線に確認される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4195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339</Words>
  <Application>Microsoft Office PowerPoint</Application>
  <PresentationFormat>画面に合わせる (4:3)</PresentationFormat>
  <Paragraphs>65</Paragraphs>
  <Slides>10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メイリオ</vt:lpstr>
      <vt:lpstr>Arial</vt:lpstr>
      <vt:lpstr>Cambria Math</vt:lpstr>
      <vt:lpstr>Century Gothic</vt:lpstr>
      <vt:lpstr>Wingdings</vt:lpstr>
      <vt:lpstr>Wingdings 3</vt:lpstr>
      <vt:lpstr>イオン</vt:lpstr>
      <vt:lpstr>ｸﾞﾗﾌ</vt:lpstr>
      <vt:lpstr>VERA測地VLBI観測の現状報告</vt:lpstr>
      <vt:lpstr>観測諸元 （Ver. 2018）</vt:lpstr>
      <vt:lpstr>観測成果 （Oct. 2017 – Sep. 2018）</vt:lpstr>
      <vt:lpstr>解析・パラメータ推定</vt:lpstr>
      <vt:lpstr>PowerPoint プレゼンテーション</vt:lpstr>
      <vt:lpstr>解析結果：基線長推定値の時間変化</vt:lpstr>
      <vt:lpstr>各局の変位の累積</vt:lpstr>
      <vt:lpstr>VERA局の座標 @ 2018.0</vt:lpstr>
      <vt:lpstr>2015～2018年にかけての局位置変化の様相</vt:lpstr>
      <vt:lpstr>今後の予定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VERA測地VLBI観測の現状</dc:title>
  <dc:creator>寺家孝明</dc:creator>
  <cp:lastModifiedBy>寺家孝明</cp:lastModifiedBy>
  <cp:revision>23</cp:revision>
  <dcterms:created xsi:type="dcterms:W3CDTF">2018-09-19T02:27:14Z</dcterms:created>
  <dcterms:modified xsi:type="dcterms:W3CDTF">2018-09-25T05:40:51Z</dcterms:modified>
</cp:coreProperties>
</file>