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61" r:id="rId6"/>
    <p:sldId id="271" r:id="rId7"/>
    <p:sldId id="259" r:id="rId8"/>
    <p:sldId id="260" r:id="rId9"/>
    <p:sldId id="262" r:id="rId10"/>
    <p:sldId id="269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1AAF5E4-026E-BB4C-AE15-83DAB0ABE4B1}">
          <p14:sldIdLst>
            <p14:sldId id="256"/>
            <p14:sldId id="257"/>
          </p14:sldIdLst>
        </p14:section>
        <p14:section name="Required Item for Recording and Correlation " id="{03F1D572-24DD-B94B-8B12-4E0817BA106C}">
          <p14:sldIdLst>
            <p14:sldId id="270"/>
            <p14:sldId id="258"/>
            <p14:sldId id="261"/>
            <p14:sldId id="271"/>
            <p14:sldId id="259"/>
            <p14:sldId id="260"/>
            <p14:sldId id="262"/>
          </p14:sldIdLst>
        </p14:section>
        <p14:section name="Additional..." id="{4B3C844C-400C-7941-A5E3-B10C19C645D3}">
          <p14:sldIdLst>
            <p14:sldId id="269"/>
            <p14:sldId id="264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00" d="100"/>
          <a:sy n="200" d="100"/>
        </p:scale>
        <p:origin x="3144" y="3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 2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 3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図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図と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18/09/25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kumimoji="1"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kumimoji="1"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kumimoji="1"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kumimoji="1"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記録時に必要な情報</a:t>
            </a:r>
            <a:r>
              <a:rPr kumimoji="1" lang="en-US" altLang="ja-JP" dirty="0" smtClean="0"/>
              <a:t> &amp; </a:t>
            </a:r>
            <a:r>
              <a:rPr kumimoji="1" lang="ja-JP" altLang="en-US" dirty="0" smtClean="0"/>
              <a:t>相関処理時に必要な情報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16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 VERA UM 2018</a:t>
            </a:r>
          </a:p>
          <a:p>
            <a:r>
              <a:rPr lang="en-US" altLang="ja-JP" dirty="0" smtClean="0"/>
              <a:t>Sep 25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~26</a:t>
            </a:r>
            <a:r>
              <a:rPr lang="en-US" altLang="ja-JP" baseline="30000" dirty="0" smtClean="0"/>
              <a:t>th</a:t>
            </a:r>
            <a:endParaRPr lang="en-US" altLang="ja-JP" dirty="0" smtClean="0"/>
          </a:p>
          <a:p>
            <a:r>
              <a:rPr kumimoji="1" lang="en-US" altLang="ja-JP" dirty="0" smtClean="0"/>
              <a:t>Yuuki Adachi</a:t>
            </a:r>
            <a:endParaRPr kumimoji="1" lang="ja-JP" altLang="en-US" dirty="0"/>
          </a:p>
        </p:txBody>
      </p:sp>
      <p:pic>
        <p:nvPicPr>
          <p:cNvPr id="5" name="図 4" descr="UM2018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96" y="541352"/>
            <a:ext cx="1461797" cy="1440000"/>
          </a:xfrm>
          <a:prstGeom prst="rect">
            <a:avLst/>
          </a:prstGeom>
        </p:spPr>
      </p:pic>
      <p:pic>
        <p:nvPicPr>
          <p:cNvPr id="6" name="図 5" descr="UM2018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90" y="541352"/>
            <a:ext cx="1461797" cy="1440000"/>
          </a:xfrm>
          <a:prstGeom prst="rect">
            <a:avLst/>
          </a:prstGeom>
        </p:spPr>
      </p:pic>
      <p:pic>
        <p:nvPicPr>
          <p:cNvPr id="4" name="図 3" descr="IMG-00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90" y="2642189"/>
            <a:ext cx="1462132" cy="1440000"/>
          </a:xfrm>
          <a:prstGeom prst="rect">
            <a:avLst/>
          </a:prstGeom>
        </p:spPr>
      </p:pic>
      <p:pic>
        <p:nvPicPr>
          <p:cNvPr id="8" name="図 7" descr="IMG_20180709_003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97" y="2678189"/>
            <a:ext cx="1491385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5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Additional</a:t>
            </a:r>
            <a:r>
              <a:rPr kumimoji="1" lang="mr-IN" altLang="ja-JP" dirty="0" smtClean="0"/>
              <a:t>…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49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HDD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broken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rate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2017/11 ~ 2018/2</a:t>
            </a:r>
          </a:p>
          <a:p>
            <a:pPr lvl="1"/>
            <a:r>
              <a:rPr lang="en-US" altLang="ja-JP" dirty="0" smtClean="0"/>
              <a:t>3TB 34 ea. -&gt;  108 ea./year (include Seagate)</a:t>
            </a:r>
            <a:endParaRPr lang="en-US" altLang="ja-JP" dirty="0"/>
          </a:p>
          <a:p>
            <a:r>
              <a:rPr lang="en-US" altLang="ja-JP" dirty="0" smtClean="0"/>
              <a:t>2017/11 ~ 2018/9</a:t>
            </a:r>
          </a:p>
          <a:p>
            <a:pPr lvl="1"/>
            <a:r>
              <a:rPr lang="en-US" altLang="ja-JP" dirty="0" smtClean="0"/>
              <a:t>3TB 102 ea. -&gt; </a:t>
            </a:r>
            <a:r>
              <a:rPr lang="en-US" altLang="ja-JP" dirty="0"/>
              <a:t> </a:t>
            </a:r>
            <a:r>
              <a:rPr lang="en-US" altLang="ja-JP" dirty="0" smtClean="0"/>
              <a:t>122 ea./year (</a:t>
            </a:r>
            <a:r>
              <a:rPr lang="en-US" altLang="ja-JP" dirty="0"/>
              <a:t>include Seagate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All 127 ea. -&gt; 152 ea./year (include Seagate</a:t>
            </a:r>
            <a:r>
              <a:rPr lang="ja-JP" altLang="en-US" dirty="0" smtClean="0"/>
              <a:t> </a:t>
            </a:r>
            <a:r>
              <a:rPr lang="en-US" altLang="ja-JP" dirty="0" smtClean="0"/>
              <a:t>3TB)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200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OCTADISK/RAIDBOX</a:t>
            </a:r>
            <a:r>
              <a:rPr lang="en-US" altLang="en-US" dirty="0"/>
              <a:t> </a:t>
            </a:r>
            <a:r>
              <a:rPr lang="en-US" altLang="en-US" dirty="0" smtClean="0"/>
              <a:t>Occupation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Cycle on VERA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 2018-09-24 10.33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27" r="-59727"/>
          <a:stretch>
            <a:fillRect/>
          </a:stretch>
        </p:blipFill>
        <p:spPr>
          <a:xfrm>
            <a:off x="498475" y="1981200"/>
            <a:ext cx="7556500" cy="4144963"/>
          </a:xfr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163161"/>
              </p:ext>
            </p:extLst>
          </p:nvPr>
        </p:nvGraphicFramePr>
        <p:xfrm>
          <a:off x="6131568" y="2188208"/>
          <a:ext cx="27170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008"/>
                <a:gridCol w="603788"/>
                <a:gridCol w="666249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2017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2018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VERA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10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8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VERA </a:t>
                      </a:r>
                      <a:r>
                        <a:rPr kumimoji="1" lang="en-US" altLang="en-US" sz="1400" dirty="0" smtClean="0"/>
                        <a:t>(spare)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3</a:t>
                      </a:r>
                      <a:endParaRPr kumimoji="1" lang="ja-JP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KaVA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/>
                        <a:t>4</a:t>
                      </a:r>
                      <a:endParaRPr kumimoji="1" lang="ja-JP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186248" y="4864488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4G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257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Investment </a:t>
            </a:r>
            <a:r>
              <a:rPr lang="en-US" altLang="ja-JP" dirty="0"/>
              <a:t>for Maintain of Stable </a:t>
            </a:r>
            <a:r>
              <a:rPr lang="en-US" altLang="ja-JP" dirty="0" smtClean="0"/>
              <a:t>Operation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Around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$15,000 </a:t>
            </a:r>
            <a:r>
              <a:rPr lang="en-US" altLang="ja-JP" dirty="0"/>
              <a:t>/ </a:t>
            </a:r>
            <a:r>
              <a:rPr lang="en-US" altLang="ja-JP" dirty="0" smtClean="0"/>
              <a:t>year for maintain</a:t>
            </a:r>
            <a:endParaRPr lang="en-US" altLang="ja-JP" dirty="0"/>
          </a:p>
          <a:p>
            <a:r>
              <a:rPr lang="en-US" altLang="ja-JP" dirty="0" smtClean="0"/>
              <a:t>+ New Operation, Development</a:t>
            </a:r>
            <a:endParaRPr kumimoji="1" lang="en-US" altLang="ja-JP" dirty="0" smtClean="0"/>
          </a:p>
          <a:p>
            <a:r>
              <a:rPr kumimoji="1" lang="en-US" altLang="ja-JP" dirty="0" smtClean="0"/>
              <a:t>Replacement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Cycle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2018@fiscal year)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072243" y="3539613"/>
            <a:ext cx="2311050" cy="9265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New Development</a:t>
            </a:r>
          </a:p>
          <a:p>
            <a:pPr algn="ctr"/>
            <a:r>
              <a:rPr kumimoji="1" lang="en-US" altLang="ja-JP" dirty="0" smtClean="0"/>
              <a:t>(8TB)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484268" y="4701843"/>
            <a:ext cx="2429313" cy="8990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Replacement OCTADISK for OD2</a:t>
            </a:r>
          </a:p>
          <a:p>
            <a:pPr algn="ctr"/>
            <a:r>
              <a:rPr kumimoji="1" lang="en-US" altLang="ja-JP" dirty="0" smtClean="0"/>
              <a:t>(3TB -&gt; 8TB)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250240" y="5798227"/>
            <a:ext cx="2311050" cy="864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Backup for ALL</a:t>
            </a:r>
          </a:p>
          <a:p>
            <a:pPr algn="ctr"/>
            <a:r>
              <a:rPr kumimoji="1" lang="en-US" altLang="ja-JP" dirty="0" smtClean="0"/>
              <a:t>(3TB)</a:t>
            </a:r>
            <a:endParaRPr kumimoji="1" lang="ja-JP" altLang="en-US" dirty="0"/>
          </a:p>
        </p:txBody>
      </p:sp>
      <p:sp>
        <p:nvSpPr>
          <p:cNvPr id="7" name="雲 6"/>
          <p:cNvSpPr/>
          <p:nvPr/>
        </p:nvSpPr>
        <p:spPr>
          <a:xfrm>
            <a:off x="6272104" y="4809709"/>
            <a:ext cx="1301267" cy="63504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6411795" y="2417434"/>
            <a:ext cx="1466376" cy="43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RAIDBOX</a:t>
            </a:r>
            <a:endParaRPr kumimoji="1" lang="ja-JP" altLang="en-US" sz="1400" dirty="0"/>
          </a:p>
        </p:txBody>
      </p:sp>
      <p:sp>
        <p:nvSpPr>
          <p:cNvPr id="9" name="正方形/長方形 8"/>
          <p:cNvSpPr/>
          <p:nvPr/>
        </p:nvSpPr>
        <p:spPr>
          <a:xfrm>
            <a:off x="6411795" y="2945340"/>
            <a:ext cx="1466376" cy="43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OCTADISK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411795" y="3501585"/>
            <a:ext cx="1466376" cy="43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OCTADISK2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6411795" y="4030359"/>
            <a:ext cx="1466376" cy="43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CORRELATOR</a:t>
            </a:r>
            <a:endParaRPr kumimoji="1" lang="ja-JP" altLang="en-US" sz="1400" dirty="0"/>
          </a:p>
        </p:txBody>
      </p:sp>
      <p:cxnSp>
        <p:nvCxnSpPr>
          <p:cNvPr id="15" name="カギ線コネクタ 14"/>
          <p:cNvCxnSpPr>
            <a:stCxn id="4" idx="2"/>
            <a:endCxn id="5" idx="1"/>
          </p:cNvCxnSpPr>
          <p:nvPr/>
        </p:nvCxnSpPr>
        <p:spPr>
          <a:xfrm rot="16200000" flipH="1">
            <a:off x="2013408" y="4680519"/>
            <a:ext cx="685221" cy="2565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カギ線コネクタ 16"/>
          <p:cNvCxnSpPr>
            <a:stCxn id="5" idx="2"/>
            <a:endCxn id="6" idx="1"/>
          </p:cNvCxnSpPr>
          <p:nvPr/>
        </p:nvCxnSpPr>
        <p:spPr>
          <a:xfrm rot="16200000" flipH="1">
            <a:off x="3659783" y="5640057"/>
            <a:ext cx="629598" cy="5513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>
            <a:stCxn id="7" idx="1"/>
            <a:endCxn id="6" idx="3"/>
          </p:cNvCxnSpPr>
          <p:nvPr/>
        </p:nvCxnSpPr>
        <p:spPr>
          <a:xfrm rot="5400000">
            <a:off x="6348798" y="5656574"/>
            <a:ext cx="786432" cy="36144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17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Required Item for Recording and Correlation</a:t>
            </a:r>
          </a:p>
          <a:p>
            <a:pPr lvl="1"/>
            <a:r>
              <a:rPr lang="en-US" altLang="ja-JP" dirty="0" smtClean="0"/>
              <a:t>P.I. Responsible</a:t>
            </a:r>
          </a:p>
          <a:p>
            <a:pPr lvl="1"/>
            <a:r>
              <a:rPr kumimoji="1" lang="en-US" altLang="ja-JP" dirty="0" smtClean="0"/>
              <a:t>Special Item on VEX schedule for VERA operation</a:t>
            </a:r>
          </a:p>
          <a:p>
            <a:pPr lvl="2"/>
            <a:r>
              <a:rPr kumimoji="1" lang="en-US" altLang="ja-JP" dirty="0" smtClean="0"/>
              <a:t>Definition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Recording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Mode</a:t>
            </a:r>
          </a:p>
          <a:p>
            <a:pPr lvl="2"/>
            <a:r>
              <a:rPr lang="en-US" altLang="ja-JP" dirty="0" smtClean="0"/>
              <a:t>Outline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Signal</a:t>
            </a:r>
            <a:r>
              <a:rPr lang="ja-JP" altLang="en-US" dirty="0" smtClean="0"/>
              <a:t> </a:t>
            </a:r>
            <a:r>
              <a:rPr lang="en-US" altLang="ja-JP" dirty="0" smtClean="0"/>
              <a:t>Path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Outline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 VEX syntax for new item</a:t>
            </a:r>
          </a:p>
          <a:p>
            <a:pPr lvl="2"/>
            <a:r>
              <a:rPr lang="ja-JP" altLang="ja-JP" dirty="0" smtClean="0"/>
              <a:t>“</a:t>
            </a:r>
            <a:r>
              <a:rPr lang="en-US" altLang="ja-JP" dirty="0" smtClean="0"/>
              <a:t>rec” Item</a:t>
            </a:r>
          </a:p>
          <a:p>
            <a:pPr lvl="2"/>
            <a:r>
              <a:rPr lang="ja-JP" altLang="ja-JP" dirty="0" smtClean="0"/>
              <a:t>“</a:t>
            </a:r>
            <a:r>
              <a:rPr lang="en-US" altLang="ja-JP" dirty="0" smtClean="0"/>
              <a:t>b</a:t>
            </a:r>
            <a:r>
              <a:rPr kumimoji="1" lang="en-US" altLang="ja-JP" dirty="0" smtClean="0"/>
              <a:t>unch” Item</a:t>
            </a:r>
          </a:p>
          <a:p>
            <a:r>
              <a:rPr lang="en-US" altLang="ja-JP" dirty="0" smtClean="0"/>
              <a:t>Additional</a:t>
            </a:r>
            <a:r>
              <a:rPr lang="mr-IN" altLang="ja-JP" dirty="0" smtClean="0"/>
              <a:t>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Investment for Maintain of Stable Operation</a:t>
            </a:r>
          </a:p>
          <a:p>
            <a:pPr lvl="2"/>
            <a:r>
              <a:rPr kumimoji="1" lang="en-US" altLang="ja-JP" dirty="0" smtClean="0"/>
              <a:t>HDD broken rate</a:t>
            </a:r>
          </a:p>
          <a:p>
            <a:pPr lvl="2"/>
            <a:r>
              <a:rPr lang="en-US" altLang="ja-JP" dirty="0"/>
              <a:t>OCTADISK/RAIDBOX</a:t>
            </a:r>
            <a:r>
              <a:rPr lang="en-US" altLang="en-US" dirty="0"/>
              <a:t> Occupation</a:t>
            </a:r>
            <a:r>
              <a:rPr lang="ja-JP" altLang="en-US" dirty="0"/>
              <a:t> </a:t>
            </a:r>
            <a:r>
              <a:rPr lang="en-US" altLang="ja-JP" dirty="0"/>
              <a:t>Cycle on VERA</a:t>
            </a:r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Investment for Maintain of Stable Operation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804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Required Item for Recording and </a:t>
            </a:r>
            <a:r>
              <a:rPr lang="en-US" altLang="ja-JP" dirty="0" smtClean="0"/>
              <a:t>Correlation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98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P.I.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Responsible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Make a correct vex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accordance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with VEX rule</a:t>
            </a:r>
          </a:p>
          <a:p>
            <a:pPr lvl="1"/>
            <a:r>
              <a:rPr lang="en-US" altLang="ja-JP" dirty="0" smtClean="0"/>
              <a:t>VEX rule by </a:t>
            </a:r>
            <a:r>
              <a:rPr lang="en-US" altLang="ja-JP" dirty="0" err="1" smtClean="0"/>
              <a:t>Nagayama</a:t>
            </a:r>
            <a:endParaRPr lang="en-US" altLang="ja-JP" dirty="0" smtClean="0"/>
          </a:p>
          <a:p>
            <a:pPr lvl="1"/>
            <a:r>
              <a:rPr lang="en-US" altLang="ja-JP" dirty="0"/>
              <a:t>http://133.40.42.140/</a:t>
            </a:r>
            <a:r>
              <a:rPr lang="en-US" altLang="ja-JP" dirty="0" err="1"/>
              <a:t>cgi</a:t>
            </a:r>
            <a:r>
              <a:rPr lang="en-US" altLang="ja-JP" dirty="0"/>
              <a:t>-bin/</a:t>
            </a:r>
            <a:r>
              <a:rPr lang="en-US" altLang="ja-JP" dirty="0" err="1"/>
              <a:t>cbag</a:t>
            </a:r>
            <a:r>
              <a:rPr lang="en-US" altLang="ja-JP" dirty="0"/>
              <a:t>/</a:t>
            </a:r>
            <a:r>
              <a:rPr lang="en-US" altLang="ja-JP" dirty="0" err="1"/>
              <a:t>ag.cgi?page</a:t>
            </a:r>
            <a:r>
              <a:rPr lang="en-US" altLang="ja-JP" dirty="0"/>
              <a:t>=</a:t>
            </a:r>
            <a:r>
              <a:rPr lang="en-US" altLang="ja-JP" dirty="0" err="1"/>
              <a:t>FileView&amp;gid</a:t>
            </a:r>
            <a:r>
              <a:rPr lang="en-US" altLang="ja-JP" dirty="0"/>
              <a:t>=&amp;</a:t>
            </a:r>
            <a:r>
              <a:rPr lang="en-US" altLang="ja-JP" dirty="0" err="1"/>
              <a:t>fCID</a:t>
            </a:r>
            <a:r>
              <a:rPr lang="en-US" altLang="ja-JP" dirty="0"/>
              <a:t>=206581&amp;fFID=289879&amp;cp=</a:t>
            </a:r>
            <a:r>
              <a:rPr lang="en-US" altLang="ja-JP" dirty="0" err="1"/>
              <a:t>fl</a:t>
            </a:r>
            <a:endParaRPr lang="en-US" altLang="ja-JP" dirty="0" smtClean="0"/>
          </a:p>
          <a:p>
            <a:r>
              <a:rPr lang="en-US" altLang="ja-JP" dirty="0" smtClean="0"/>
              <a:t>From Sep 2017, additional items are added</a:t>
            </a:r>
          </a:p>
          <a:p>
            <a:pPr lvl="1"/>
            <a:r>
              <a:rPr lang="ja-JP" altLang="ja-JP" dirty="0" smtClean="0"/>
              <a:t>“</a:t>
            </a:r>
            <a:r>
              <a:rPr lang="en-US" altLang="ja-JP" dirty="0" smtClean="0"/>
              <a:t>rec”</a:t>
            </a:r>
            <a:r>
              <a:rPr kumimoji="1" lang="en-US" altLang="ja-JP" dirty="0" smtClean="0"/>
              <a:t> item for Recording operation</a:t>
            </a:r>
          </a:p>
          <a:p>
            <a:pPr lvl="1"/>
            <a:r>
              <a:rPr lang="ja-JP" altLang="ja-JP" dirty="0" smtClean="0"/>
              <a:t>“</a:t>
            </a:r>
            <a:r>
              <a:rPr lang="en-US" altLang="ja-JP" dirty="0" smtClean="0"/>
              <a:t>bunch” item for Correlation Process</a:t>
            </a:r>
          </a:p>
          <a:p>
            <a:r>
              <a:rPr lang="en-US" altLang="ja-JP" dirty="0" smtClean="0"/>
              <a:t>Template for some recording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modes</a:t>
            </a:r>
          </a:p>
          <a:p>
            <a:pPr lvl="1"/>
            <a:r>
              <a:rPr lang="en-US" altLang="ja-JP" dirty="0" smtClean="0"/>
              <a:t>Some templates by </a:t>
            </a:r>
            <a:r>
              <a:rPr lang="en-US" altLang="ja-JP" dirty="0" err="1" smtClean="0"/>
              <a:t>Nagayama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/>
              <a:t>http://133.40.42.140/</a:t>
            </a:r>
            <a:r>
              <a:rPr lang="en-US" altLang="ja-JP" dirty="0" err="1"/>
              <a:t>cgi</a:t>
            </a:r>
            <a:r>
              <a:rPr lang="en-US" altLang="ja-JP" dirty="0"/>
              <a:t>-bin/</a:t>
            </a:r>
            <a:r>
              <a:rPr lang="en-US" altLang="ja-JP" dirty="0" err="1"/>
              <a:t>cbag</a:t>
            </a:r>
            <a:r>
              <a:rPr lang="en-US" altLang="ja-JP" dirty="0"/>
              <a:t>/</a:t>
            </a:r>
            <a:r>
              <a:rPr lang="en-US" altLang="ja-JP" dirty="0" err="1"/>
              <a:t>ag.cgi?page</a:t>
            </a:r>
            <a:r>
              <a:rPr lang="en-US" altLang="ja-JP" dirty="0"/>
              <a:t>=</a:t>
            </a:r>
            <a:r>
              <a:rPr lang="en-US" altLang="ja-JP" dirty="0" err="1"/>
              <a:t>FileView&amp;gid</a:t>
            </a:r>
            <a:r>
              <a:rPr lang="en-US" altLang="ja-JP" dirty="0"/>
              <a:t>=&amp;</a:t>
            </a:r>
            <a:r>
              <a:rPr lang="en-US" altLang="ja-JP" dirty="0" err="1"/>
              <a:t>fCID</a:t>
            </a:r>
            <a:r>
              <a:rPr lang="en-US" altLang="ja-JP" dirty="0"/>
              <a:t>=206581&amp;fFID=328057&amp;cp=</a:t>
            </a:r>
            <a:r>
              <a:rPr lang="en-US" altLang="ja-JP" dirty="0" err="1"/>
              <a:t>fl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27281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Definition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Recording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Mode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372412"/>
              </p:ext>
            </p:extLst>
          </p:nvPr>
        </p:nvGraphicFramePr>
        <p:xfrm>
          <a:off x="238220" y="2668301"/>
          <a:ext cx="87457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910"/>
                <a:gridCol w="1761292"/>
                <a:gridCol w="1592750"/>
                <a:gridCol w="1707262"/>
                <a:gridCol w="988963"/>
                <a:gridCol w="138454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Rate(bps)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Bandwidth x IF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Beam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sampler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256MHz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A/A+B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DFU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Shibata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Open use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2Gx1ch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512MHz x 1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ADS1K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Shibata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Open use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4G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512MHz x 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A+B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ADS1K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Shibata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Open use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NOB 4G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512MHz x 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 x 2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ADS3K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Oyama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Close use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512MHz x 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 x 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ADS3K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Oyama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Close use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12G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512MHz x 6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(A+B) + B x 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ADS1K+ADS3K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err="1" smtClean="0"/>
                        <a:t>Oyama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Close use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07262" y="6030478"/>
            <a:ext cx="601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Different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Recorder on the basis 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Recording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Mode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377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Signal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Path</a:t>
            </a:r>
            <a:endParaRPr kumimoji="1" lang="ja-JP" altLang="en-US" dirty="0"/>
          </a:p>
        </p:txBody>
      </p:sp>
      <p:pic>
        <p:nvPicPr>
          <p:cNvPr id="4" name="コンテンツ プレースホルダー 3" descr="VERA信号系概略図.a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04" b="-38404"/>
          <a:stretch>
            <a:fillRect/>
          </a:stretch>
        </p:blipFill>
        <p:spPr/>
      </p:pic>
      <p:sp>
        <p:nvSpPr>
          <p:cNvPr id="5" name="テキスト ボックス 4"/>
          <p:cNvSpPr txBox="1"/>
          <p:nvPr/>
        </p:nvSpPr>
        <p:spPr>
          <a:xfrm>
            <a:off x="6340436" y="5194903"/>
            <a:ext cx="1714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>
                <a:solidFill>
                  <a:schemeClr val="bg1">
                    <a:lumMod val="65000"/>
                  </a:schemeClr>
                </a:solidFill>
              </a:rPr>
              <a:t>OCTAVIA</a:t>
            </a:r>
            <a:r>
              <a:rPr kumimoji="1" lang="ja-JP" altLang="en-US" sz="1400" i="1" dirty="0" smtClean="0">
                <a:solidFill>
                  <a:schemeClr val="bg1">
                    <a:lumMod val="65000"/>
                  </a:schemeClr>
                </a:solidFill>
              </a:rPr>
              <a:t>対向化系</a:t>
            </a:r>
            <a:endParaRPr kumimoji="1" lang="ja-JP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28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Outline of VEX </a:t>
            </a:r>
            <a:r>
              <a:rPr lang="en-US" altLang="ja-JP" dirty="0" smtClean="0"/>
              <a:t>syntax for </a:t>
            </a:r>
            <a:r>
              <a:rPr lang="en-US" altLang="ja-JP" dirty="0"/>
              <a:t>new item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Sample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“rec” item</a:t>
            </a:r>
          </a:p>
          <a:p>
            <a:pPr lvl="1"/>
            <a:r>
              <a:rPr lang="en-US" altLang="ja-JP" dirty="0" smtClean="0"/>
              <a:t>Definition of Recording Process</a:t>
            </a:r>
          </a:p>
          <a:p>
            <a:pPr lvl="1"/>
            <a:r>
              <a:rPr lang="en-US" altLang="ja-JP" dirty="0" smtClean="0"/>
              <a:t>It’s recorded in accordance with this content</a:t>
            </a:r>
          </a:p>
          <a:p>
            <a:r>
              <a:rPr kumimoji="1" lang="en-US" altLang="ja-JP" dirty="0" smtClean="0"/>
              <a:t>“bunch” item</a:t>
            </a:r>
          </a:p>
          <a:p>
            <a:pPr lvl="1"/>
            <a:r>
              <a:rPr lang="en-US" altLang="ja-JP" dirty="0" smtClean="0"/>
              <a:t>Definition of Bunching Parameter for Correlation</a:t>
            </a:r>
          </a:p>
          <a:p>
            <a:pPr lvl="1"/>
            <a:r>
              <a:rPr kumimoji="1" lang="en-US" altLang="ja-JP" dirty="0" smtClean="0"/>
              <a:t>It makes a correlation, and </a:t>
            </a:r>
            <a:r>
              <a:rPr lang="en-US" altLang="ja-JP" dirty="0" smtClean="0"/>
              <a:t>a correlation data is </a:t>
            </a:r>
            <a:r>
              <a:rPr kumimoji="1" lang="en-US" altLang="ja-JP" dirty="0" smtClean="0"/>
              <a:t>generated in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accordance</a:t>
            </a:r>
            <a:r>
              <a:rPr lang="ja-JP" altLang="en-US" dirty="0"/>
              <a:t> </a:t>
            </a:r>
            <a:r>
              <a:rPr lang="en-US" altLang="ja-JP" dirty="0" smtClean="0"/>
              <a:t>with</a:t>
            </a:r>
            <a:r>
              <a:rPr kumimoji="1" lang="en-US" altLang="ja-JP" dirty="0" smtClean="0"/>
              <a:t> this content</a:t>
            </a:r>
            <a:endParaRPr kumimoji="1" lang="ja-JP" altLang="en-US" dirty="0"/>
          </a:p>
        </p:txBody>
      </p:sp>
      <p:pic>
        <p:nvPicPr>
          <p:cNvPr id="4" name="図 3" descr="スクリーンショット 2018-09-20 14.0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65" y="2467318"/>
            <a:ext cx="4792040" cy="6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6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“rec”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item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One Recording Process </a:t>
            </a:r>
            <a:r>
              <a:rPr lang="en-US" altLang="ja-JP" dirty="0" smtClean="0"/>
              <a:t>= one line</a:t>
            </a:r>
            <a:endParaRPr kumimoji="1" lang="ja-JP" altLang="en-US" dirty="0"/>
          </a:p>
        </p:txBody>
      </p:sp>
      <p:pic>
        <p:nvPicPr>
          <p:cNvPr id="4" name="図 3" descr="スクリーンショット 2018-09-24 11.1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3" y="2404859"/>
            <a:ext cx="6371001" cy="3721304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592123" y="5996521"/>
            <a:ext cx="33312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061934" y="5664498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柴田さんによる選択</a:t>
            </a:r>
            <a:endParaRPr kumimoji="1" lang="en-US" altLang="ja-JP" sz="1200" dirty="0" smtClean="0"/>
          </a:p>
          <a:p>
            <a:r>
              <a:rPr kumimoji="1" lang="en-US" altLang="ja-JP" sz="1200" dirty="0" smtClean="0"/>
              <a:t>(</a:t>
            </a:r>
            <a:r>
              <a:rPr kumimoji="1" lang="ja-JP" altLang="en-US" sz="1200" dirty="0" smtClean="0"/>
              <a:t>テンプレートのまま提出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7702" y="4531651"/>
            <a:ext cx="350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ADS1K </a:t>
            </a:r>
            <a:r>
              <a:rPr kumimoji="1" lang="en-US" altLang="en-US" sz="1200" dirty="0" smtClean="0"/>
              <a:t>: </a:t>
            </a:r>
            <a:r>
              <a:rPr kumimoji="1" lang="en-US" altLang="ja-JP" sz="1200" dirty="0" smtClean="0"/>
              <a:t>1G/DFU</a:t>
            </a:r>
            <a:r>
              <a:rPr kumimoji="1" lang="ja-JP" altLang="en-US" sz="1200" dirty="0" smtClean="0"/>
              <a:t>モードにより決まるが、要設定</a:t>
            </a:r>
            <a:endParaRPr kumimoji="1" lang="en-US" altLang="ja-JP" sz="1200" dirty="0" smtClean="0"/>
          </a:p>
          <a:p>
            <a:r>
              <a:rPr kumimoji="1" lang="en-US" altLang="en-US" sz="1200" dirty="0" smtClean="0"/>
              <a:t>ADS3K : 1G/DFU</a:t>
            </a:r>
            <a:r>
              <a:rPr kumimoji="1" lang="ja-JP" altLang="en-US" sz="1200" dirty="0" smtClean="0"/>
              <a:t>モードとは独立に設定</a:t>
            </a:r>
            <a:endParaRPr kumimoji="1" lang="ja-JP" altLang="en-US" sz="1200" dirty="0"/>
          </a:p>
        </p:txBody>
      </p:sp>
      <p:cxnSp>
        <p:nvCxnSpPr>
          <p:cNvPr id="10" name="直線矢印コネクタ 9"/>
          <p:cNvCxnSpPr>
            <a:endCxn id="8" idx="1"/>
          </p:cNvCxnSpPr>
          <p:nvPr/>
        </p:nvCxnSpPr>
        <p:spPr>
          <a:xfrm flipV="1">
            <a:off x="3884933" y="4762484"/>
            <a:ext cx="1472769" cy="135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026460" y="5765688"/>
            <a:ext cx="27517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1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“bunch”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frequency do you need for output?</a:t>
            </a:r>
            <a:endParaRPr kumimoji="1" lang="en-US" altLang="ja-JP" dirty="0" smtClean="0"/>
          </a:p>
        </p:txBody>
      </p:sp>
      <p:pic>
        <p:nvPicPr>
          <p:cNvPr id="4" name="図 3" descr="スクリーンショット 2018-09-24 11.06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4" y="3507075"/>
            <a:ext cx="4830778" cy="2999565"/>
          </a:xfrm>
          <a:prstGeom prst="rect">
            <a:avLst/>
          </a:prstGeom>
        </p:spPr>
      </p:pic>
      <p:pic>
        <p:nvPicPr>
          <p:cNvPr id="5" name="図 4" descr="スクリーンショット 2018-09-24 11.06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14" y="2515237"/>
            <a:ext cx="4684560" cy="76282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5102" y="2748405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1G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102" y="4843833"/>
            <a:ext cx="70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&gt; 1G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9894062"/>
      </p:ext>
    </p:extLst>
  </p:cSld>
  <p:clrMapOvr>
    <a:masterClrMapping/>
  </p:clrMapOvr>
</p:sld>
</file>

<file path=ppt/theme/theme1.xml><?xml version="1.0" encoding="utf-8"?>
<a:theme xmlns:a="http://schemas.openxmlformats.org/drawingml/2006/main" name="アドバンテージ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アドバンテージ.thmx</Template>
  <TotalTime>475</TotalTime>
  <Words>558</Words>
  <Application>Microsoft Macintosh PowerPoint</Application>
  <PresentationFormat>画面に合わせる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アドバンテージ</vt:lpstr>
      <vt:lpstr>記録時に必要な情報 &amp; 相関処理時に必要な情報</vt:lpstr>
      <vt:lpstr>CONTENTS</vt:lpstr>
      <vt:lpstr>Required Item for Recording and Correlation</vt:lpstr>
      <vt:lpstr>P.I. Responsible</vt:lpstr>
      <vt:lpstr>Definition of Recording Mode</vt:lpstr>
      <vt:lpstr>Outline of Signal Path</vt:lpstr>
      <vt:lpstr>Outline of VEX syntax for new item</vt:lpstr>
      <vt:lpstr>“rec” item</vt:lpstr>
      <vt:lpstr>“bunch” item</vt:lpstr>
      <vt:lpstr>Additional…</vt:lpstr>
      <vt:lpstr>HDD broken rate</vt:lpstr>
      <vt:lpstr>OCTADISK/RAIDBOX Occupation Cycle on VERA</vt:lpstr>
      <vt:lpstr>Investment for Maintain of Stable Operation</vt:lpstr>
    </vt:vector>
  </TitlesOfParts>
  <Company>NAOJ Mizusawa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記録時に必要な情報 &amp; 相関処理時に必要な情報</dc:title>
  <dc:creator>Adachi Yuuki</dc:creator>
  <cp:lastModifiedBy>Adachi Yuuki</cp:lastModifiedBy>
  <cp:revision>81</cp:revision>
  <dcterms:created xsi:type="dcterms:W3CDTF">2018-09-20T04:06:39Z</dcterms:created>
  <dcterms:modified xsi:type="dcterms:W3CDTF">2018-09-25T05:35:46Z</dcterms:modified>
</cp:coreProperties>
</file>