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8" r:id="rId2"/>
    <p:sldId id="397" r:id="rId3"/>
    <p:sldId id="413" r:id="rId4"/>
    <p:sldId id="410" r:id="rId5"/>
    <p:sldId id="412" r:id="rId6"/>
    <p:sldId id="411" r:id="rId7"/>
    <p:sldId id="406" r:id="rId8"/>
    <p:sldId id="404" r:id="rId9"/>
    <p:sldId id="405" r:id="rId10"/>
    <p:sldId id="408" r:id="rId11"/>
    <p:sldId id="409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8A03F-302E-4C1D-8BD6-05301E3A44D9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38AAF-63C5-4366-9D71-25F90AA064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15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72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6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49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79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2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4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74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8AAF-63C5-4366-9D71-25F90AA064F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13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64096"/>
            <a:ext cx="8686800" cy="4525963"/>
          </a:xfrm>
        </p:spPr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2018/9/26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5428316"/>
            <a:ext cx="9144000" cy="1111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2800" dirty="0" err="1"/>
              <a:t>Tomoya</a:t>
            </a:r>
            <a:r>
              <a:rPr lang="en-US" altLang="ja-JP" sz="2800" dirty="0"/>
              <a:t> </a:t>
            </a:r>
            <a:r>
              <a:rPr lang="en-US" altLang="ja-JP" sz="2800" dirty="0" err="1"/>
              <a:t>Hirota</a:t>
            </a:r>
            <a:r>
              <a:rPr lang="en-US" altLang="ja-JP" sz="2800" dirty="0"/>
              <a:t> (NAOJ), </a:t>
            </a:r>
          </a:p>
          <a:p>
            <a:pPr algn="ctr">
              <a:buNone/>
            </a:pPr>
            <a:r>
              <a:rPr lang="en-US" altLang="ja-JP" sz="2800" dirty="0"/>
              <a:t>on behalf of VERA project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202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4800" b="1" dirty="0">
                <a:latin typeface="+mj-lt"/>
              </a:rPr>
              <a:t>VERA SWG(Science WG)</a:t>
            </a:r>
            <a:r>
              <a:rPr lang="ja-JP" altLang="en-US" sz="4800" b="1">
                <a:latin typeface="+mj-lt"/>
              </a:rPr>
              <a:t>報告</a:t>
            </a:r>
            <a:endParaRPr lang="en-US" altLang="ja-JP" sz="4800" b="1" dirty="0">
              <a:latin typeface="+mj-lt"/>
            </a:endParaRPr>
          </a:p>
        </p:txBody>
      </p:sp>
      <p:pic>
        <p:nvPicPr>
          <p:cNvPr id="6" name="Picture 6" descr="vera_array-e">
            <a:extLst>
              <a:ext uri="{FF2B5EF4-FFF2-40B4-BE49-F238E27FC236}">
                <a16:creationId xmlns:a16="http://schemas.microsoft.com/office/drawing/2014/main" id="{C31A5C76-9EE8-E142-A984-106D0AE8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733" y="2358543"/>
            <a:ext cx="3724533" cy="273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>
                <a:ea typeface="ヒラギノ角ゴ Pro W3" panose="020B0300000000000000" pitchFamily="34" charset="-128"/>
              </a:rPr>
              <a:t>Future science plan</a:t>
            </a:r>
            <a:endParaRPr lang="en-US" altLang="ja-JP" sz="4000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686800" cy="5771322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From VERA to </a:t>
            </a:r>
            <a:r>
              <a:rPr lang="en-US" altLang="ja-JP" sz="2800" dirty="0" err="1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KaVA</a:t>
            </a:r>
            <a:r>
              <a:rPr lang="en-US" altLang="ja-JP" sz="28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, EAVN, global array (</a:t>
            </a:r>
            <a:r>
              <a:rPr lang="en-US" altLang="ja-JP" sz="2800" dirty="0" err="1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e.g</a:t>
            </a:r>
            <a:r>
              <a:rPr lang="en-US" altLang="ja-JP" sz="28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 TNRT)</a:t>
            </a:r>
          </a:p>
          <a:p>
            <a:r>
              <a:rPr lang="en-US" altLang="ja-JP" sz="28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Finally SKA and/or SKA+VLBI remote antennas</a:t>
            </a:r>
          </a:p>
          <a:p>
            <a:pPr lvl="1"/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Registered as SKA </a:t>
            </a:r>
          </a:p>
          <a:p>
            <a:pPr marL="457200" lvl="1" indent="0">
              <a:buNone/>
            </a:pPr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    pathfinder (July 3 2018)</a:t>
            </a:r>
          </a:p>
          <a:p>
            <a:pPr lvl="1" indent="-342900"/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Led by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Kobayashi and </a:t>
            </a:r>
          </a:p>
          <a:p>
            <a:pPr marL="400050" lvl="1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     </a:t>
            </a:r>
            <a:r>
              <a:rPr lang="en-US" altLang="ja-JP" sz="2400" dirty="0" err="1">
                <a:solidFill>
                  <a:srgbClr val="FF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Akahori</a:t>
            </a:r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 for planning </a:t>
            </a:r>
          </a:p>
          <a:p>
            <a:pPr marL="400050" lvl="1" indent="0">
              <a:buNone/>
            </a:pPr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     new project in NAOJ</a:t>
            </a:r>
          </a:p>
          <a:p>
            <a:r>
              <a:rPr lang="en-US" altLang="ja-JP" sz="28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Discussion in this UM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4C55C4-AA4D-6643-BA38-4BB20BE3F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59" y="2119745"/>
            <a:ext cx="4736641" cy="45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4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Summary</a:t>
            </a: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686800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VERA is keeping (quasi-)steady state but gradually upgrading system performance (e.g. wide-band)</a:t>
            </a:r>
          </a:p>
          <a:p>
            <a:r>
              <a:rPr lang="en-US" altLang="ja-JP" sz="2800" dirty="0"/>
              <a:t>VEDA software package is almost completed</a:t>
            </a:r>
          </a:p>
          <a:p>
            <a:r>
              <a:rPr lang="en-US" altLang="ja-JP" sz="2800" dirty="0"/>
              <a:t>Astrometry for 10 kpc sources is feasible</a:t>
            </a:r>
          </a:p>
          <a:p>
            <a:r>
              <a:rPr lang="en-US" altLang="ja-JP" sz="2800" dirty="0"/>
              <a:t>VERA science project (Galactic astrometry observations) will be finished by 2022 March (end of FY2021) </a:t>
            </a:r>
          </a:p>
          <a:p>
            <a:pPr lvl="1"/>
            <a:r>
              <a:rPr lang="en-US" altLang="ja-JP" sz="2400" dirty="0"/>
              <a:t>This does not mean the end of VERA array</a:t>
            </a:r>
          </a:p>
          <a:p>
            <a:r>
              <a:rPr lang="en-US" altLang="ja-JP" sz="2800" dirty="0"/>
              <a:t>Future plan are under discussion</a:t>
            </a:r>
          </a:p>
          <a:p>
            <a:pPr lvl="1"/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From VERA to </a:t>
            </a:r>
            <a:r>
              <a:rPr lang="en-US" altLang="ja-JP" sz="2400" dirty="0" err="1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KaVA</a:t>
            </a:r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, EAVN, global array (</a:t>
            </a:r>
            <a:r>
              <a:rPr lang="en-US" altLang="ja-JP" sz="2400" dirty="0" err="1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e.g</a:t>
            </a:r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 TNRT)</a:t>
            </a:r>
          </a:p>
          <a:p>
            <a:pPr lvl="1"/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Finally SKA and/or SKA+VLBI remote antennas</a:t>
            </a:r>
          </a:p>
        </p:txBody>
      </p:sp>
    </p:spTree>
    <p:extLst>
      <p:ext uri="{BB962C8B-B14F-4D97-AF65-F5344CB8AC3E}">
        <p14:creationId xmlns:p14="http://schemas.microsoft.com/office/powerpoint/2010/main" val="120815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>
                <a:ea typeface="ヒラギノ角ゴ Pro W3" panose="020B0300000000000000" pitchFamily="34" charset="-128"/>
              </a:rPr>
              <a:t>Science operation</a:t>
            </a:r>
            <a:endParaRPr lang="en-US" altLang="ja-JP" sz="4000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686800" cy="5771322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2017-2018 season</a:t>
            </a:r>
          </a:p>
          <a:p>
            <a:pPr lvl="1"/>
            <a:r>
              <a:rPr lang="en-US" altLang="ja-JP" sz="2400" dirty="0"/>
              <a:t>Total ~ 2001/3840 hours for VERA project (astrometry)</a:t>
            </a:r>
          </a:p>
          <a:p>
            <a:pPr lvl="1"/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See presentation by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Shibata</a:t>
            </a:r>
            <a:r>
              <a:rPr lang="en-US" altLang="ja-JP" sz="2400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 for more details</a:t>
            </a:r>
          </a:p>
          <a:p>
            <a:r>
              <a:rPr lang="en-US" altLang="ja-JP" sz="2800" dirty="0"/>
              <a:t>2018-2019 season</a:t>
            </a:r>
          </a:p>
          <a:p>
            <a:pPr lvl="1"/>
            <a:r>
              <a:rPr lang="en-US" altLang="ja-JP" sz="2400" dirty="0"/>
              <a:t>Just started from September</a:t>
            </a:r>
          </a:p>
          <a:p>
            <a:pPr lvl="1"/>
            <a:r>
              <a:rPr lang="en-US" altLang="ja-JP" sz="2400" dirty="0"/>
              <a:t>Need fringe-check observations before finalizing targets</a:t>
            </a:r>
          </a:p>
        </p:txBody>
      </p:sp>
      <p:graphicFrame>
        <p:nvGraphicFramePr>
          <p:cNvPr id="4" name="Group 147">
            <a:extLst>
              <a:ext uri="{FF2B5EF4-FFF2-40B4-BE49-F238E27FC236}">
                <a16:creationId xmlns:a16="http://schemas.microsoft.com/office/drawing/2014/main" id="{228187D1-463A-C342-857B-6827451B9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95180"/>
              </p:ext>
            </p:extLst>
          </p:nvPr>
        </p:nvGraphicFramePr>
        <p:xfrm>
          <a:off x="879764" y="4106211"/>
          <a:ext cx="7384472" cy="2637206"/>
        </p:xfrm>
        <a:graphic>
          <a:graphicData uri="http://schemas.openxmlformats.org/drawingml/2006/table">
            <a:tbl>
              <a:tblPr/>
              <a:tblGrid>
                <a:gridCol w="927817">
                  <a:extLst>
                    <a:ext uri="{9D8B030D-6E8A-4147-A177-3AD203B41FA5}">
                      <a16:colId xmlns:a16="http://schemas.microsoft.com/office/drawing/2014/main" val="3583748894"/>
                    </a:ext>
                  </a:extLst>
                </a:gridCol>
                <a:gridCol w="4184510">
                  <a:extLst>
                    <a:ext uri="{9D8B030D-6E8A-4147-A177-3AD203B41FA5}">
                      <a16:colId xmlns:a16="http://schemas.microsoft.com/office/drawing/2014/main" val="1378356001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val="2204230548"/>
                    </a:ext>
                  </a:extLst>
                </a:gridCol>
              </a:tblGrid>
              <a:tr h="43521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number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441"/>
                  </a:ext>
                </a:extLst>
              </a:tr>
              <a:tr h="43521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VERA project sources (astrometry) 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23 (16 schedules)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87205"/>
                  </a:ext>
                </a:extLst>
              </a:tr>
              <a:tr h="464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1Gbps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13 (8 schedules)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84265"/>
                  </a:ext>
                </a:extLst>
              </a:tr>
              <a:tr h="435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4Gbps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8 (6 schedules)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916193"/>
                  </a:ext>
                </a:extLst>
              </a:tr>
              <a:tr h="433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8/12Gbps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3 (3 schedules)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981249"/>
                  </a:ext>
                </a:extLst>
              </a:tr>
              <a:tr h="43377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Other VERA sources (AGN, PSR, </a:t>
                      </a:r>
                      <a:r>
                        <a:rPr kumimoji="1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ToO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, for test)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anose="020B03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anose="020B0300000000000000" pitchFamily="34" charset="-128"/>
                          <a:cs typeface="Calibri" panose="020F0502020204030204" pitchFamily="34" charset="0"/>
                        </a:rPr>
                        <a:t>10 (5 schedules)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4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5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>
                <a:ea typeface="ヒラギノ角ゴ Pro W3" panose="020B0300000000000000" pitchFamily="34" charset="-128"/>
              </a:rPr>
              <a:t>Science operation</a:t>
            </a:r>
            <a:endParaRPr lang="en-US" altLang="ja-JP" sz="4000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686800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Average number of observations in 2018-2019 season</a:t>
            </a:r>
          </a:p>
          <a:p>
            <a:pPr lvl="1"/>
            <a:r>
              <a:rPr lang="en-US" altLang="ja-JP" sz="2400" dirty="0"/>
              <a:t>Just started from September</a:t>
            </a:r>
          </a:p>
          <a:p>
            <a:pPr lvl="1"/>
            <a:r>
              <a:rPr lang="en-US" altLang="ja-JP" sz="2400" dirty="0"/>
              <a:t>Not including common use and </a:t>
            </a:r>
            <a:r>
              <a:rPr lang="en-US" altLang="ja-JP" sz="2400" dirty="0" err="1"/>
              <a:t>KaVA</a:t>
            </a:r>
            <a:r>
              <a:rPr lang="en-US" altLang="ja-JP" sz="2400" dirty="0"/>
              <a:t> (LP)</a:t>
            </a:r>
          </a:p>
          <a:p>
            <a:pPr lvl="1"/>
            <a:r>
              <a:rPr lang="en-US" altLang="ja-JP" sz="2400" dirty="0"/>
              <a:t> LST around GC (LST=16-22h) is crowded</a:t>
            </a:r>
          </a:p>
          <a:p>
            <a:pPr lvl="1"/>
            <a:r>
              <a:rPr lang="en-US" altLang="ja-JP" sz="2400" dirty="0"/>
              <a:t>Still room for more sources (to be allocated from October)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335794-2EA4-FA40-A80C-F8494CDAB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70" y="3505648"/>
            <a:ext cx="6095185" cy="33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Data processing with VEDA</a:t>
            </a: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475956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VEDA pipeline data processing by </a:t>
            </a:r>
            <a:r>
              <a:rPr lang="en-US" altLang="ja-JP" sz="2800" dirty="0">
                <a:solidFill>
                  <a:srgbClr val="FF0000"/>
                </a:solidFill>
              </a:rPr>
              <a:t>operation group</a:t>
            </a:r>
          </a:p>
          <a:p>
            <a:pPr lvl="1"/>
            <a:r>
              <a:rPr lang="en-US" altLang="ja-JP" sz="2400" dirty="0"/>
              <a:t>Progression rate is &gt;90%!</a:t>
            </a:r>
            <a:r>
              <a:rPr lang="ja-JP" altLang="en-US" sz="2400"/>
              <a:t> </a:t>
            </a:r>
            <a:endParaRPr lang="en-US" altLang="ja-JP" sz="2400" dirty="0"/>
          </a:p>
          <a:p>
            <a:pPr lvl="1"/>
            <a:r>
              <a:rPr lang="en-US" altLang="ja-JP" sz="2400" dirty="0"/>
              <a:t>Organized by </a:t>
            </a:r>
            <a:r>
              <a:rPr lang="en-US" altLang="ja-JP" sz="2400" dirty="0">
                <a:solidFill>
                  <a:srgbClr val="FF0000"/>
                </a:solidFill>
              </a:rPr>
              <a:t>Nagayama, M. K. Kim</a:t>
            </a:r>
            <a:r>
              <a:rPr lang="en-US" altLang="ja-JP" sz="2400" dirty="0"/>
              <a:t>, et al. </a:t>
            </a:r>
          </a:p>
          <a:p>
            <a:r>
              <a:rPr lang="en-US" altLang="ja-JP" sz="2800" dirty="0"/>
              <a:t>Software developments; e.g. faster mapping code</a:t>
            </a:r>
          </a:p>
          <a:p>
            <a:pPr lvl="1"/>
            <a:r>
              <a:rPr lang="en-US" altLang="ja-JP" sz="2400" dirty="0"/>
              <a:t>Under development by </a:t>
            </a:r>
            <a:r>
              <a:rPr lang="en-US" altLang="ja-JP" sz="2400" dirty="0">
                <a:solidFill>
                  <a:srgbClr val="FF0000"/>
                </a:solidFill>
              </a:rPr>
              <a:t>Adachi, Tamura</a:t>
            </a:r>
            <a:r>
              <a:rPr lang="en-US" altLang="ja-JP" sz="2400" dirty="0"/>
              <a:t>, et al.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DD93D2F-943D-C04E-8310-C847B0C944FA}"/>
              </a:ext>
            </a:extLst>
          </p:cNvPr>
          <p:cNvGrpSpPr/>
          <p:nvPr/>
        </p:nvGrpSpPr>
        <p:grpSpPr>
          <a:xfrm>
            <a:off x="1238575" y="3550025"/>
            <a:ext cx="6905241" cy="3196047"/>
            <a:chOff x="53975" y="1546225"/>
            <a:chExt cx="9075741" cy="4200648"/>
          </a:xfrm>
        </p:grpSpPr>
        <p:sp>
          <p:nvSpPr>
            <p:cNvPr id="29" name="Line 86">
              <a:extLst>
                <a:ext uri="{FF2B5EF4-FFF2-40B4-BE49-F238E27FC236}">
                  <a16:creationId xmlns:a16="http://schemas.microsoft.com/office/drawing/2014/main" id="{35CAC72F-A3E3-9742-BC00-01451132C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063" y="4162425"/>
              <a:ext cx="1587" cy="584200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ja-JP" altLang="en-US" sz="1000" b="1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8" name="Line 68">
              <a:extLst>
                <a:ext uri="{FF2B5EF4-FFF2-40B4-BE49-F238E27FC236}">
                  <a16:creationId xmlns:a16="http://schemas.microsoft.com/office/drawing/2014/main" id="{837535EA-3224-6D4C-B2EE-CD30004F0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363" y="1833563"/>
              <a:ext cx="995362" cy="14287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 sz="1000" b="1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9" name="Rectangle 84">
              <a:extLst>
                <a:ext uri="{FF2B5EF4-FFF2-40B4-BE49-F238E27FC236}">
                  <a16:creationId xmlns:a16="http://schemas.microsoft.com/office/drawing/2014/main" id="{7B6582DD-56CC-3E4D-8576-BD2179B66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" y="5359522"/>
              <a:ext cx="3989388" cy="38735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Library: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CCcoda</a:t>
              </a:r>
              <a:r>
                <a:rPr lang="ja-JP" altLang="en-US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　　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Kanya</a:t>
              </a: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, Matsushita</a:t>
              </a:r>
              <a:endParaRPr lang="ja-JP" altLang="en-US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10" name="Rectangle 81">
              <a:extLst>
                <a:ext uri="{FF2B5EF4-FFF2-40B4-BE49-F238E27FC236}">
                  <a16:creationId xmlns:a16="http://schemas.microsoft.com/office/drawing/2014/main" id="{DFC7145C-4E73-DA47-95D7-7ED27327A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238" y="4455672"/>
              <a:ext cx="1947862" cy="77946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Delay tracking </a:t>
              </a: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Recalculation</a:t>
              </a: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(outside VEDA)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12" name="Rectangle 80">
              <a:extLst>
                <a:ext uri="{FF2B5EF4-FFF2-40B4-BE49-F238E27FC236}">
                  <a16:creationId xmlns:a16="http://schemas.microsoft.com/office/drawing/2014/main" id="{B71B4E4A-E832-C34F-AF52-36F2B4AA9B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27794" y="2993232"/>
              <a:ext cx="1946275" cy="38893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Fixing Log files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13" name="Rectangle 79">
              <a:extLst>
                <a:ext uri="{FF2B5EF4-FFF2-40B4-BE49-F238E27FC236}">
                  <a16:creationId xmlns:a16="http://schemas.microsoft.com/office/drawing/2014/main" id="{20D46753-C355-9E42-96C0-E03CDA252C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04875" y="2971800"/>
              <a:ext cx="1947863" cy="43656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Delay tracking </a:t>
              </a:r>
            </a:p>
          </p:txBody>
        </p:sp>
        <p:sp>
          <p:nvSpPr>
            <p:cNvPr id="14" name="Rectangle 78">
              <a:extLst>
                <a:ext uri="{FF2B5EF4-FFF2-40B4-BE49-F238E27FC236}">
                  <a16:creationId xmlns:a16="http://schemas.microsoft.com/office/drawing/2014/main" id="{190525F4-073C-EF43-A1D5-E23C5ABFF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92612" y="2995613"/>
              <a:ext cx="1947863" cy="38893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Doppler shift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15" name="Rectangle 77">
              <a:extLst>
                <a:ext uri="{FF2B5EF4-FFF2-40B4-BE49-F238E27FC236}">
                  <a16:creationId xmlns:a16="http://schemas.microsoft.com/office/drawing/2014/main" id="{0A01F0E3-DA01-4243-B7CC-08C97678C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04231" y="3012282"/>
              <a:ext cx="1947863" cy="3873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Amplitude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calib</a:t>
              </a: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.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eaLnBrk="0" hangingPunct="0">
                <a:defRPr/>
              </a:pP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17" name="Rectangle 76">
              <a:extLst>
                <a:ext uri="{FF2B5EF4-FFF2-40B4-BE49-F238E27FC236}">
                  <a16:creationId xmlns:a16="http://schemas.microsoft.com/office/drawing/2014/main" id="{CFAC71B8-FBCA-7F48-9AAD-F9B3FBD1EE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49612" y="2997201"/>
              <a:ext cx="1947863" cy="38576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Fringe fitting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18" name="Rectangle 75">
              <a:extLst>
                <a:ext uri="{FF2B5EF4-FFF2-40B4-BE49-F238E27FC236}">
                  <a16:creationId xmlns:a16="http://schemas.microsoft.com/office/drawing/2014/main" id="{DE6176F3-268B-2A4C-A316-5A2353D4A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05893" y="3012282"/>
              <a:ext cx="1947863" cy="3873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Bandpass</a:t>
              </a: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calib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19" name="Rectangle 74">
              <a:extLst>
                <a:ext uri="{FF2B5EF4-FFF2-40B4-BE49-F238E27FC236}">
                  <a16:creationId xmlns:a16="http://schemas.microsoft.com/office/drawing/2014/main" id="{127B26DD-D811-9545-B37F-4400C478B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34606" y="2996407"/>
              <a:ext cx="1946275" cy="38576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Self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calib</a:t>
              </a: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.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0" name="Rectangle 73">
              <a:extLst>
                <a:ext uri="{FF2B5EF4-FFF2-40B4-BE49-F238E27FC236}">
                  <a16:creationId xmlns:a16="http://schemas.microsoft.com/office/drawing/2014/main" id="{CE4F0B49-7CFE-6A4B-801B-8FDB15BB62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68106" y="2971007"/>
              <a:ext cx="1947863" cy="43815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Phase-referencing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1" name="Rectangle 72">
              <a:extLst>
                <a:ext uri="{FF2B5EF4-FFF2-40B4-BE49-F238E27FC236}">
                  <a16:creationId xmlns:a16="http://schemas.microsoft.com/office/drawing/2014/main" id="{D29FADE2-D9ED-484F-8F4B-E699258A82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26906" y="2996407"/>
              <a:ext cx="1947863" cy="38735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Imaging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96F59BB8-8DE1-1744-B798-BEB30ED825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820818" y="2996407"/>
              <a:ext cx="1947863" cy="3873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Parallax fitting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3" name="Rectangle 70">
              <a:extLst>
                <a:ext uri="{FF2B5EF4-FFF2-40B4-BE49-F238E27FC236}">
                  <a16:creationId xmlns:a16="http://schemas.microsoft.com/office/drawing/2014/main" id="{4F45B3D7-0B73-1240-A9B0-5485C5EC17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711950" y="2967038"/>
              <a:ext cx="1946275" cy="4445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Gaussian fitting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4" name="Rectangle 69">
              <a:extLst>
                <a:ext uri="{FF2B5EF4-FFF2-40B4-BE49-F238E27FC236}">
                  <a16:creationId xmlns:a16="http://schemas.microsoft.com/office/drawing/2014/main" id="{93FFB751-B0BE-BD4C-9F56-DB31A0E3CE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01706" y="2940845"/>
              <a:ext cx="1946275" cy="4937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Spot  identification</a:t>
              </a:r>
            </a:p>
            <a:p>
              <a:pPr algn="ctr" eaLnBrk="0" hangingPunct="0">
                <a:defRPr/>
              </a:pP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5" name="Line 68">
              <a:extLst>
                <a:ext uri="{FF2B5EF4-FFF2-40B4-BE49-F238E27FC236}">
                  <a16:creationId xmlns:a16="http://schemas.microsoft.com/office/drawing/2014/main" id="{87306A46-7ACF-AE4A-9542-3DBF18BE2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0913" y="1828800"/>
              <a:ext cx="993775" cy="14288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 sz="1000" b="1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6" name="Line 67">
              <a:extLst>
                <a:ext uri="{FF2B5EF4-FFF2-40B4-BE49-F238E27FC236}">
                  <a16:creationId xmlns:a16="http://schemas.microsoft.com/office/drawing/2014/main" id="{229EE547-1968-B14E-B566-C9527892A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1750" y="1827213"/>
              <a:ext cx="946150" cy="1587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ja-JP" altLang="en-US" sz="1000" b="1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2E9AB85-A4BB-0F4C-A8C5-AF4636D71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06538" y="2995613"/>
              <a:ext cx="1949450" cy="3873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Averaging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28" name="Rectangle 60">
              <a:extLst>
                <a:ext uri="{FF2B5EF4-FFF2-40B4-BE49-F238E27FC236}">
                  <a16:creationId xmlns:a16="http://schemas.microsoft.com/office/drawing/2014/main" id="{1E549469-45F0-0C44-B25E-E69E3D80EF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42144" y="2993232"/>
              <a:ext cx="1946275" cy="38893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Combine data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30" name="Rectangle 84">
              <a:extLst>
                <a:ext uri="{FF2B5EF4-FFF2-40B4-BE49-F238E27FC236}">
                  <a16:creationId xmlns:a16="http://schemas.microsoft.com/office/drawing/2014/main" id="{31586C53-7702-3D49-B367-C9E6D2104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942" y="4336441"/>
              <a:ext cx="4619774" cy="1410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Other tools; </a:t>
              </a:r>
            </a:p>
            <a:p>
              <a:pPr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  Plotting spectrum                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Honma</a:t>
              </a:r>
              <a:endParaRPr lang="en-US" alt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  Listing log/schedule            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Honma</a:t>
              </a:r>
              <a:endParaRPr lang="en-US" alt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  Plotting calibration data     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Hirota</a:t>
              </a:r>
              <a:endParaRPr lang="en-US" alt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  Flagging (NOT COMPLETE)  </a:t>
              </a:r>
              <a:r>
                <a:rPr lang="en-US" altLang="ja-JP" sz="1000" b="1" dirty="0" err="1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Hirota</a:t>
              </a: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/Sato</a:t>
              </a:r>
            </a:p>
            <a:p>
              <a:pPr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ea typeface="Arial Unicode MS" pitchFamily="50" charset="-128"/>
                  <a:cs typeface="Arial Unicode MS" pitchFamily="50" charset="-128"/>
                </a:rPr>
                <a:t>  Fringe-rate mapping            </a:t>
              </a:r>
              <a:r>
                <a:rPr lang="en-US" altLang="ja-JP" sz="1000" b="1" dirty="0" err="1">
                  <a:solidFill>
                    <a:srgbClr val="292929"/>
                  </a:solidFill>
                  <a:ea typeface="Arial Unicode MS" pitchFamily="50" charset="-128"/>
                  <a:cs typeface="Arial Unicode MS" pitchFamily="50" charset="-128"/>
                </a:rPr>
                <a:t>Higashimura</a:t>
              </a:r>
              <a:r>
                <a:rPr lang="en-US" altLang="ja-JP" sz="1000" b="1" dirty="0">
                  <a:solidFill>
                    <a:srgbClr val="292929"/>
                  </a:solidFill>
                  <a:ea typeface="Arial Unicode MS" pitchFamily="50" charset="-128"/>
                  <a:cs typeface="Arial Unicode MS" pitchFamily="50" charset="-128"/>
                </a:rPr>
                <a:t>/Nakanishi/</a:t>
              </a:r>
              <a:r>
                <a:rPr lang="en-US" altLang="ja-JP" sz="1000" b="1" dirty="0" err="1">
                  <a:solidFill>
                    <a:srgbClr val="292929"/>
                  </a:solidFill>
                  <a:ea typeface="Arial Unicode MS" pitchFamily="50" charset="-128"/>
                  <a:cs typeface="Arial Unicode MS" pitchFamily="50" charset="-128"/>
                </a:rPr>
                <a:t>Kurayama</a:t>
              </a:r>
              <a:endParaRPr lang="en-US" altLang="ja-JP" sz="1000" b="1" dirty="0">
                <a:solidFill>
                  <a:srgbClr val="292929"/>
                </a:solidFill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CF90A35E-4FD5-CD43-B2D8-C6D537BF7A8F}"/>
                </a:ext>
              </a:extLst>
            </p:cNvPr>
            <p:cNvSpPr/>
            <p:nvPr/>
          </p:nvSpPr>
          <p:spPr>
            <a:xfrm>
              <a:off x="53975" y="2165350"/>
              <a:ext cx="1533525" cy="2097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476F79A7-540A-AB4B-B434-3F884B5DBC2F}"/>
                </a:ext>
              </a:extLst>
            </p:cNvPr>
            <p:cNvSpPr/>
            <p:nvPr/>
          </p:nvSpPr>
          <p:spPr>
            <a:xfrm>
              <a:off x="2251075" y="2170113"/>
              <a:ext cx="3397250" cy="2097087"/>
            </a:xfrm>
            <a:prstGeom prst="rect">
              <a:avLst/>
            </a:prstGeom>
            <a:no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6503F4B-F22B-6543-8E44-1D2F0CA0BDB0}"/>
                </a:ext>
              </a:extLst>
            </p:cNvPr>
            <p:cNvSpPr/>
            <p:nvPr/>
          </p:nvSpPr>
          <p:spPr>
            <a:xfrm>
              <a:off x="5875338" y="2165350"/>
              <a:ext cx="1130300" cy="209708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34" name="Rectangle 80">
              <a:extLst>
                <a:ext uri="{FF2B5EF4-FFF2-40B4-BE49-F238E27FC236}">
                  <a16:creationId xmlns:a16="http://schemas.microsoft.com/office/drawing/2014/main" id="{E0C68DD8-54F1-FC4E-A195-0791BCC65B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54781" y="2997994"/>
              <a:ext cx="1946275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TABED?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35" name="Rectangle 79">
              <a:extLst>
                <a:ext uri="{FF2B5EF4-FFF2-40B4-BE49-F238E27FC236}">
                  <a16:creationId xmlns:a16="http://schemas.microsoft.com/office/drawing/2014/main" id="{6D92DEAB-91CD-9B45-8CF7-BC05C80447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77888" y="2976563"/>
              <a:ext cx="1947862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TBIN/CLCAL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36" name="Rectangle 78">
              <a:extLst>
                <a:ext uri="{FF2B5EF4-FFF2-40B4-BE49-F238E27FC236}">
                  <a16:creationId xmlns:a16="http://schemas.microsoft.com/office/drawing/2014/main" id="{DC27164C-C346-E241-8E41-90CC5D3FF4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52926" y="3000375"/>
              <a:ext cx="1947862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SETJY/CVEL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37" name="Rectangle 77">
              <a:extLst>
                <a:ext uri="{FF2B5EF4-FFF2-40B4-BE49-F238E27FC236}">
                  <a16:creationId xmlns:a16="http://schemas.microsoft.com/office/drawing/2014/main" id="{4A90F21A-9F32-F54D-BFC2-3321911615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50257" y="3017044"/>
              <a:ext cx="1947862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APCAL/ACCOR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eaLnBrk="0" hangingPunct="0">
                <a:defRPr/>
              </a:pP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38" name="Rectangle 76">
              <a:extLst>
                <a:ext uri="{FF2B5EF4-FFF2-40B4-BE49-F238E27FC236}">
                  <a16:creationId xmlns:a16="http://schemas.microsoft.com/office/drawing/2014/main" id="{7E5DDFAF-E414-5348-AF6B-58F0CA77B9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195638" y="3001963"/>
              <a:ext cx="1947862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FRING/CLCAL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39" name="Rectangle 75">
              <a:extLst>
                <a:ext uri="{FF2B5EF4-FFF2-40B4-BE49-F238E27FC236}">
                  <a16:creationId xmlns:a16="http://schemas.microsoft.com/office/drawing/2014/main" id="{E6947769-1216-5042-A952-2D757A1EF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51919" y="3017044"/>
              <a:ext cx="1947862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BPASS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0" name="Rectangle 74">
              <a:extLst>
                <a:ext uri="{FF2B5EF4-FFF2-40B4-BE49-F238E27FC236}">
                  <a16:creationId xmlns:a16="http://schemas.microsoft.com/office/drawing/2014/main" id="{9EE48CF7-A04C-8C48-9C3D-1C46028839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80631" y="3001170"/>
              <a:ext cx="1946275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IMAGR/CALIB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1" name="Rectangle 73">
              <a:extLst>
                <a:ext uri="{FF2B5EF4-FFF2-40B4-BE49-F238E27FC236}">
                  <a16:creationId xmlns:a16="http://schemas.microsoft.com/office/drawing/2014/main" id="{EACF437D-B877-DC42-AFD9-F979E3549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88732" y="3001169"/>
              <a:ext cx="1947862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TACOP/CLCAL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2" name="Rectangle 72">
              <a:extLst>
                <a:ext uri="{FF2B5EF4-FFF2-40B4-BE49-F238E27FC236}">
                  <a16:creationId xmlns:a16="http://schemas.microsoft.com/office/drawing/2014/main" id="{0CF907DA-1BC7-7D4B-ACD6-C592DDCD4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672932" y="3001169"/>
              <a:ext cx="1947862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IMAGR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3A7EBDF2-6B7B-E349-91C9-D481FBE68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877970" y="2917031"/>
              <a:ext cx="1947862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outside AIPS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4" name="Rectangle 70">
              <a:extLst>
                <a:ext uri="{FF2B5EF4-FFF2-40B4-BE49-F238E27FC236}">
                  <a16:creationId xmlns:a16="http://schemas.microsoft.com/office/drawing/2014/main" id="{F79EE845-4587-7F4E-95D9-A6035195C0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96075" y="2987676"/>
              <a:ext cx="19462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SAD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5" name="Rectangle 69">
              <a:extLst>
                <a:ext uri="{FF2B5EF4-FFF2-40B4-BE49-F238E27FC236}">
                  <a16:creationId xmlns:a16="http://schemas.microsoft.com/office/drawing/2014/main" id="{EB8627DC-791E-1047-B826-C27D578D5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64412" y="2855913"/>
              <a:ext cx="1946275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outside AIPS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C0604602-25F4-A442-A7BE-947B2E9BA7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52563" y="3000375"/>
              <a:ext cx="1949450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AVSPC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7" name="Rectangle 60">
              <a:extLst>
                <a:ext uri="{FF2B5EF4-FFF2-40B4-BE49-F238E27FC236}">
                  <a16:creationId xmlns:a16="http://schemas.microsoft.com/office/drawing/2014/main" id="{6D9D6514-6C63-A845-824E-86080B501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69131" y="2997994"/>
              <a:ext cx="1946275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DBCON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E0ABA77E-D6AA-A640-986E-F91CB7F176B2}"/>
                </a:ext>
              </a:extLst>
            </p:cNvPr>
            <p:cNvSpPr/>
            <p:nvPr/>
          </p:nvSpPr>
          <p:spPr>
            <a:xfrm>
              <a:off x="7315200" y="2155825"/>
              <a:ext cx="1762125" cy="2097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5D167605-076E-9C4D-9A69-9A188E484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663" y="1546225"/>
              <a:ext cx="3119437" cy="474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Calibration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50" name="Rectangle 83">
              <a:extLst>
                <a:ext uri="{FF2B5EF4-FFF2-40B4-BE49-F238E27FC236}">
                  <a16:creationId xmlns:a16="http://schemas.microsoft.com/office/drawing/2014/main" id="{D4F1C89D-76D4-1342-9293-40C3B73F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975" y="1546225"/>
              <a:ext cx="1335088" cy="555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Phase-Ref./</a:t>
              </a: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imaging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51" name="Rectangle 82">
              <a:extLst>
                <a:ext uri="{FF2B5EF4-FFF2-40B4-BE49-F238E27FC236}">
                  <a16:creationId xmlns:a16="http://schemas.microsoft.com/office/drawing/2014/main" id="{35106FED-1029-D843-94C1-676968553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1560513"/>
              <a:ext cx="1735138" cy="4603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Astrometry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52" name="Rectangle 80">
              <a:extLst>
                <a:ext uri="{FF2B5EF4-FFF2-40B4-BE49-F238E27FC236}">
                  <a16:creationId xmlns:a16="http://schemas.microsoft.com/office/drawing/2014/main" id="{FCEB4698-B144-BD4F-8C3B-48780E50A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9569" y="2997994"/>
              <a:ext cx="1946275" cy="388937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Summary of project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53" name="Rectangle 80">
              <a:extLst>
                <a:ext uri="{FF2B5EF4-FFF2-40B4-BE49-F238E27FC236}">
                  <a16:creationId xmlns:a16="http://schemas.microsoft.com/office/drawing/2014/main" id="{2D2CA19D-5FC2-5842-AD39-B21DBC5445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2581" y="3002757"/>
              <a:ext cx="1946275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endParaRPr lang="en-US" alt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Arial Unicode MS" pitchFamily="50" charset="-128"/>
                </a:rPr>
                <a:t>INDXR</a:t>
              </a:r>
              <a:endParaRPr lang="ja-JP" sz="1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  <p:sp>
          <p:nvSpPr>
            <p:cNvPr id="54" name="Rectangle 85">
              <a:extLst>
                <a:ext uri="{FF2B5EF4-FFF2-40B4-BE49-F238E27FC236}">
                  <a16:creationId xmlns:a16="http://schemas.microsoft.com/office/drawing/2014/main" id="{AE7F16B9-A6BE-6A43-84A1-3FB3D5BE3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25" y="1550988"/>
              <a:ext cx="1985963" cy="474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ctr" eaLnBrk="0" hangingPunct="0">
                <a:defRPr/>
              </a:pPr>
              <a:r>
                <a:rPr lang="en-US" altLang="ja-JP" sz="1000" b="1" dirty="0">
                  <a:solidFill>
                    <a:srgbClr val="292929"/>
                  </a:solidFill>
                  <a:latin typeface="+mn-lt"/>
                  <a:ea typeface="+mn-ea"/>
                  <a:cs typeface="Arial Unicode MS" pitchFamily="50" charset="-128"/>
                </a:rPr>
                <a:t>Preparation</a:t>
              </a:r>
              <a:endParaRPr lang="ja-JP" sz="1000" b="1" dirty="0">
                <a:solidFill>
                  <a:srgbClr val="292929"/>
                </a:solidFill>
                <a:latin typeface="+mn-lt"/>
                <a:ea typeface="+mn-ea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97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7A7A542-3288-C242-B9C9-CAD65171C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47633" r="11281" b="11341"/>
          <a:stretch/>
        </p:blipFill>
        <p:spPr>
          <a:xfrm>
            <a:off x="4184073" y="2699648"/>
            <a:ext cx="4959927" cy="4069707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173B833-C040-9441-A460-791D08E5A6FD}"/>
              </a:ext>
            </a:extLst>
          </p:cNvPr>
          <p:cNvGrpSpPr/>
          <p:nvPr/>
        </p:nvGrpSpPr>
        <p:grpSpPr>
          <a:xfrm>
            <a:off x="0" y="2227146"/>
            <a:ext cx="3837709" cy="4542209"/>
            <a:chOff x="0" y="2748721"/>
            <a:chExt cx="3397031" cy="402063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510F335-0EB2-A846-A827-290C870AD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9" t="63305" r="59261" b="26681"/>
            <a:stretch/>
          </p:blipFill>
          <p:spPr>
            <a:xfrm>
              <a:off x="0" y="4649609"/>
              <a:ext cx="3397030" cy="2119746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DE33F95-76FC-C044-B995-D0C96E890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9" t="43333" r="59261" b="46378"/>
            <a:stretch/>
          </p:blipFill>
          <p:spPr>
            <a:xfrm>
              <a:off x="0" y="2748721"/>
              <a:ext cx="3397031" cy="2177982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Data processing with VEDA</a:t>
            </a: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475956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VEDA pipeline data processing by </a:t>
            </a:r>
            <a:r>
              <a:rPr lang="en-US" altLang="ja-JP" sz="2800" dirty="0">
                <a:solidFill>
                  <a:srgbClr val="FF0000"/>
                </a:solidFill>
              </a:rPr>
              <a:t>operation group</a:t>
            </a:r>
          </a:p>
          <a:p>
            <a:pPr lvl="1"/>
            <a:r>
              <a:rPr lang="en-US" altLang="ja-JP" sz="2400" dirty="0"/>
              <a:t>Development for astrometry tools with multi-epoch data</a:t>
            </a:r>
          </a:p>
          <a:p>
            <a:pPr lvl="1"/>
            <a:r>
              <a:rPr lang="en-US" altLang="ja-JP" sz="2400" dirty="0"/>
              <a:t>Tested by </a:t>
            </a:r>
            <a:r>
              <a:rPr lang="en-US" altLang="ja-JP" sz="2400" dirty="0">
                <a:solidFill>
                  <a:srgbClr val="FF0000"/>
                </a:solidFill>
              </a:rPr>
              <a:t>Nagayama</a:t>
            </a:r>
            <a:r>
              <a:rPr lang="en-US" altLang="ja-JP" sz="2400" dirty="0"/>
              <a:t> et al. (in prep) for science use </a:t>
            </a:r>
          </a:p>
        </p:txBody>
      </p:sp>
    </p:spTree>
    <p:extLst>
      <p:ext uri="{BB962C8B-B14F-4D97-AF65-F5344CB8AC3E}">
        <p14:creationId xmlns:p14="http://schemas.microsoft.com/office/powerpoint/2010/main" val="246095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Parallax measurements</a:t>
            </a: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475956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AIPS data processing to obtain parallaxes</a:t>
            </a:r>
          </a:p>
          <a:p>
            <a:r>
              <a:rPr lang="en-US" altLang="ja-JP" sz="2800" dirty="0"/>
              <a:t>10 kpc distances can be reached</a:t>
            </a:r>
          </a:p>
          <a:p>
            <a:pPr lvl="1"/>
            <a:r>
              <a:rPr lang="en-US" altLang="ja-JP" sz="2400" dirty="0"/>
              <a:t>Thanks to great efforts by </a:t>
            </a:r>
            <a:r>
              <a:rPr lang="en-US" altLang="ja-JP" sz="2400" dirty="0">
                <a:solidFill>
                  <a:srgbClr val="FF0000"/>
                </a:solidFill>
              </a:rPr>
              <a:t>Nagayama, M. K. Kim</a:t>
            </a:r>
            <a:r>
              <a:rPr lang="en-US" altLang="ja-JP" sz="2400" dirty="0"/>
              <a:t>, et al.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7ADAFF-BA60-1C40-86AB-3AFE2D4B2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37979" r="10547" b="9900"/>
          <a:stretch/>
        </p:blipFill>
        <p:spPr>
          <a:xfrm>
            <a:off x="0" y="2697230"/>
            <a:ext cx="4073236" cy="39806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0829315-6231-3942-9349-18AC2E3D5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10808" r="9976" b="55252"/>
          <a:stretch/>
        </p:blipFill>
        <p:spPr>
          <a:xfrm>
            <a:off x="4021781" y="3241960"/>
            <a:ext cx="5108367" cy="32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9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Galactic astrometry</a:t>
            </a: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686800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3D structure and dynamics of Milky Way Galaxy</a:t>
            </a:r>
          </a:p>
          <a:p>
            <a:pPr marL="0" indent="0">
              <a:buNone/>
            </a:pPr>
            <a:r>
              <a:rPr lang="en-US" altLang="ja-JP" sz="2800" dirty="0"/>
              <a:t>     based on accurate astrometry at up to 10</a:t>
            </a:r>
            <a:r>
              <a:rPr lang="en-US" altLang="ja-JP" sz="2800" dirty="0">
                <a:latin typeface="Symbol" pitchFamily="2" charset="2"/>
              </a:rPr>
              <a:t>m</a:t>
            </a:r>
            <a:r>
              <a:rPr lang="en-US" altLang="ja-JP" sz="2800" dirty="0"/>
              <a:t>as</a:t>
            </a:r>
          </a:p>
          <a:p>
            <a:r>
              <a:rPr lang="en-US" altLang="ja-JP" sz="2800" dirty="0"/>
              <a:t>Latest results (ver. July 26, 2018)</a:t>
            </a:r>
          </a:p>
          <a:p>
            <a:pPr lvl="1"/>
            <a:r>
              <a:rPr lang="en-US" altLang="ja-JP" sz="2400" dirty="0"/>
              <a:t>VERA: 125 sources</a:t>
            </a:r>
          </a:p>
          <a:p>
            <a:pPr lvl="1"/>
            <a:r>
              <a:rPr lang="en-US" altLang="ja-JP" sz="2400" dirty="0" err="1"/>
              <a:t>VERA+BeSSeL+EVN</a:t>
            </a:r>
            <a:r>
              <a:rPr lang="en-US" altLang="ja-JP" sz="2400" dirty="0"/>
              <a:t>: 196</a:t>
            </a:r>
          </a:p>
          <a:p>
            <a:pPr lvl="1"/>
            <a:r>
              <a:rPr lang="en-US" altLang="ja-JP" sz="2400" dirty="0"/>
              <a:t>Including &gt;10kpc-sources</a:t>
            </a:r>
          </a:p>
          <a:p>
            <a:pPr lvl="1"/>
            <a:r>
              <a:rPr lang="en-US" altLang="ja-JP" sz="2400" dirty="0"/>
              <a:t>R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=7.94+/-0.25 kpc</a:t>
            </a:r>
          </a:p>
          <a:p>
            <a:pPr lvl="1"/>
            <a:r>
              <a:rPr lang="en-US" altLang="ja-JP" sz="2400" dirty="0">
                <a:latin typeface="Symbol" pitchFamily="2" charset="2"/>
              </a:rPr>
              <a:t>Q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=234+/-8 kms</a:t>
            </a:r>
            <a:r>
              <a:rPr lang="en-US" altLang="ja-JP" sz="2400" baseline="30000" dirty="0"/>
              <a:t>-1</a:t>
            </a:r>
          </a:p>
          <a:p>
            <a:r>
              <a:rPr lang="en-US" altLang="ja-JP" sz="2800" dirty="0"/>
              <a:t>To be completed by 2022 </a:t>
            </a:r>
          </a:p>
          <a:p>
            <a:pPr marL="57150" indent="0">
              <a:buNone/>
            </a:pPr>
            <a:r>
              <a:rPr lang="en-US" altLang="ja-JP" sz="2800" dirty="0"/>
              <a:t>     March (end of FY2021)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1675204-B706-B84E-94E8-DE6AEC5E487F}"/>
              </a:ext>
            </a:extLst>
          </p:cNvPr>
          <p:cNvSpPr/>
          <p:nvPr/>
        </p:nvSpPr>
        <p:spPr>
          <a:xfrm>
            <a:off x="2185193" y="6460960"/>
            <a:ext cx="238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Compiled by </a:t>
            </a:r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Nagayama</a:t>
            </a:r>
            <a:endParaRPr lang="ja-JP" altLang="en-US">
              <a:solidFill>
                <a:srgbClr val="FF0000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F41C551-ACE9-644A-877E-C8B7AE2A5153}"/>
              </a:ext>
            </a:extLst>
          </p:cNvPr>
          <p:cNvGrpSpPr/>
          <p:nvPr/>
        </p:nvGrpSpPr>
        <p:grpSpPr>
          <a:xfrm>
            <a:off x="4843284" y="2701638"/>
            <a:ext cx="4215936" cy="4128654"/>
            <a:chOff x="2568858" y="0"/>
            <a:chExt cx="7002981" cy="68580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8A5F2746-41F3-634C-BB15-252760FD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858" y="0"/>
              <a:ext cx="7002981" cy="6858000"/>
            </a:xfrm>
            <a:prstGeom prst="rect">
              <a:avLst/>
            </a:prstGeom>
          </p:spPr>
        </p:pic>
        <p:sp>
          <p:nvSpPr>
            <p:cNvPr id="12" name="コンテンツ プレースホルダー 2">
              <a:extLst>
                <a:ext uri="{FF2B5EF4-FFF2-40B4-BE49-F238E27FC236}">
                  <a16:creationId xmlns:a16="http://schemas.microsoft.com/office/drawing/2014/main" id="{D0AB4613-BE99-624F-9411-8B3D03546B78}"/>
                </a:ext>
              </a:extLst>
            </p:cNvPr>
            <p:cNvSpPr txBox="1">
              <a:spLocks/>
            </p:cNvSpPr>
            <p:nvPr/>
          </p:nvSpPr>
          <p:spPr>
            <a:xfrm>
              <a:off x="4613779" y="4383664"/>
              <a:ext cx="988590" cy="50163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62500" lnSpcReduction="2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28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24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20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8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6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600" dirty="0">
                  <a:solidFill>
                    <a:schemeClr val="tx1"/>
                  </a:soli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</a:effectLst>
                </a:rPr>
                <a:t>GC</a:t>
              </a:r>
            </a:p>
          </p:txBody>
        </p:sp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369A031C-7B56-6C4C-A290-886BA514FEFF}"/>
                </a:ext>
              </a:extLst>
            </p:cNvPr>
            <p:cNvSpPr txBox="1">
              <a:spLocks/>
            </p:cNvSpPr>
            <p:nvPr/>
          </p:nvSpPr>
          <p:spPr>
            <a:xfrm>
              <a:off x="4350731" y="2354924"/>
              <a:ext cx="1524820" cy="50163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62500" lnSpcReduction="2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28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24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20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8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600" kern="1200" cap="none" baseline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kumimoji="1"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600" dirty="0">
                  <a:solidFill>
                    <a:schemeClr val="tx1"/>
                  </a:soli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</a:effectLst>
                </a:rPr>
                <a:t>SUN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54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Galactic astrometry</a:t>
            </a: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8475956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3D structure and dynamics of Milky Way Galaxy</a:t>
            </a:r>
          </a:p>
          <a:p>
            <a:pPr marL="0" indent="0">
              <a:buNone/>
            </a:pPr>
            <a:r>
              <a:rPr lang="en-US" altLang="ja-JP" sz="2800" dirty="0"/>
              <a:t>     based on accurate astrometry at up to 10</a:t>
            </a:r>
            <a:r>
              <a:rPr lang="en-US" altLang="ja-JP" sz="2800" dirty="0">
                <a:latin typeface="Symbol" pitchFamily="2" charset="2"/>
              </a:rPr>
              <a:t>m</a:t>
            </a:r>
            <a:r>
              <a:rPr lang="en-US" altLang="ja-JP" sz="2800" dirty="0"/>
              <a:t>as</a:t>
            </a:r>
          </a:p>
          <a:p>
            <a:r>
              <a:rPr lang="en-US" altLang="ja-JP" sz="2800" dirty="0"/>
              <a:t>Latest results (ver. July 26, 2018)</a:t>
            </a:r>
          </a:p>
          <a:p>
            <a:pPr lvl="1"/>
            <a:r>
              <a:rPr lang="en-US" altLang="ja-JP" sz="2400" dirty="0"/>
              <a:t>Galactic rotation curve is nearly flat between R=5-15 kpc</a:t>
            </a:r>
            <a:endParaRPr lang="en-US" altLang="ja-JP" sz="2400" baseline="30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62ABB4-D5D6-7542-BCE3-DE1F97F0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69" y="3053292"/>
            <a:ext cx="5330975" cy="380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D5D36E-D655-1A44-AF48-7EAD08E959AF}"/>
              </a:ext>
            </a:extLst>
          </p:cNvPr>
          <p:cNvSpPr/>
          <p:nvPr/>
        </p:nvSpPr>
        <p:spPr>
          <a:xfrm>
            <a:off x="2185193" y="6460960"/>
            <a:ext cx="238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Compiled by </a:t>
            </a:r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Nagayama</a:t>
            </a:r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Comparison with GAIA</a:t>
            </a: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86678"/>
            <a:ext cx="4561493" cy="577132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Comparison with GAIA DR2</a:t>
            </a:r>
          </a:p>
          <a:p>
            <a:pPr lvl="1"/>
            <a:r>
              <a:rPr lang="en-US" altLang="ja-JP" sz="2400" dirty="0"/>
              <a:t>Significant difference?</a:t>
            </a:r>
          </a:p>
          <a:p>
            <a:pPr lvl="1"/>
            <a:r>
              <a:rPr lang="en-US" altLang="ja-JP" sz="2400" dirty="0"/>
              <a:t>See talk by </a:t>
            </a:r>
            <a:r>
              <a:rPr lang="en-US" altLang="ja-JP" sz="2400" dirty="0">
                <a:solidFill>
                  <a:srgbClr val="FF0000"/>
                </a:solidFill>
              </a:rPr>
              <a:t>N. Sakai, </a:t>
            </a:r>
          </a:p>
          <a:p>
            <a:pPr marL="457200" lvl="1" indent="0"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    </a:t>
            </a:r>
            <a:r>
              <a:rPr lang="en-US" altLang="ja-JP" sz="2400" dirty="0" err="1">
                <a:solidFill>
                  <a:srgbClr val="FF0000"/>
                </a:solidFill>
              </a:rPr>
              <a:t>Sudoh</a:t>
            </a:r>
            <a:r>
              <a:rPr lang="en-US" altLang="ja-JP" sz="2400" dirty="0">
                <a:solidFill>
                  <a:srgbClr val="FF0000"/>
                </a:solidFill>
              </a:rPr>
              <a:t>, Miyachi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F9FE5E6-3277-3744-90AC-457665242AA6}"/>
              </a:ext>
            </a:extLst>
          </p:cNvPr>
          <p:cNvGrpSpPr/>
          <p:nvPr/>
        </p:nvGrpSpPr>
        <p:grpSpPr>
          <a:xfrm>
            <a:off x="4117056" y="1839126"/>
            <a:ext cx="4668085" cy="4968984"/>
            <a:chOff x="3751373" y="2328598"/>
            <a:chExt cx="4212824" cy="448437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A699B40-3029-074B-971C-9A189F0EE8BB}"/>
                </a:ext>
              </a:extLst>
            </p:cNvPr>
            <p:cNvSpPr txBox="1"/>
            <p:nvPr/>
          </p:nvSpPr>
          <p:spPr>
            <a:xfrm rot="16200000">
              <a:off x="2386388" y="3693583"/>
              <a:ext cx="3146612" cy="416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/>
                <a:t>Gaia</a:t>
              </a:r>
              <a:r>
                <a:rPr kumimoji="1" lang="en-US" altLang="ja-JP" sz="2400" dirty="0"/>
                <a:t> Parallax (mas)</a:t>
              </a:r>
              <a:endParaRPr kumimoji="1"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E26ED3D-FAF4-A543-9DAA-B208FFF406CC}"/>
                </a:ext>
              </a:extLst>
            </p:cNvPr>
            <p:cNvSpPr txBox="1"/>
            <p:nvPr/>
          </p:nvSpPr>
          <p:spPr>
            <a:xfrm>
              <a:off x="4788916" y="6396335"/>
              <a:ext cx="3146612" cy="416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VLBI Parallax (mas)</a:t>
              </a:r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DE7907C-580B-4041-997A-47F7CF505C2B}"/>
                </a:ext>
              </a:extLst>
            </p:cNvPr>
            <p:cNvSpPr txBox="1"/>
            <p:nvPr/>
          </p:nvSpPr>
          <p:spPr>
            <a:xfrm>
              <a:off x="7395872" y="5923446"/>
              <a:ext cx="568325" cy="3610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10</a:t>
              </a:r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D8B6169-B719-3641-BFC5-2217F03EDE88}"/>
                </a:ext>
              </a:extLst>
            </p:cNvPr>
            <p:cNvSpPr txBox="1"/>
            <p:nvPr/>
          </p:nvSpPr>
          <p:spPr>
            <a:xfrm>
              <a:off x="5880844" y="5927929"/>
              <a:ext cx="568325" cy="3610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1</a:t>
              </a:r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5292A6-C2DE-3E46-8E56-0CA8F89777E7}"/>
                </a:ext>
              </a:extLst>
            </p:cNvPr>
            <p:cNvSpPr txBox="1"/>
            <p:nvPr/>
          </p:nvSpPr>
          <p:spPr>
            <a:xfrm>
              <a:off x="4258240" y="5918965"/>
              <a:ext cx="568325" cy="3610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0.1</a:t>
              </a:r>
              <a:endParaRPr kumimoji="1" lang="ja-JP" altLang="en-US" dirty="0"/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A7F8129-014C-D442-B0AD-30B536A01C8B}"/>
              </a:ext>
            </a:extLst>
          </p:cNvPr>
          <p:cNvSpPr/>
          <p:nvPr/>
        </p:nvSpPr>
        <p:spPr>
          <a:xfrm>
            <a:off x="6665983" y="1297769"/>
            <a:ext cx="236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Compiled by </a:t>
            </a:r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Calibri" panose="020F0502020204030204" pitchFamily="34" charset="0"/>
              </a:rPr>
              <a:t>Nakagawa</a:t>
            </a: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EE69B1-B0AA-0D49-B560-937A0A58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5" y="3864799"/>
            <a:ext cx="3566925" cy="23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3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672</Words>
  <Application>Microsoft Macintosh PowerPoint</Application>
  <PresentationFormat>画面に合わせる (4:3)</PresentationFormat>
  <Paragraphs>161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Arial Unicode MS</vt:lpstr>
      <vt:lpstr>ＭＳ Ｐゴシック</vt:lpstr>
      <vt:lpstr>ヒラギノ角ゴ Pro W3</vt:lpstr>
      <vt:lpstr>Arial</vt:lpstr>
      <vt:lpstr>Calibri</vt:lpstr>
      <vt:lpstr>Symbol</vt:lpstr>
      <vt:lpstr>Office テーマ</vt:lpstr>
      <vt:lpstr>PowerPoint プレゼンテーション</vt:lpstr>
      <vt:lpstr>Science operation</vt:lpstr>
      <vt:lpstr>Science operation</vt:lpstr>
      <vt:lpstr>Data processing with VEDA</vt:lpstr>
      <vt:lpstr>Data processing with VEDA</vt:lpstr>
      <vt:lpstr>Parallax measurements</vt:lpstr>
      <vt:lpstr>Galactic astrometry</vt:lpstr>
      <vt:lpstr>Galactic astrometry</vt:lpstr>
      <vt:lpstr>Comparison with GAIA</vt:lpstr>
      <vt:lpstr>Future science plan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WG report</dc:title>
  <dc:creator>honma</dc:creator>
  <cp:lastModifiedBy>廣田朋也</cp:lastModifiedBy>
  <cp:revision>513</cp:revision>
  <dcterms:created xsi:type="dcterms:W3CDTF">2013-10-23T00:17:27Z</dcterms:created>
  <dcterms:modified xsi:type="dcterms:W3CDTF">2018-09-26T02:52:08Z</dcterms:modified>
</cp:coreProperties>
</file>