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69" r:id="rId19"/>
    <p:sldId id="270" r:id="rId20"/>
    <p:sldId id="271" r:id="rId21"/>
    <p:sldId id="272" r:id="rId22"/>
    <p:sldId id="274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F580-D265-43A1-810B-E218223388B5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186F2-AB30-45AE-A62E-72DEAC7CF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0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6D59-2E89-4666-8921-DFD3763674D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25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779D-D90C-4001-A1EA-DE7FD28E5F7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56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01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8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67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6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7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9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5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07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41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28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F8F3-7E09-4332-A392-DC1D7F34D74C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4C3E-03F5-40E5-97C6-2503F5C9A7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67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Water Vapor Distribution over the sky measured at Mizusawa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N. Kawaguchi</a:t>
            </a:r>
          </a:p>
          <a:p>
            <a:r>
              <a:rPr lang="en-US" altLang="ja-JP" dirty="0" smtClean="0"/>
              <a:t>Prof. Emeritus of NAOJ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692696"/>
            <a:ext cx="1316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VERA UM</a:t>
            </a:r>
          </a:p>
          <a:p>
            <a:r>
              <a:rPr lang="en-US" altLang="ja-JP" dirty="0" smtClean="0"/>
              <a:t>2018.9.25</a:t>
            </a:r>
          </a:p>
          <a:p>
            <a:r>
              <a:rPr kumimoji="1" lang="en-US" altLang="ja-JP" dirty="0" smtClean="0"/>
              <a:t>15:40-15:55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2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Tipping on July 6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344816" cy="441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380312" y="1052736"/>
            <a:ext cx="125226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El         SecZ</a:t>
            </a:r>
          </a:p>
          <a:p>
            <a:pPr marL="342900" indent="-342900">
              <a:buAutoNum type="arabicPlain" startAt="90"/>
            </a:pPr>
            <a:r>
              <a:rPr kumimoji="1" lang="en-US" altLang="ja-JP" dirty="0" smtClean="0"/>
              <a:t>       1.0</a:t>
            </a:r>
          </a:p>
          <a:p>
            <a:r>
              <a:rPr kumimoji="1" lang="en-US" altLang="ja-JP" dirty="0" smtClean="0"/>
              <a:t>41.8      1.5</a:t>
            </a:r>
          </a:p>
          <a:p>
            <a:pPr marL="342900" indent="-342900">
              <a:buAutoNum type="arabicPlain" startAt="30"/>
            </a:pPr>
            <a:r>
              <a:rPr lang="en-US" altLang="ja-JP" dirty="0" smtClean="0"/>
              <a:t>       2.0</a:t>
            </a:r>
          </a:p>
          <a:p>
            <a:r>
              <a:rPr lang="en-US" altLang="ja-JP" dirty="0" smtClean="0"/>
              <a:t>23.6      2.5</a:t>
            </a:r>
          </a:p>
          <a:p>
            <a:r>
              <a:rPr lang="en-US" altLang="ja-JP" dirty="0" smtClean="0"/>
              <a:t>19.47    3.0</a:t>
            </a:r>
          </a:p>
          <a:p>
            <a:r>
              <a:rPr lang="en-US" altLang="ja-JP" dirty="0" smtClean="0"/>
              <a:t>16.6      3.5</a:t>
            </a:r>
          </a:p>
          <a:p>
            <a:r>
              <a:rPr kumimoji="1" lang="en-US" altLang="ja-JP" dirty="0" smtClean="0"/>
              <a:t>14.48    4.0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86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1416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Tipping on July </a:t>
            </a:r>
            <a:r>
              <a:rPr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1052736"/>
            <a:ext cx="125226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El         SecZ</a:t>
            </a:r>
          </a:p>
          <a:p>
            <a:pPr marL="342900" indent="-342900">
              <a:buAutoNum type="arabicPlain" startAt="90"/>
            </a:pPr>
            <a:r>
              <a:rPr kumimoji="1" lang="en-US" altLang="ja-JP" dirty="0" smtClean="0"/>
              <a:t>       1.0</a:t>
            </a:r>
          </a:p>
          <a:p>
            <a:r>
              <a:rPr kumimoji="1" lang="en-US" altLang="ja-JP" dirty="0" smtClean="0"/>
              <a:t>41.8      1.5</a:t>
            </a:r>
          </a:p>
          <a:p>
            <a:pPr marL="342900" indent="-342900">
              <a:buAutoNum type="arabicPlain" startAt="30"/>
            </a:pPr>
            <a:r>
              <a:rPr lang="en-US" altLang="ja-JP" dirty="0" smtClean="0"/>
              <a:t>       2.0</a:t>
            </a:r>
          </a:p>
          <a:p>
            <a:r>
              <a:rPr lang="en-US" altLang="ja-JP" dirty="0" smtClean="0"/>
              <a:t>23.6      2.5</a:t>
            </a:r>
          </a:p>
          <a:p>
            <a:r>
              <a:rPr lang="en-US" altLang="ja-JP" dirty="0" smtClean="0"/>
              <a:t>19.47    3.0</a:t>
            </a:r>
          </a:p>
          <a:p>
            <a:r>
              <a:rPr lang="en-US" altLang="ja-JP" dirty="0" smtClean="0"/>
              <a:t>16.6      3.5</a:t>
            </a:r>
          </a:p>
          <a:p>
            <a:r>
              <a:rPr kumimoji="1" lang="en-US" altLang="ja-JP" dirty="0" smtClean="0"/>
              <a:t>14.48    4.0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82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Tipping on July </a:t>
            </a:r>
            <a:r>
              <a:rPr lang="en-US" altLang="ja-JP" dirty="0" smtClean="0"/>
              <a:t>8 at Az=120 deg</a:t>
            </a:r>
            <a:endParaRPr kumimoji="1" lang="ja-JP" alt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5281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308304" y="1700808"/>
            <a:ext cx="125226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El         SecZ</a:t>
            </a:r>
          </a:p>
          <a:p>
            <a:r>
              <a:rPr kumimoji="1" lang="en-US" altLang="ja-JP" dirty="0" smtClean="0"/>
              <a:t>90         1.0</a:t>
            </a:r>
          </a:p>
          <a:p>
            <a:r>
              <a:rPr lang="en-US" altLang="ja-JP" dirty="0" smtClean="0"/>
              <a:t>41.8      1.5</a:t>
            </a:r>
          </a:p>
          <a:p>
            <a:r>
              <a:rPr lang="en-US" altLang="ja-JP" dirty="0" smtClean="0"/>
              <a:t>16.6      3.5</a:t>
            </a:r>
          </a:p>
          <a:p>
            <a:r>
              <a:rPr kumimoji="1" lang="en-US" altLang="ja-JP" dirty="0" smtClean="0"/>
              <a:t>14.48    4.0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35896" y="1412776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Az=120 deg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15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Tipping at Az=240 deg under raining 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0098"/>
            <a:ext cx="4038600" cy="32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13266"/>
            <a:ext cx="4038600" cy="30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491880" y="1340768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Repeatability Test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184482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09:58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191683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10:06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94877" y="134076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２０１８年７月７日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2564904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WV</a:t>
            </a:r>
            <a:r>
              <a:rPr kumimoji="1" lang="en-US" altLang="ja-JP" sz="2400" dirty="0" smtClean="0"/>
              <a:t>=3K</a:t>
            </a:r>
          </a:p>
          <a:p>
            <a:r>
              <a:rPr lang="en-US" altLang="ja-JP" sz="2400" dirty="0" err="1"/>
              <a:t>T</a:t>
            </a:r>
            <a:r>
              <a:rPr lang="en-US" altLang="ja-JP" sz="2400" baseline="-25000" dirty="0" err="1"/>
              <a:t>lq</a:t>
            </a:r>
            <a:r>
              <a:rPr lang="en-US" altLang="ja-JP" sz="2400" dirty="0"/>
              <a:t>=200K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90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Tipping at Az=240 deg under raining 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0098"/>
            <a:ext cx="4038600" cy="32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6182"/>
            <a:ext cx="4038600" cy="32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1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Tipping at Az=240 deg under raining 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2969"/>
            <a:ext cx="4038600" cy="3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4485"/>
            <a:ext cx="4038600" cy="323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Tipping at Az=240 deg under raining 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97906"/>
            <a:ext cx="4038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7127"/>
            <a:ext cx="4038600" cy="319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Tipping at Az=240 deg under raining 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130" y="1984851"/>
            <a:ext cx="4777740" cy="37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Tipping result under raining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344816" cy="441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236296" y="1484784"/>
            <a:ext cx="125226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El         SecZ</a:t>
            </a:r>
          </a:p>
          <a:p>
            <a:pPr marL="342900" indent="-342900">
              <a:buAutoNum type="arabicPlain" startAt="90"/>
            </a:pPr>
            <a:r>
              <a:rPr kumimoji="1" lang="en-US" altLang="ja-JP" dirty="0" smtClean="0"/>
              <a:t>       1.0</a:t>
            </a:r>
          </a:p>
          <a:p>
            <a:r>
              <a:rPr kumimoji="1" lang="en-US" altLang="ja-JP" dirty="0" smtClean="0"/>
              <a:t>41.8      1.5</a:t>
            </a:r>
          </a:p>
          <a:p>
            <a:pPr marL="342900" indent="-342900">
              <a:buAutoNum type="arabicPlain" startAt="30"/>
            </a:pPr>
            <a:r>
              <a:rPr lang="en-US" altLang="ja-JP" dirty="0" smtClean="0"/>
              <a:t>       2.0</a:t>
            </a:r>
          </a:p>
          <a:p>
            <a:r>
              <a:rPr lang="en-US" altLang="ja-JP" dirty="0" smtClean="0"/>
              <a:t>23.6      2.5</a:t>
            </a:r>
          </a:p>
          <a:p>
            <a:r>
              <a:rPr lang="en-US" altLang="ja-JP" dirty="0" smtClean="0"/>
              <a:t>19.47    3.0</a:t>
            </a:r>
          </a:p>
          <a:p>
            <a:r>
              <a:rPr lang="en-US" altLang="ja-JP" dirty="0" smtClean="0"/>
              <a:t>16.6      3.5</a:t>
            </a:r>
          </a:p>
          <a:p>
            <a:r>
              <a:rPr kumimoji="1" lang="en-US" altLang="ja-JP" dirty="0" smtClean="0"/>
              <a:t>14.48    4.0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1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水蒸気の水平分布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方位角スキャンの結果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85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水沢７月実験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水蒸気量の仰角依存特性試験</a:t>
            </a:r>
            <a:endParaRPr kumimoji="1" lang="en-US" altLang="ja-JP" dirty="0" smtClean="0"/>
          </a:p>
          <a:p>
            <a:r>
              <a:rPr lang="ja-JP" altLang="en-US" dirty="0"/>
              <a:t>水蒸気量</a:t>
            </a:r>
            <a:r>
              <a:rPr lang="ja-JP" altLang="en-US" dirty="0" smtClean="0"/>
              <a:t>の水平分布の一様性試験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67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Az Scanning at secZ=2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00800" cy="432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88224" y="1412776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２０１８年７月７日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2708920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ΔT</a:t>
            </a:r>
            <a:r>
              <a:rPr kumimoji="1" lang="ja-JP" altLang="en-US" sz="2400" dirty="0" smtClean="0"/>
              <a:t>＝６</a:t>
            </a:r>
            <a:r>
              <a:rPr kumimoji="1" lang="en-US" altLang="ja-JP" sz="2400" dirty="0" smtClean="0"/>
              <a:t>K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(27mm)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34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of Az </a:t>
            </a:r>
            <a:r>
              <a:rPr lang="en-US" altLang="ja-JP" dirty="0"/>
              <a:t>Scanning at </a:t>
            </a:r>
            <a:r>
              <a:rPr lang="en-US" altLang="ja-JP" dirty="0" smtClean="0"/>
              <a:t>secZ=3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40760" cy="41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652120" y="2708920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ΔT</a:t>
            </a:r>
            <a:r>
              <a:rPr kumimoji="1" lang="ja-JP" altLang="en-US" sz="2400" dirty="0" smtClean="0"/>
              <a:t>＝４</a:t>
            </a:r>
            <a:r>
              <a:rPr kumimoji="1" lang="en-US" altLang="ja-JP" sz="2400" dirty="0" smtClean="0"/>
              <a:t>K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(18mm)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10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濃い雲に覆われ小雨の中でも大気中の水蒸気量の計測に成功した。</a:t>
            </a:r>
            <a:endParaRPr kumimoji="1" lang="en-US" altLang="ja-JP" dirty="0" smtClean="0"/>
          </a:p>
          <a:p>
            <a:r>
              <a:rPr lang="ja-JP" altLang="en-US" dirty="0"/>
              <a:t>かなり強い雨</a:t>
            </a:r>
            <a:r>
              <a:rPr lang="ja-JP" altLang="en-US" dirty="0" smtClean="0"/>
              <a:t>でも微弱な水蒸気の検出に成功した。</a:t>
            </a:r>
            <a:endParaRPr lang="en-US" altLang="ja-JP" dirty="0" smtClean="0"/>
          </a:p>
          <a:p>
            <a:r>
              <a:rPr kumimoji="1" lang="ja-JP" altLang="en-US" dirty="0"/>
              <a:t>仰角</a:t>
            </a:r>
            <a:r>
              <a:rPr kumimoji="1" lang="ja-JP" altLang="en-US" dirty="0" smtClean="0"/>
              <a:t>依存性が計測された。</a:t>
            </a:r>
            <a:endParaRPr kumimoji="1" lang="en-US" altLang="ja-JP" dirty="0" smtClean="0"/>
          </a:p>
          <a:p>
            <a:r>
              <a:rPr lang="ja-JP" altLang="en-US" dirty="0"/>
              <a:t>水平</a:t>
            </a:r>
            <a:r>
              <a:rPr lang="ja-JP" altLang="en-US" dirty="0" smtClean="0"/>
              <a:t>方向の水蒸気分布が計測された。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6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condition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50480" cy="42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27784" y="1412776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厚い</a:t>
            </a:r>
            <a:r>
              <a:rPr kumimoji="1" lang="ja-JP" altLang="en-US" dirty="0" smtClean="0"/>
              <a:t>雲に覆われ、時々雨が降ってきた。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105273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２０１８年７月</a:t>
            </a:r>
            <a:r>
              <a:rPr kumimoji="1" lang="ja-JP" altLang="en-US" dirty="0" smtClean="0"/>
              <a:t>６</a:t>
            </a:r>
            <a:r>
              <a:rPr lang="ja-JP" altLang="en-US" dirty="0"/>
              <a:t>－８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8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Mechanical Attachment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831080" cy="36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55776" y="170080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試験評価機の受信機台への最終設置状況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0272" y="119675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２０１８年７月６日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4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AD converter fixed above VERA rack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632960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47664" y="19168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OCTAD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DC</a:t>
            </a:r>
            <a:r>
              <a:rPr kumimoji="1" lang="ja-JP" altLang="en-US" dirty="0" smtClean="0"/>
              <a:t>ラックの上にベルトで固定した。正面パネルについているハンドルでの固定でしっかり固定できた。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6" y="126876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２０１８年７月６日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3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水蒸気量</a:t>
            </a:r>
            <a:r>
              <a:rPr lang="ja-JP" altLang="en-US" dirty="0" smtClean="0"/>
              <a:t>の仰角依存性試験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secZ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23928" y="1556792"/>
            <a:ext cx="135631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El         SecZ</a:t>
            </a:r>
          </a:p>
          <a:p>
            <a:pPr marL="342900" indent="-342900">
              <a:buAutoNum type="arabicPlain" startAt="90"/>
            </a:pPr>
            <a:r>
              <a:rPr kumimoji="1" lang="en-US" altLang="ja-JP" dirty="0" smtClean="0"/>
              <a:t>       1.0</a:t>
            </a:r>
          </a:p>
          <a:p>
            <a:r>
              <a:rPr kumimoji="1" lang="en-US" altLang="ja-JP" dirty="0" smtClean="0"/>
              <a:t>41.8      1.5</a:t>
            </a:r>
          </a:p>
          <a:p>
            <a:pPr marL="342900" indent="-342900">
              <a:buAutoNum type="arabicPlain" startAt="30"/>
            </a:pPr>
            <a:r>
              <a:rPr lang="en-US" altLang="ja-JP" dirty="0" smtClean="0"/>
              <a:t>       2.0</a:t>
            </a:r>
          </a:p>
          <a:p>
            <a:r>
              <a:rPr lang="en-US" altLang="ja-JP" dirty="0" smtClean="0"/>
              <a:t>23.6      2.5</a:t>
            </a:r>
          </a:p>
          <a:p>
            <a:r>
              <a:rPr lang="en-US" altLang="ja-JP" dirty="0" smtClean="0"/>
              <a:t>19.47    3.0</a:t>
            </a:r>
          </a:p>
          <a:p>
            <a:r>
              <a:rPr lang="en-US" altLang="ja-JP" dirty="0" smtClean="0"/>
              <a:t>16.6      3.5</a:t>
            </a:r>
          </a:p>
          <a:p>
            <a:r>
              <a:rPr kumimoji="1" lang="en-US" altLang="ja-JP" dirty="0" smtClean="0"/>
              <a:t>14.48    4.0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Repeatability</a:t>
            </a:r>
            <a:r>
              <a:rPr lang="ja-JP" altLang="en-US" dirty="0"/>
              <a:t> </a:t>
            </a:r>
            <a:r>
              <a:rPr lang="en-US" altLang="ja-JP" dirty="0" smtClean="0"/>
              <a:t>Test </a:t>
            </a:r>
            <a:r>
              <a:rPr kumimoji="1" lang="en-US" altLang="ja-JP" dirty="0" smtClean="0"/>
              <a:t> at Zenith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8510"/>
            <a:ext cx="4038600" cy="32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5765"/>
            <a:ext cx="4038600" cy="32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71600" y="191683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16:00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8064" y="191683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16:10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64288" y="134076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２０１８年７月６日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177281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secZ=1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6176" y="177281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secZ=1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00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quality in spectrum </a:t>
            </a:r>
            <a:r>
              <a:rPr lang="en-US" altLang="ja-JP" dirty="0"/>
              <a:t>f</a:t>
            </a:r>
            <a:r>
              <a:rPr kumimoji="1" lang="en-US" altLang="ja-JP" dirty="0" smtClean="0"/>
              <a:t>itting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1822"/>
            <a:ext cx="4038600" cy="324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8441"/>
            <a:ext cx="4038600" cy="33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619672" y="1844824"/>
            <a:ext cx="5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Best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2080" y="1772816"/>
            <a:ext cx="74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Worst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1840" y="16288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Az=240 deg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95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Tipping on July 6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078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24328" y="836712"/>
            <a:ext cx="125226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El         SecZ</a:t>
            </a:r>
          </a:p>
          <a:p>
            <a:pPr marL="342900" indent="-342900">
              <a:buAutoNum type="arabicPlain" startAt="90"/>
            </a:pPr>
            <a:r>
              <a:rPr kumimoji="1" lang="en-US" altLang="ja-JP" dirty="0" smtClean="0"/>
              <a:t>       1.0</a:t>
            </a:r>
          </a:p>
          <a:p>
            <a:r>
              <a:rPr kumimoji="1" lang="en-US" altLang="ja-JP" dirty="0" smtClean="0"/>
              <a:t>41.8      1.5</a:t>
            </a:r>
          </a:p>
          <a:p>
            <a:pPr marL="342900" indent="-342900">
              <a:buAutoNum type="arabicPlain" startAt="30"/>
            </a:pPr>
            <a:r>
              <a:rPr lang="en-US" altLang="ja-JP" dirty="0" smtClean="0"/>
              <a:t>       2.0</a:t>
            </a:r>
          </a:p>
          <a:p>
            <a:r>
              <a:rPr lang="en-US" altLang="ja-JP" dirty="0" smtClean="0"/>
              <a:t>23.6      2.5</a:t>
            </a:r>
          </a:p>
          <a:p>
            <a:r>
              <a:rPr lang="en-US" altLang="ja-JP" dirty="0" smtClean="0"/>
              <a:t>19.47    3.0</a:t>
            </a:r>
          </a:p>
          <a:p>
            <a:r>
              <a:rPr lang="en-US" altLang="ja-JP" dirty="0" smtClean="0"/>
              <a:t>16.6      3.5</a:t>
            </a:r>
          </a:p>
          <a:p>
            <a:r>
              <a:rPr kumimoji="1" lang="en-US" altLang="ja-JP" dirty="0" smtClean="0"/>
              <a:t>14.48    4.0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76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368</Words>
  <Application>Microsoft Office PowerPoint</Application>
  <PresentationFormat>画面に合わせる (4:3)</PresentationFormat>
  <Paragraphs>106</Paragraphs>
  <Slides>22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Water Vapor Distribution over the sky measured at Mizusawa</vt:lpstr>
      <vt:lpstr>水沢７月実験</vt:lpstr>
      <vt:lpstr>Weather condition</vt:lpstr>
      <vt:lpstr>Mechanical Attachment</vt:lpstr>
      <vt:lpstr>AD converter fixed above VERA rack</vt:lpstr>
      <vt:lpstr>水蒸気量の仰角依存性試験</vt:lpstr>
      <vt:lpstr>Repeatability Test  at Zenith</vt:lpstr>
      <vt:lpstr>Data quality in spectrum fitting</vt:lpstr>
      <vt:lpstr>Tipping on July 6</vt:lpstr>
      <vt:lpstr>Tipping on July 6</vt:lpstr>
      <vt:lpstr>Tipping on July 7</vt:lpstr>
      <vt:lpstr>Tipping on July 8 at Az=120 deg</vt:lpstr>
      <vt:lpstr>Tipping at Az=240 deg under raining </vt:lpstr>
      <vt:lpstr>Tipping at Az=240 deg under raining </vt:lpstr>
      <vt:lpstr>Tipping at Az=240 deg under raining </vt:lpstr>
      <vt:lpstr>Tipping at Az=240 deg under raining </vt:lpstr>
      <vt:lpstr>Tipping at Az=240 deg under raining </vt:lpstr>
      <vt:lpstr>Tipping result under raining</vt:lpstr>
      <vt:lpstr>水蒸気の水平分布</vt:lpstr>
      <vt:lpstr>Summary of Az Scanning at secZ=2</vt:lpstr>
      <vt:lpstr>Summary of Az Scanning at secZ=3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Vapor Distribution over the sky measured at Mizusawa</dc:title>
  <dc:creator>Kawaguchi</dc:creator>
  <cp:lastModifiedBy>Kawaguchi</cp:lastModifiedBy>
  <cp:revision>10</cp:revision>
  <dcterms:created xsi:type="dcterms:W3CDTF">2018-09-22T02:45:14Z</dcterms:created>
  <dcterms:modified xsi:type="dcterms:W3CDTF">2018-09-25T07:05:15Z</dcterms:modified>
</cp:coreProperties>
</file>