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8"/>
  </p:notesMasterIdLst>
  <p:sldIdLst>
    <p:sldId id="357" r:id="rId2"/>
    <p:sldId id="358" r:id="rId3"/>
    <p:sldId id="397" r:id="rId4"/>
    <p:sldId id="398" r:id="rId5"/>
    <p:sldId id="399" r:id="rId6"/>
    <p:sldId id="400" r:id="rId7"/>
    <p:sldId id="401" r:id="rId8"/>
    <p:sldId id="402" r:id="rId9"/>
    <p:sldId id="403" r:id="rId10"/>
    <p:sldId id="374" r:id="rId11"/>
    <p:sldId id="375" r:id="rId12"/>
    <p:sldId id="404" r:id="rId13"/>
    <p:sldId id="394" r:id="rId14"/>
    <p:sldId id="405" r:id="rId15"/>
    <p:sldId id="406" r:id="rId16"/>
    <p:sldId id="408" r:id="rId17"/>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A7A7"/>
    <a:srgbClr val="C1EFFF"/>
    <a:srgbClr val="FF505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994" autoAdjust="0"/>
  </p:normalViewPr>
  <p:slideViewPr>
    <p:cSldViewPr>
      <p:cViewPr varScale="1">
        <p:scale>
          <a:sx n="84" d="100"/>
          <a:sy n="84" d="100"/>
        </p:scale>
        <p:origin x="138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1"/>
            <a:ext cx="3076977" cy="511978"/>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defRPr sz="1300"/>
            </a:lvl1pPr>
          </a:lstStyle>
          <a:p>
            <a:pPr>
              <a:defRPr/>
            </a:pPr>
            <a:endParaRPr lang="en-US" altLang="ja-JP"/>
          </a:p>
        </p:txBody>
      </p:sp>
      <p:sp>
        <p:nvSpPr>
          <p:cNvPr id="71683" name="Rectangle 3"/>
          <p:cNvSpPr>
            <a:spLocks noGrp="1" noChangeArrowheads="1"/>
          </p:cNvSpPr>
          <p:nvPr>
            <p:ph type="dt" idx="1"/>
          </p:nvPr>
        </p:nvSpPr>
        <p:spPr bwMode="auto">
          <a:xfrm>
            <a:off x="4020650" y="1"/>
            <a:ext cx="3076976" cy="511978"/>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lgn="r">
              <a:defRPr sz="1300"/>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709429" y="4861318"/>
            <a:ext cx="5680444" cy="4606152"/>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686" name="Rectangle 6"/>
          <p:cNvSpPr>
            <a:spLocks noGrp="1" noChangeArrowheads="1"/>
          </p:cNvSpPr>
          <p:nvPr>
            <p:ph type="ftr" sz="quarter" idx="4"/>
          </p:nvPr>
        </p:nvSpPr>
        <p:spPr bwMode="auto">
          <a:xfrm>
            <a:off x="1" y="9720989"/>
            <a:ext cx="3076977" cy="511977"/>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defRPr sz="1300"/>
            </a:lvl1pPr>
          </a:lstStyle>
          <a:p>
            <a:pPr>
              <a:defRPr/>
            </a:pPr>
            <a:endParaRPr lang="en-US" altLang="ja-JP"/>
          </a:p>
        </p:txBody>
      </p:sp>
      <p:sp>
        <p:nvSpPr>
          <p:cNvPr id="71687" name="Rectangle 7"/>
          <p:cNvSpPr>
            <a:spLocks noGrp="1" noChangeArrowheads="1"/>
          </p:cNvSpPr>
          <p:nvPr>
            <p:ph type="sldNum" sz="quarter" idx="5"/>
          </p:nvPr>
        </p:nvSpPr>
        <p:spPr bwMode="auto">
          <a:xfrm>
            <a:off x="4020650" y="9720989"/>
            <a:ext cx="3076976" cy="511977"/>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lgn="r">
              <a:defRPr sz="1300"/>
            </a:lvl1pPr>
          </a:lstStyle>
          <a:p>
            <a:pPr>
              <a:defRPr/>
            </a:pPr>
            <a:fld id="{F52CB993-E7D0-41B3-AE22-DBF9E54F652D}" type="slidenum">
              <a:rPr lang="en-US" altLang="ja-JP"/>
              <a:pPr>
                <a:defRPr/>
              </a:pPr>
              <a:t>‹#›</a:t>
            </a:fld>
            <a:endParaRPr lang="en-US" altLang="ja-JP"/>
          </a:p>
        </p:txBody>
      </p:sp>
    </p:spTree>
    <p:extLst>
      <p:ext uri="{BB962C8B-B14F-4D97-AF65-F5344CB8AC3E}">
        <p14:creationId xmlns:p14="http://schemas.microsoft.com/office/powerpoint/2010/main" val="3888130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439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121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742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3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16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61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60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221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E3546C0-8F51-4829-9F1B-371EFA2416C1}" type="datetimeFigureOut">
              <a:rPr lang="ja-JP" altLang="en-US" smtClean="0">
                <a:solidFill>
                  <a:prstClr val="black">
                    <a:tint val="75000"/>
                  </a:prstClr>
                </a:solidFill>
              </a:rPr>
              <a:pPr/>
              <a:t>2018/9/25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2339C5-26E6-41BA-863D-FFE2B94459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48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3546C0-8F51-4829-9F1B-371EFA2416C1}" type="datetimeFigureOut">
              <a:rPr lang="ja-JP" altLang="en-US" smtClean="0">
                <a:solidFill>
                  <a:prstClr val="black">
                    <a:tint val="75000"/>
                  </a:prstClr>
                </a:solidFill>
                <a:latin typeface="Calibri" panose="020F0502020204030204"/>
              </a:rPr>
              <a:pPr fontAlgn="auto">
                <a:spcBef>
                  <a:spcPts val="0"/>
                </a:spcBef>
                <a:spcAft>
                  <a:spcPts val="0"/>
                </a:spcAft>
              </a:pPr>
              <a:t>2018/9/25</a:t>
            </a:fld>
            <a:endParaRPr lang="ja-JP"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A2339C5-26E6-41BA-863D-FFE2B9445933}"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0193700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大学</a:t>
            </a:r>
            <a:r>
              <a:rPr lang="en-US" altLang="ja-JP" dirty="0"/>
              <a:t>VLBI</a:t>
            </a:r>
            <a:r>
              <a:rPr lang="ja-JP" altLang="en-US" dirty="0" smtClean="0"/>
              <a:t>連携の現状と将来</a:t>
            </a:r>
            <a:r>
              <a:rPr lang="en-US" altLang="ja-JP" dirty="0" smtClean="0"/>
              <a:t/>
            </a:r>
            <a:br>
              <a:rPr lang="en-US" altLang="ja-JP" dirty="0" smtClean="0"/>
            </a:br>
            <a:r>
              <a:rPr lang="ja-JP" altLang="en-US" sz="1800" dirty="0" smtClean="0"/>
              <a:t>藤沢健太（山口大学）</a:t>
            </a:r>
            <a:endParaRPr kumimoji="1" lang="ja-JP" altLang="en-US" sz="1800" dirty="0"/>
          </a:p>
        </p:txBody>
      </p:sp>
      <p:sp>
        <p:nvSpPr>
          <p:cNvPr id="3" name="コンテンツ プレースホルダー 2"/>
          <p:cNvSpPr>
            <a:spLocks noGrp="1"/>
          </p:cNvSpPr>
          <p:nvPr>
            <p:ph idx="1"/>
          </p:nvPr>
        </p:nvSpPr>
        <p:spPr>
          <a:xfrm>
            <a:off x="251520" y="1484784"/>
            <a:ext cx="4248472" cy="5040559"/>
          </a:xfrm>
        </p:spPr>
        <p:txBody>
          <a:bodyPr>
            <a:normAutofit fontScale="70000" lnSpcReduction="20000"/>
          </a:bodyPr>
          <a:lstStyle/>
          <a:p>
            <a:pPr>
              <a:lnSpc>
                <a:spcPct val="120000"/>
              </a:lnSpc>
            </a:pPr>
            <a:r>
              <a:rPr lang="ja-JP" altLang="en-US" sz="2400" dirty="0"/>
              <a:t>研究体制</a:t>
            </a:r>
            <a:endParaRPr lang="en-US" altLang="ja-JP" sz="2400" dirty="0"/>
          </a:p>
          <a:p>
            <a:pPr lvl="1">
              <a:lnSpc>
                <a:spcPct val="120000"/>
              </a:lnSpc>
            </a:pPr>
            <a:r>
              <a:rPr lang="ja-JP" altLang="en-US" dirty="0"/>
              <a:t>国立天文台</a:t>
            </a:r>
            <a:r>
              <a:rPr lang="en-US" altLang="ja-JP" dirty="0"/>
              <a:t> (VERA)</a:t>
            </a:r>
          </a:p>
          <a:p>
            <a:pPr lvl="1">
              <a:lnSpc>
                <a:spcPct val="120000"/>
              </a:lnSpc>
            </a:pPr>
            <a:r>
              <a:rPr lang="ja-JP" altLang="en-US" dirty="0" smtClean="0"/>
              <a:t>茨城</a:t>
            </a:r>
            <a:r>
              <a:rPr lang="ja-JP" altLang="en-US" dirty="0"/>
              <a:t>大、筑波大、岐阜大、大阪府大、山口大、鹿児島大</a:t>
            </a:r>
            <a:endParaRPr lang="en-US" altLang="ja-JP" dirty="0"/>
          </a:p>
          <a:p>
            <a:pPr lvl="1">
              <a:lnSpc>
                <a:spcPct val="120000"/>
              </a:lnSpc>
            </a:pPr>
            <a:r>
              <a:rPr lang="en-US" altLang="ja-JP" dirty="0"/>
              <a:t>JAXA, </a:t>
            </a:r>
            <a:r>
              <a:rPr lang="en-US" altLang="ja-JP" dirty="0" smtClean="0"/>
              <a:t>NICT</a:t>
            </a:r>
            <a:endParaRPr lang="en-US" altLang="ja-JP" dirty="0"/>
          </a:p>
          <a:p>
            <a:pPr>
              <a:lnSpc>
                <a:spcPct val="120000"/>
              </a:lnSpc>
            </a:pPr>
            <a:r>
              <a:rPr lang="ja-JP" altLang="en-US" sz="2400" dirty="0"/>
              <a:t>観測網性能</a:t>
            </a:r>
            <a:endParaRPr lang="en-US" altLang="ja-JP" sz="2400" dirty="0"/>
          </a:p>
          <a:p>
            <a:pPr lvl="1">
              <a:lnSpc>
                <a:spcPct val="120000"/>
              </a:lnSpc>
            </a:pPr>
            <a:r>
              <a:rPr lang="en-US" altLang="ja-JP" dirty="0" smtClean="0"/>
              <a:t>11</a:t>
            </a:r>
            <a:r>
              <a:rPr lang="ja-JP" altLang="en-US" dirty="0" smtClean="0"/>
              <a:t>望遠鏡</a:t>
            </a:r>
            <a:r>
              <a:rPr lang="en-US" altLang="ja-JP" dirty="0" smtClean="0"/>
              <a:t> </a:t>
            </a:r>
            <a:r>
              <a:rPr lang="en-US" altLang="ja-JP" dirty="0"/>
              <a:t>(11m ~ 64m)</a:t>
            </a:r>
          </a:p>
          <a:p>
            <a:pPr lvl="1">
              <a:lnSpc>
                <a:spcPct val="120000"/>
              </a:lnSpc>
            </a:pPr>
            <a:r>
              <a:rPr lang="ja-JP" altLang="en-US" dirty="0"/>
              <a:t>基線長</a:t>
            </a:r>
            <a:r>
              <a:rPr lang="en-US" altLang="ja-JP" dirty="0"/>
              <a:t> 50 - 2500 km</a:t>
            </a:r>
          </a:p>
          <a:p>
            <a:pPr lvl="1">
              <a:lnSpc>
                <a:spcPct val="120000"/>
              </a:lnSpc>
            </a:pPr>
            <a:r>
              <a:rPr lang="ja-JP" altLang="en-US" dirty="0"/>
              <a:t>周波数</a:t>
            </a:r>
            <a:r>
              <a:rPr lang="en-US" altLang="ja-JP" dirty="0"/>
              <a:t> 6.7/8/22 GHz</a:t>
            </a:r>
          </a:p>
          <a:p>
            <a:pPr lvl="1">
              <a:lnSpc>
                <a:spcPct val="120000"/>
              </a:lnSpc>
            </a:pPr>
            <a:r>
              <a:rPr lang="ja-JP" altLang="en-US" dirty="0"/>
              <a:t>感度</a:t>
            </a:r>
            <a:r>
              <a:rPr lang="en-US" altLang="ja-JP" dirty="0"/>
              <a:t> (8 GHz) ~3 </a:t>
            </a:r>
            <a:r>
              <a:rPr lang="en-US" altLang="ja-JP" dirty="0" err="1"/>
              <a:t>mJy</a:t>
            </a:r>
            <a:endParaRPr lang="en-US" altLang="ja-JP" dirty="0"/>
          </a:p>
          <a:p>
            <a:pPr>
              <a:lnSpc>
                <a:spcPct val="120000"/>
              </a:lnSpc>
            </a:pPr>
            <a:r>
              <a:rPr lang="ja-JP" altLang="en-US" sz="2600" dirty="0" smtClean="0"/>
              <a:t>運用</a:t>
            </a:r>
            <a:endParaRPr lang="en-US" altLang="ja-JP" sz="2600" dirty="0"/>
          </a:p>
          <a:p>
            <a:pPr lvl="1">
              <a:lnSpc>
                <a:spcPct val="120000"/>
              </a:lnSpc>
            </a:pPr>
            <a:r>
              <a:rPr lang="ja-JP" altLang="en-US" dirty="0"/>
              <a:t>大学間の連携に基づいて運用</a:t>
            </a:r>
            <a:endParaRPr lang="en-US" altLang="ja-JP" dirty="0"/>
          </a:p>
          <a:p>
            <a:pPr lvl="1">
              <a:lnSpc>
                <a:spcPct val="120000"/>
              </a:lnSpc>
            </a:pPr>
            <a:r>
              <a:rPr lang="ja-JP" altLang="en-US" dirty="0" smtClean="0"/>
              <a:t>苫小牧</a:t>
            </a:r>
            <a:r>
              <a:rPr lang="en-US" altLang="ja-JP" dirty="0" smtClean="0"/>
              <a:t>11m:2016</a:t>
            </a:r>
            <a:r>
              <a:rPr lang="ja-JP" altLang="en-US" dirty="0" smtClean="0"/>
              <a:t>年</a:t>
            </a:r>
            <a:r>
              <a:rPr lang="en-US" altLang="ja-JP" dirty="0" smtClean="0"/>
              <a:t>3</a:t>
            </a:r>
            <a:r>
              <a:rPr lang="ja-JP" altLang="en-US" dirty="0" smtClean="0"/>
              <a:t>月停止</a:t>
            </a:r>
            <a:endParaRPr lang="en-US" altLang="ja-JP" dirty="0" smtClean="0"/>
          </a:p>
          <a:p>
            <a:pPr lvl="1">
              <a:lnSpc>
                <a:spcPct val="120000"/>
              </a:lnSpc>
            </a:pPr>
            <a:r>
              <a:rPr lang="ja-JP" altLang="en-US" dirty="0" smtClean="0"/>
              <a:t>つくば</a:t>
            </a:r>
            <a:r>
              <a:rPr lang="en-US" altLang="ja-JP" dirty="0" smtClean="0"/>
              <a:t>32m:2017</a:t>
            </a:r>
            <a:r>
              <a:rPr lang="ja-JP" altLang="en-US" dirty="0" smtClean="0"/>
              <a:t>年</a:t>
            </a:r>
            <a:r>
              <a:rPr lang="en-US" altLang="ja-JP" dirty="0" smtClean="0"/>
              <a:t>1</a:t>
            </a:r>
            <a:r>
              <a:rPr lang="ja-JP" altLang="en-US" dirty="0" smtClean="0"/>
              <a:t>月停止</a:t>
            </a:r>
            <a:endParaRPr lang="en-US" altLang="ja-JP" dirty="0" smtClean="0"/>
          </a:p>
          <a:p>
            <a:pPr lvl="1">
              <a:lnSpc>
                <a:spcPct val="120000"/>
              </a:lnSpc>
            </a:pPr>
            <a:r>
              <a:rPr lang="ja-JP" altLang="en-US" dirty="0" smtClean="0"/>
              <a:t>内之浦</a:t>
            </a:r>
            <a:r>
              <a:rPr lang="en-US" altLang="ja-JP" dirty="0" err="1" smtClean="0"/>
              <a:t>34m</a:t>
            </a:r>
            <a:r>
              <a:rPr lang="ja-JP" altLang="en-US" dirty="0" smtClean="0"/>
              <a:t>は実質的に使用歴なし</a:t>
            </a:r>
            <a:endParaRPr lang="en-US" altLang="ja-JP" dirty="0"/>
          </a:p>
        </p:txBody>
      </p:sp>
      <p:pic>
        <p:nvPicPr>
          <p:cNvPr id="4" name="Picture 4" descr="jvn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916832"/>
            <a:ext cx="4178407" cy="40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355976" y="5920704"/>
            <a:ext cx="4608512" cy="646331"/>
          </a:xfrm>
          <a:prstGeom prst="rect">
            <a:avLst/>
          </a:prstGeom>
        </p:spPr>
        <p:txBody>
          <a:bodyPr wrap="square">
            <a:spAutoFit/>
          </a:bodyPr>
          <a:lstStyle/>
          <a:p>
            <a:pPr fontAlgn="auto">
              <a:spcBef>
                <a:spcPts val="0"/>
              </a:spcBef>
              <a:spcAft>
                <a:spcPts val="0"/>
              </a:spcAft>
            </a:pPr>
            <a:r>
              <a:rPr lang="ja-JP" altLang="en-US" dirty="0" smtClean="0">
                <a:solidFill>
                  <a:prstClr val="black">
                    <a:lumMod val="75000"/>
                    <a:lumOff val="25000"/>
                  </a:prstClr>
                </a:solidFill>
                <a:latin typeface="Calibri" panose="020F0502020204030204"/>
              </a:rPr>
              <a:t>茨城大学・筑波大学・岐阜大学・大阪府</a:t>
            </a:r>
            <a:r>
              <a:rPr lang="ja-JP" altLang="en-US" dirty="0">
                <a:solidFill>
                  <a:prstClr val="black">
                    <a:lumMod val="75000"/>
                    <a:lumOff val="25000"/>
                  </a:prstClr>
                </a:solidFill>
                <a:latin typeface="Calibri" panose="020F0502020204030204"/>
              </a:rPr>
              <a:t>立</a:t>
            </a:r>
            <a:r>
              <a:rPr lang="ja-JP" altLang="en-US" dirty="0" smtClean="0">
                <a:solidFill>
                  <a:prstClr val="black">
                    <a:lumMod val="75000"/>
                    <a:lumOff val="25000"/>
                  </a:prstClr>
                </a:solidFill>
                <a:latin typeface="Calibri" panose="020F0502020204030204"/>
              </a:rPr>
              <a:t>大学・山口大学・鹿児島大学の連携観測網</a:t>
            </a:r>
            <a:r>
              <a:rPr lang="en-US" altLang="ja-JP" dirty="0" smtClean="0">
                <a:solidFill>
                  <a:prstClr val="black">
                    <a:lumMod val="75000"/>
                    <a:lumOff val="25000"/>
                  </a:prstClr>
                </a:solidFill>
                <a:latin typeface="Calibri" panose="020F0502020204030204"/>
              </a:rPr>
              <a:t>JVN</a:t>
            </a:r>
            <a:endParaRPr lang="ja-JP" altLang="en-US" dirty="0">
              <a:solidFill>
                <a:prstClr val="black">
                  <a:lumMod val="75000"/>
                  <a:lumOff val="25000"/>
                </a:prstClr>
              </a:solidFill>
              <a:latin typeface="Calibri" panose="020F0502020204030204"/>
            </a:endParaRPr>
          </a:p>
        </p:txBody>
      </p:sp>
      <p:sp>
        <p:nvSpPr>
          <p:cNvPr id="6" name="テキスト ボックス 5"/>
          <p:cNvSpPr txBox="1"/>
          <p:nvPr/>
        </p:nvSpPr>
        <p:spPr>
          <a:xfrm>
            <a:off x="-3770" y="-3770"/>
            <a:ext cx="3284874" cy="261610"/>
          </a:xfrm>
          <a:prstGeom prst="rect">
            <a:avLst/>
          </a:prstGeom>
          <a:noFill/>
        </p:spPr>
        <p:txBody>
          <a:bodyPr wrap="none" rtlCol="0">
            <a:spAutoFit/>
          </a:bodyPr>
          <a:lstStyle/>
          <a:p>
            <a:r>
              <a:rPr kumimoji="1" lang="en-US" altLang="ja-JP" sz="1100" dirty="0" smtClean="0"/>
              <a:t>VERA</a:t>
            </a:r>
            <a:r>
              <a:rPr kumimoji="1" lang="ja-JP" altLang="en-US" sz="1100" dirty="0" smtClean="0"/>
              <a:t>ユーザーズ・ミーティング</a:t>
            </a:r>
            <a:r>
              <a:rPr kumimoji="1" lang="en-US" altLang="ja-JP" sz="1100" dirty="0" smtClean="0"/>
              <a:t>2018/9/25-26@</a:t>
            </a:r>
            <a:r>
              <a:rPr lang="ja-JP" altLang="en-US" sz="1100" dirty="0"/>
              <a:t>三鷹</a:t>
            </a:r>
            <a:endParaRPr kumimoji="1" lang="ja-JP" altLang="en-US" sz="1100" dirty="0"/>
          </a:p>
        </p:txBody>
      </p:sp>
      <p:sp>
        <p:nvSpPr>
          <p:cNvPr id="7" name="正方形/長方形 6"/>
          <p:cNvSpPr/>
          <p:nvPr/>
        </p:nvSpPr>
        <p:spPr>
          <a:xfrm>
            <a:off x="7092280" y="2111581"/>
            <a:ext cx="720080" cy="5760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668344" y="4271821"/>
            <a:ext cx="720080" cy="64807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88024" y="4365104"/>
            <a:ext cx="720080" cy="5760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495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6632"/>
            <a:ext cx="7886700" cy="1008111"/>
          </a:xfrm>
        </p:spPr>
        <p:txBody>
          <a:bodyPr>
            <a:normAutofit/>
          </a:bodyPr>
          <a:lstStyle/>
          <a:p>
            <a:pPr algn="ctr"/>
            <a:r>
              <a:rPr kumimoji="1" lang="ja-JP" altLang="en-US" dirty="0" smtClean="0"/>
              <a:t>開発・システム関連の研究</a:t>
            </a:r>
            <a:endParaRPr kumimoji="1" lang="ja-JP" altLang="en-US" dirty="0"/>
          </a:p>
        </p:txBody>
      </p:sp>
      <p:sp>
        <p:nvSpPr>
          <p:cNvPr id="3" name="コンテンツ プレースホルダー 2"/>
          <p:cNvSpPr>
            <a:spLocks noGrp="1"/>
          </p:cNvSpPr>
          <p:nvPr>
            <p:ph idx="1"/>
          </p:nvPr>
        </p:nvSpPr>
        <p:spPr>
          <a:xfrm>
            <a:off x="628650" y="1124744"/>
            <a:ext cx="8119814" cy="5328592"/>
          </a:xfrm>
        </p:spPr>
        <p:txBody>
          <a:bodyPr>
            <a:normAutofit fontScale="70000" lnSpcReduction="20000"/>
          </a:bodyPr>
          <a:lstStyle/>
          <a:p>
            <a:pPr>
              <a:lnSpc>
                <a:spcPct val="120000"/>
              </a:lnSpc>
            </a:pPr>
            <a:r>
              <a:rPr lang="ja-JP" altLang="en-US" dirty="0" smtClean="0"/>
              <a:t>大阪府</a:t>
            </a:r>
            <a:r>
              <a:rPr lang="ja-JP" altLang="en-US" dirty="0"/>
              <a:t>大</a:t>
            </a:r>
            <a:r>
              <a:rPr lang="en-US" altLang="ja-JP" dirty="0"/>
              <a:t>3.8m</a:t>
            </a:r>
            <a:r>
              <a:rPr lang="ja-JP" altLang="en-US" dirty="0"/>
              <a:t>電波望遠鏡の</a:t>
            </a:r>
            <a:r>
              <a:rPr lang="en-US" altLang="ja-JP" dirty="0"/>
              <a:t>VLBI</a:t>
            </a:r>
            <a:r>
              <a:rPr lang="ja-JP" altLang="en-US" dirty="0"/>
              <a:t>化</a:t>
            </a:r>
          </a:p>
          <a:p>
            <a:pPr lvl="1">
              <a:lnSpc>
                <a:spcPct val="120000"/>
              </a:lnSpc>
            </a:pPr>
            <a:r>
              <a:rPr lang="ja-JP" altLang="en-US" dirty="0"/>
              <a:t>国土地理院から移設したアンテナを整備し、原子時計等の準備を進めて</a:t>
            </a:r>
            <a:r>
              <a:rPr lang="ja-JP" altLang="en-US" dirty="0" smtClean="0"/>
              <a:t>、初フリンジ</a:t>
            </a:r>
            <a:r>
              <a:rPr lang="ja-JP" altLang="en-US" dirty="0"/>
              <a:t>の検出に成功した</a:t>
            </a:r>
            <a:r>
              <a:rPr lang="ja-JP" altLang="en-US" dirty="0" smtClean="0"/>
              <a:t>。</a:t>
            </a:r>
            <a:endParaRPr lang="en-US" altLang="ja-JP" dirty="0" smtClean="0"/>
          </a:p>
          <a:p>
            <a:pPr>
              <a:lnSpc>
                <a:spcPct val="120000"/>
              </a:lnSpc>
            </a:pPr>
            <a:r>
              <a:rPr lang="ja-JP" altLang="en-US" dirty="0" smtClean="0"/>
              <a:t>広</a:t>
            </a:r>
            <a:r>
              <a:rPr lang="ja-JP" altLang="en-US" dirty="0"/>
              <a:t>帯域フィードの検討</a:t>
            </a:r>
          </a:p>
          <a:p>
            <a:pPr lvl="1">
              <a:lnSpc>
                <a:spcPct val="120000"/>
              </a:lnSpc>
            </a:pPr>
            <a:r>
              <a:rPr lang="en-US" altLang="ja-JP" dirty="0"/>
              <a:t>VGOS</a:t>
            </a:r>
            <a:r>
              <a:rPr lang="ja-JP" altLang="en-US" dirty="0"/>
              <a:t>や</a:t>
            </a:r>
            <a:r>
              <a:rPr lang="en-US" altLang="ja-JP" dirty="0"/>
              <a:t>SKA</a:t>
            </a:r>
            <a:r>
              <a:rPr lang="ja-JP" altLang="en-US" dirty="0"/>
              <a:t>で注目されている広帯域フィードの</a:t>
            </a:r>
            <a:r>
              <a:rPr lang="ja-JP" altLang="en-US" dirty="0" smtClean="0"/>
              <a:t>開発。</a:t>
            </a:r>
            <a:endParaRPr lang="ja-JP" altLang="en-US" dirty="0"/>
          </a:p>
          <a:p>
            <a:pPr>
              <a:lnSpc>
                <a:spcPct val="120000"/>
              </a:lnSpc>
            </a:pPr>
            <a:r>
              <a:rPr lang="ja-JP" altLang="en-US" dirty="0" smtClean="0"/>
              <a:t>山口</a:t>
            </a:r>
            <a:r>
              <a:rPr lang="ja-JP" altLang="en-US" dirty="0"/>
              <a:t>第二アンテナ</a:t>
            </a:r>
            <a:r>
              <a:rPr lang="en-US" altLang="ja-JP" dirty="0"/>
              <a:t>(34m)</a:t>
            </a:r>
            <a:r>
              <a:rPr lang="ja-JP" altLang="en-US" dirty="0"/>
              <a:t>搭載</a:t>
            </a:r>
            <a:r>
              <a:rPr lang="en-US" altLang="ja-JP" dirty="0"/>
              <a:t>CX</a:t>
            </a:r>
            <a:r>
              <a:rPr lang="ja-JP" altLang="en-US" dirty="0"/>
              <a:t>バンド受信機の</a:t>
            </a:r>
            <a:r>
              <a:rPr lang="ja-JP" altLang="en-US" dirty="0" smtClean="0"/>
              <a:t>開発</a:t>
            </a:r>
            <a:endParaRPr lang="ja-JP" altLang="en-US" dirty="0"/>
          </a:p>
          <a:p>
            <a:pPr lvl="1">
              <a:lnSpc>
                <a:spcPct val="120000"/>
              </a:lnSpc>
            </a:pPr>
            <a:r>
              <a:rPr lang="ja-JP" altLang="en-US" dirty="0" smtClean="0"/>
              <a:t>冷却低雑音・両偏波</a:t>
            </a:r>
            <a:r>
              <a:rPr lang="en-US" altLang="ja-JP" dirty="0" smtClean="0"/>
              <a:t>CX</a:t>
            </a:r>
            <a:r>
              <a:rPr lang="ja-JP" altLang="en-US" dirty="0" smtClean="0"/>
              <a:t>受信機</a:t>
            </a:r>
            <a:r>
              <a:rPr lang="ja-JP" altLang="en-US" dirty="0"/>
              <a:t>・</a:t>
            </a:r>
            <a:r>
              <a:rPr lang="en-US" altLang="ja-JP" dirty="0" smtClean="0"/>
              <a:t>IF</a:t>
            </a:r>
            <a:r>
              <a:rPr lang="ja-JP" altLang="en-US" dirty="0" smtClean="0"/>
              <a:t>系が完成</a:t>
            </a:r>
            <a:r>
              <a:rPr lang="ja-JP" altLang="en-US" dirty="0"/>
              <a:t>し</a:t>
            </a:r>
            <a:r>
              <a:rPr lang="ja-JP" altLang="en-US" dirty="0" smtClean="0"/>
              <a:t>、搭載した。</a:t>
            </a:r>
            <a:endParaRPr lang="ja-JP" altLang="en-US" dirty="0"/>
          </a:p>
          <a:p>
            <a:pPr>
              <a:lnSpc>
                <a:spcPct val="120000"/>
              </a:lnSpc>
            </a:pPr>
            <a:r>
              <a:rPr lang="en-US" altLang="ja-JP" dirty="0" err="1" smtClean="0"/>
              <a:t>JVN</a:t>
            </a:r>
            <a:r>
              <a:rPr lang="ja-JP" altLang="en-US" dirty="0" smtClean="0"/>
              <a:t>各局の観測システム整備</a:t>
            </a:r>
          </a:p>
          <a:p>
            <a:pPr lvl="1">
              <a:lnSpc>
                <a:spcPct val="120000"/>
              </a:lnSpc>
            </a:pPr>
            <a:r>
              <a:rPr lang="ja-JP" altLang="en-US" dirty="0" smtClean="0"/>
              <a:t>鹿島局、茨城局の周波数変換器、イコライザなどの開発。大阪府立大学、山口大学、茨城大学の共同研究</a:t>
            </a:r>
          </a:p>
          <a:p>
            <a:pPr>
              <a:lnSpc>
                <a:spcPct val="120000"/>
              </a:lnSpc>
            </a:pPr>
            <a:r>
              <a:rPr lang="ja-JP" altLang="en-US" dirty="0" smtClean="0"/>
              <a:t>気球</a:t>
            </a:r>
            <a:r>
              <a:rPr lang="en-US" altLang="ja-JP" dirty="0"/>
              <a:t>VLBI</a:t>
            </a:r>
            <a:r>
              <a:rPr lang="ja-JP" altLang="en-US" dirty="0"/>
              <a:t>計画への参加</a:t>
            </a:r>
          </a:p>
          <a:p>
            <a:pPr lvl="1">
              <a:lnSpc>
                <a:spcPct val="120000"/>
              </a:lnSpc>
            </a:pPr>
            <a:r>
              <a:rPr lang="ja-JP" altLang="en-US" dirty="0" smtClean="0"/>
              <a:t>放球</a:t>
            </a:r>
            <a:r>
              <a:rPr lang="ja-JP" altLang="en-US" dirty="0"/>
              <a:t>に</a:t>
            </a:r>
            <a:r>
              <a:rPr lang="ja-JP" altLang="en-US" dirty="0" smtClean="0"/>
              <a:t>向けた</a:t>
            </a:r>
            <a:r>
              <a:rPr lang="ja-JP" altLang="en-US" dirty="0"/>
              <a:t>実験</a:t>
            </a:r>
            <a:r>
              <a:rPr lang="ja-JP" altLang="en-US" dirty="0" smtClean="0"/>
              <a:t>参加</a:t>
            </a:r>
            <a:endParaRPr lang="en-US" altLang="ja-JP" dirty="0" smtClean="0"/>
          </a:p>
          <a:p>
            <a:pPr>
              <a:lnSpc>
                <a:spcPct val="120000"/>
              </a:lnSpc>
            </a:pPr>
            <a:r>
              <a:rPr lang="en-US" altLang="ja-JP" dirty="0" err="1"/>
              <a:t>230GHz</a:t>
            </a:r>
            <a:r>
              <a:rPr lang="ja-JP" altLang="en-US" dirty="0"/>
              <a:t>帯</a:t>
            </a:r>
            <a:r>
              <a:rPr lang="en-US" altLang="ja-JP" dirty="0" err="1"/>
              <a:t>VLBI</a:t>
            </a:r>
            <a:r>
              <a:rPr lang="ja-JP" altLang="en-US" dirty="0"/>
              <a:t>観測計画</a:t>
            </a:r>
            <a:endParaRPr lang="en-US" altLang="ja-JP" dirty="0"/>
          </a:p>
          <a:p>
            <a:pPr lvl="1">
              <a:lnSpc>
                <a:spcPct val="120000"/>
              </a:lnSpc>
            </a:pPr>
            <a:r>
              <a:rPr lang="en-US" altLang="ja-JP" dirty="0" err="1" smtClean="0"/>
              <a:t>SPART</a:t>
            </a:r>
            <a:r>
              <a:rPr lang="ja-JP" altLang="en-US" dirty="0" smtClean="0"/>
              <a:t>を用いて、東アジアの</a:t>
            </a:r>
            <a:r>
              <a:rPr lang="en-US" altLang="ja-JP" dirty="0" smtClean="0"/>
              <a:t>230 GHZ</a:t>
            </a:r>
            <a:r>
              <a:rPr lang="ja-JP" altLang="en-US" dirty="0" smtClean="0"/>
              <a:t>観測網を構築・科学研究を実施</a:t>
            </a:r>
            <a:endParaRPr lang="ja-JP" altLang="en-US" dirty="0"/>
          </a:p>
        </p:txBody>
      </p:sp>
    </p:spTree>
    <p:extLst>
      <p:ext uri="{BB962C8B-B14F-4D97-AF65-F5344CB8AC3E}">
        <p14:creationId xmlns:p14="http://schemas.microsoft.com/office/powerpoint/2010/main" val="1309204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798" y="365646"/>
            <a:ext cx="4189860" cy="29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50920" y="365126"/>
            <a:ext cx="8364430" cy="1325563"/>
          </a:xfrm>
        </p:spPr>
        <p:txBody>
          <a:bodyPr>
            <a:normAutofit/>
          </a:bodyPr>
          <a:lstStyle/>
          <a:p>
            <a:r>
              <a:rPr kumimoji="1" lang="ja-JP" altLang="en-US" sz="4000" dirty="0" smtClean="0">
                <a:solidFill>
                  <a:srgbClr val="C00000"/>
                </a:solidFill>
                <a:latin typeface="HGP創英角ｺﾞｼｯｸUB" panose="020B0900000000000000" pitchFamily="50" charset="-128"/>
                <a:ea typeface="HGP創英角ｺﾞｼｯｸUB" panose="020B0900000000000000" pitchFamily="50" charset="-128"/>
              </a:rPr>
              <a:t>山口第２電波望遠鏡</a:t>
            </a:r>
            <a:r>
              <a:rPr kumimoji="1" lang="en-US" altLang="ja-JP" sz="4000" dirty="0" smtClean="0">
                <a:solidFill>
                  <a:srgbClr val="C00000"/>
                </a:solidFill>
                <a:latin typeface="HGP創英角ｺﾞｼｯｸUB" panose="020B0900000000000000" pitchFamily="50" charset="-128"/>
                <a:ea typeface="HGP創英角ｺﾞｼｯｸUB" panose="020B0900000000000000" pitchFamily="50" charset="-128"/>
              </a:rPr>
              <a:t/>
            </a:r>
            <a:br>
              <a:rPr kumimoji="1" lang="en-US" altLang="ja-JP" sz="4000" dirty="0" smtClean="0">
                <a:solidFill>
                  <a:srgbClr val="C00000"/>
                </a:solidFill>
                <a:latin typeface="HGP創英角ｺﾞｼｯｸUB" panose="020B0900000000000000" pitchFamily="50" charset="-128"/>
                <a:ea typeface="HGP創英角ｺﾞｼｯｸUB" panose="020B0900000000000000" pitchFamily="50" charset="-128"/>
              </a:rPr>
            </a:br>
            <a:r>
              <a:rPr kumimoji="1" lang="ja-JP" altLang="en-US" sz="4000" dirty="0" smtClean="0">
                <a:solidFill>
                  <a:srgbClr val="C00000"/>
                </a:solidFill>
                <a:latin typeface="HGP創英角ｺﾞｼｯｸUB" panose="020B0900000000000000" pitchFamily="50" charset="-128"/>
                <a:ea typeface="HGP創英角ｺﾞｼｯｸUB" panose="020B0900000000000000" pitchFamily="50" charset="-128"/>
              </a:rPr>
              <a:t>冷却低雑音受信機開発</a:t>
            </a:r>
            <a:endPar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313977" y="1785648"/>
            <a:ext cx="4103148" cy="4596738"/>
          </a:xfrm>
        </p:spPr>
        <p:txBody>
          <a:bodyPr>
            <a:normAutofit fontScale="85000" lnSpcReduction="10000"/>
          </a:bodyPr>
          <a:lstStyle/>
          <a:p>
            <a:pPr>
              <a:lnSpc>
                <a:spcPct val="100000"/>
              </a:lnSpc>
            </a:pPr>
            <a:r>
              <a:rPr kumimoji="1" lang="ja-JP" altLang="en-US" dirty="0" smtClean="0"/>
              <a:t>大阪府立大学、小川教授他の強力な支援</a:t>
            </a:r>
            <a:endParaRPr kumimoji="1" lang="en-US" altLang="ja-JP" dirty="0" smtClean="0"/>
          </a:p>
          <a:p>
            <a:pPr>
              <a:lnSpc>
                <a:spcPct val="100000"/>
              </a:lnSpc>
            </a:pPr>
            <a:r>
              <a:rPr lang="ja-JP" altLang="en-US" dirty="0" smtClean="0"/>
              <a:t>指導を受けつつ、山口大学の大学院生が受信機を開発</a:t>
            </a:r>
            <a:endParaRPr lang="en-US" altLang="ja-JP" dirty="0" smtClean="0"/>
          </a:p>
          <a:p>
            <a:pPr>
              <a:lnSpc>
                <a:spcPct val="100000"/>
              </a:lnSpc>
            </a:pPr>
            <a:r>
              <a:rPr kumimoji="1" lang="ja-JP" altLang="en-US" dirty="0"/>
              <a:t>世界トップクラスの</a:t>
            </a:r>
            <a:r>
              <a:rPr kumimoji="1" lang="ja-JP" altLang="en-US" dirty="0" smtClean="0"/>
              <a:t>性能を実現できる</a:t>
            </a:r>
            <a:endParaRPr kumimoji="1" lang="en-US" altLang="ja-JP" dirty="0" smtClean="0"/>
          </a:p>
          <a:p>
            <a:pPr>
              <a:lnSpc>
                <a:spcPct val="100000"/>
              </a:lnSpc>
            </a:pPr>
            <a:r>
              <a:rPr kumimoji="1" lang="en-US" altLang="ja-JP" dirty="0" smtClean="0"/>
              <a:t>2017</a:t>
            </a:r>
            <a:r>
              <a:rPr kumimoji="1" lang="ja-JP" altLang="en-US" dirty="0" smtClean="0"/>
              <a:t>年夏に完成・搭載</a:t>
            </a:r>
            <a:endParaRPr kumimoji="1" lang="en-US" altLang="ja-JP" dirty="0" smtClean="0"/>
          </a:p>
          <a:p>
            <a:pPr>
              <a:lnSpc>
                <a:spcPct val="100000"/>
              </a:lnSpc>
            </a:pPr>
            <a:endParaRPr lang="en-US" altLang="ja-JP" dirty="0"/>
          </a:p>
          <a:p>
            <a:pPr>
              <a:lnSpc>
                <a:spcPct val="100000"/>
              </a:lnSpc>
            </a:pPr>
            <a:endParaRPr kumimoji="1" lang="en-US" altLang="ja-JP" dirty="0" smtClean="0"/>
          </a:p>
          <a:p>
            <a:pPr>
              <a:lnSpc>
                <a:spcPct val="100000"/>
              </a:lnSpc>
            </a:pPr>
            <a:r>
              <a:rPr lang="ja-JP" altLang="en-US" dirty="0">
                <a:solidFill>
                  <a:srgbClr val="FF0000"/>
                </a:solidFill>
              </a:rPr>
              <a:t>常温</a:t>
            </a:r>
            <a:r>
              <a:rPr lang="ja-JP" altLang="en-US" dirty="0" smtClean="0">
                <a:solidFill>
                  <a:srgbClr val="FF0000"/>
                </a:solidFill>
              </a:rPr>
              <a:t>で試験観測中、来週に冷却する</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798" y="3540968"/>
            <a:ext cx="4189860" cy="313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a:off x="1691680" y="4725144"/>
            <a:ext cx="1384917"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213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4723403"/>
            <a:ext cx="8928992" cy="2075406"/>
          </a:xfrm>
          <a:prstGeom prst="roundRect">
            <a:avLst>
              <a:gd name="adj" fmla="val 485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07504" y="1052736"/>
            <a:ext cx="8928992" cy="3670667"/>
          </a:xfrm>
          <a:prstGeom prst="roundRect">
            <a:avLst>
              <a:gd name="adj" fmla="val 485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199" y="4963476"/>
            <a:ext cx="2305075" cy="163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080" y="4963476"/>
            <a:ext cx="2850262" cy="163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311199"/>
            <a:ext cx="3965601" cy="321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311200"/>
            <a:ext cx="4897973" cy="321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28650" y="188640"/>
            <a:ext cx="7886700" cy="936105"/>
          </a:xfrm>
        </p:spPr>
        <p:txBody>
          <a:bodyPr>
            <a:normAutofit/>
          </a:bodyPr>
          <a:lstStyle/>
          <a:p>
            <a:pPr algn="ctr"/>
            <a:r>
              <a:rPr kumimoji="1" lang="en-US" altLang="ja-JP" sz="3600" dirty="0" err="1" smtClean="0"/>
              <a:t>JVN</a:t>
            </a:r>
            <a:r>
              <a:rPr kumimoji="1" lang="ja-JP" altLang="en-US" sz="3600" dirty="0" smtClean="0"/>
              <a:t>各局の観測システムアップグレード</a:t>
            </a:r>
            <a:endParaRPr kumimoji="1" lang="ja-JP" altLang="en-US" sz="3600" dirty="0"/>
          </a:p>
        </p:txBody>
      </p:sp>
      <p:sp>
        <p:nvSpPr>
          <p:cNvPr id="3" name="テキスト ボックス 2"/>
          <p:cNvSpPr txBox="1"/>
          <p:nvPr/>
        </p:nvSpPr>
        <p:spPr>
          <a:xfrm>
            <a:off x="323528" y="3933056"/>
            <a:ext cx="1414170" cy="646331"/>
          </a:xfrm>
          <a:prstGeom prst="rect">
            <a:avLst/>
          </a:prstGeom>
          <a:noFill/>
        </p:spPr>
        <p:txBody>
          <a:bodyPr wrap="none" rtlCol="0">
            <a:spAutoFit/>
          </a:bodyPr>
          <a:lstStyle/>
          <a:p>
            <a:r>
              <a:rPr kumimoji="1" lang="ja-JP" altLang="en-US" dirty="0" smtClean="0"/>
              <a:t>茨城局</a:t>
            </a:r>
            <a:endParaRPr kumimoji="1" lang="en-US" altLang="ja-JP" dirty="0" smtClean="0"/>
          </a:p>
          <a:p>
            <a:r>
              <a:rPr lang="ja-JP" altLang="en-US" dirty="0"/>
              <a:t>２チャネル化</a:t>
            </a:r>
            <a:endParaRPr kumimoji="1" lang="ja-JP" altLang="en-US" dirty="0"/>
          </a:p>
        </p:txBody>
      </p:sp>
      <p:sp>
        <p:nvSpPr>
          <p:cNvPr id="9" name="テキスト ボックス 8"/>
          <p:cNvSpPr txBox="1"/>
          <p:nvPr/>
        </p:nvSpPr>
        <p:spPr>
          <a:xfrm>
            <a:off x="323528" y="5062075"/>
            <a:ext cx="3037552" cy="1535277"/>
          </a:xfrm>
          <a:prstGeom prst="rect">
            <a:avLst/>
          </a:prstGeom>
          <a:noFill/>
        </p:spPr>
        <p:txBody>
          <a:bodyPr wrap="square" rtlCol="0">
            <a:spAutoFit/>
          </a:bodyPr>
          <a:lstStyle/>
          <a:p>
            <a:r>
              <a:rPr kumimoji="1" lang="ja-JP" altLang="en-US" dirty="0" smtClean="0"/>
              <a:t>イコライザ開発</a:t>
            </a:r>
            <a:endParaRPr kumimoji="1" lang="en-US" altLang="ja-JP" dirty="0" smtClean="0"/>
          </a:p>
          <a:p>
            <a:endParaRPr lang="en-US" altLang="ja-JP" dirty="0"/>
          </a:p>
          <a:p>
            <a:r>
              <a:rPr kumimoji="1" lang="ja-JP" altLang="en-US" dirty="0" smtClean="0"/>
              <a:t>大阪府立大学小川教授の指導をいただき、山口大学の大学院生・学生が開発</a:t>
            </a:r>
            <a:endParaRPr kumimoji="1" lang="ja-JP" altLang="en-US" dirty="0"/>
          </a:p>
        </p:txBody>
      </p:sp>
    </p:spTree>
    <p:extLst>
      <p:ext uri="{BB962C8B-B14F-4D97-AF65-F5344CB8AC3E}">
        <p14:creationId xmlns:p14="http://schemas.microsoft.com/office/powerpoint/2010/main" val="43321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4752528" cy="1008112"/>
          </a:xfrm>
        </p:spPr>
        <p:txBody>
          <a:bodyPr>
            <a:normAutofit/>
          </a:bodyPr>
          <a:lstStyle/>
          <a:p>
            <a:pPr algn="ctr"/>
            <a:r>
              <a:rPr kumimoji="1" lang="ja-JP" altLang="en-US" dirty="0" smtClean="0"/>
              <a:t>現在</a:t>
            </a:r>
            <a:r>
              <a:rPr lang="ja-JP" altLang="en-US" dirty="0" smtClean="0"/>
              <a:t>か</a:t>
            </a:r>
            <a:r>
              <a:rPr lang="ja-JP" altLang="en-US" dirty="0"/>
              <a:t>ら</a:t>
            </a:r>
            <a:r>
              <a:rPr kumimoji="1" lang="ja-JP" altLang="en-US" dirty="0" smtClean="0"/>
              <a:t>将来へ</a:t>
            </a:r>
            <a:endParaRPr kumimoji="1" lang="ja-JP" altLang="en-US" dirty="0"/>
          </a:p>
        </p:txBody>
      </p:sp>
      <p:sp>
        <p:nvSpPr>
          <p:cNvPr id="3" name="コンテンツ プレースホルダー 2"/>
          <p:cNvSpPr>
            <a:spLocks noGrp="1"/>
          </p:cNvSpPr>
          <p:nvPr>
            <p:ph idx="1"/>
          </p:nvPr>
        </p:nvSpPr>
        <p:spPr>
          <a:xfrm>
            <a:off x="251520" y="1052736"/>
            <a:ext cx="4536504" cy="5616624"/>
          </a:xfrm>
        </p:spPr>
        <p:txBody>
          <a:bodyPr>
            <a:normAutofit fontScale="77500" lnSpcReduction="20000"/>
          </a:bodyPr>
          <a:lstStyle/>
          <a:p>
            <a:pPr>
              <a:lnSpc>
                <a:spcPct val="120000"/>
              </a:lnSpc>
            </a:pPr>
            <a:r>
              <a:rPr lang="ja-JP" altLang="en-US" dirty="0" smtClean="0"/>
              <a:t>主課題</a:t>
            </a:r>
            <a:r>
              <a:rPr lang="ja-JP" altLang="en-US" dirty="0"/>
              <a:t>①</a:t>
            </a:r>
            <a:endParaRPr lang="en-US" altLang="ja-JP" dirty="0" smtClean="0"/>
          </a:p>
          <a:p>
            <a:pPr lvl="1">
              <a:lnSpc>
                <a:spcPct val="120000"/>
              </a:lnSpc>
            </a:pPr>
            <a:r>
              <a:rPr lang="ja-JP" altLang="en-US" dirty="0" smtClean="0"/>
              <a:t>少数</a:t>
            </a:r>
            <a:r>
              <a:rPr lang="ja-JP" altLang="en-US" dirty="0"/>
              <a:t>基線高感度</a:t>
            </a:r>
            <a:r>
              <a:rPr lang="en-US" altLang="ja-JP" dirty="0"/>
              <a:t>VLBI </a:t>
            </a:r>
            <a:r>
              <a:rPr lang="ja-JP" altLang="en-US" dirty="0"/>
              <a:t>を用いた中高輝度電波源の大規模サーベイ及び時間領域モニター</a:t>
            </a:r>
          </a:p>
          <a:p>
            <a:pPr lvl="2">
              <a:lnSpc>
                <a:spcPct val="120000"/>
              </a:lnSpc>
            </a:pPr>
            <a:r>
              <a:rPr lang="ja-JP" altLang="en-US" dirty="0"/>
              <a:t>円盤から星表面に至る降着流の性質と大質量原始星進化過程の</a:t>
            </a:r>
            <a:r>
              <a:rPr lang="ja-JP" altLang="en-US" dirty="0" smtClean="0"/>
              <a:t>解明（茨城大学）</a:t>
            </a:r>
            <a:endParaRPr lang="ja-JP" altLang="en-US" dirty="0"/>
          </a:p>
          <a:p>
            <a:pPr lvl="2">
              <a:lnSpc>
                <a:spcPct val="120000"/>
              </a:lnSpc>
            </a:pPr>
            <a:r>
              <a:rPr lang="ja-JP" altLang="en-US" dirty="0" smtClean="0"/>
              <a:t>ブラックホール</a:t>
            </a:r>
            <a:r>
              <a:rPr lang="ja-JP" altLang="en-US" dirty="0"/>
              <a:t>の進化過程および活動銀河核ジェット噴出機構の</a:t>
            </a:r>
            <a:r>
              <a:rPr lang="ja-JP" altLang="en-US" dirty="0" smtClean="0"/>
              <a:t>解明（山口大学）</a:t>
            </a:r>
            <a:endParaRPr lang="ja-JP" altLang="en-US" dirty="0"/>
          </a:p>
          <a:p>
            <a:pPr>
              <a:lnSpc>
                <a:spcPct val="120000"/>
              </a:lnSpc>
            </a:pPr>
            <a:r>
              <a:rPr lang="ja-JP" altLang="en-US" dirty="0" smtClean="0"/>
              <a:t>主課題②</a:t>
            </a:r>
            <a:endParaRPr lang="ja-JP" altLang="en-US" dirty="0"/>
          </a:p>
          <a:p>
            <a:pPr lvl="1">
              <a:lnSpc>
                <a:spcPct val="120000"/>
              </a:lnSpc>
            </a:pPr>
            <a:r>
              <a:rPr lang="ja-JP" altLang="en-US" dirty="0"/>
              <a:t>多様な時間スケールに及ぶ突発天体現象の高感度・高時間分解能</a:t>
            </a:r>
            <a:r>
              <a:rPr lang="en-US" altLang="ja-JP" dirty="0"/>
              <a:t>VLBI </a:t>
            </a:r>
            <a:r>
              <a:rPr lang="ja-JP" altLang="en-US" dirty="0"/>
              <a:t>観測体制の</a:t>
            </a:r>
            <a:r>
              <a:rPr lang="ja-JP" altLang="en-US" dirty="0" smtClean="0"/>
              <a:t>構築</a:t>
            </a:r>
            <a:endParaRPr lang="en-US" altLang="ja-JP" dirty="0" smtClean="0"/>
          </a:p>
          <a:p>
            <a:pPr>
              <a:lnSpc>
                <a:spcPct val="120000"/>
              </a:lnSpc>
            </a:pPr>
            <a:r>
              <a:rPr lang="ja-JP" altLang="en-US" sz="2400" dirty="0"/>
              <a:t>長期的展望・世界情勢</a:t>
            </a:r>
            <a:endParaRPr lang="en-US" altLang="ja-JP" sz="2400" dirty="0"/>
          </a:p>
          <a:p>
            <a:pPr lvl="1">
              <a:lnSpc>
                <a:spcPct val="120000"/>
              </a:lnSpc>
            </a:pPr>
            <a:r>
              <a:rPr lang="ja-JP" altLang="en-US" sz="2000" dirty="0"/>
              <a:t>ＥＡＶＮへの発展、ＳＫＡへの参加（？）</a:t>
            </a:r>
            <a:endParaRPr lang="en-US" altLang="ja-JP" sz="2000" dirty="0"/>
          </a:p>
          <a:p>
            <a:pPr lvl="1">
              <a:lnSpc>
                <a:spcPct val="120000"/>
              </a:lnSpc>
            </a:pPr>
            <a:r>
              <a:rPr lang="ja-JP" altLang="en-US" sz="2000" dirty="0"/>
              <a:t>水沢</a:t>
            </a:r>
            <a:r>
              <a:rPr lang="en-US" altLang="ja-JP" sz="2000" dirty="0" err="1"/>
              <a:t>VLBI</a:t>
            </a:r>
            <a:r>
              <a:rPr lang="ja-JP" altLang="en-US" sz="2000" dirty="0"/>
              <a:t>観測所の将来</a:t>
            </a:r>
            <a:r>
              <a:rPr lang="ja-JP" altLang="en-US" sz="2000" dirty="0" smtClean="0"/>
              <a:t>計画</a:t>
            </a:r>
            <a:endParaRPr lang="en-US" altLang="ja-JP" sz="2000" dirty="0"/>
          </a:p>
        </p:txBody>
      </p:sp>
      <p:pic>
        <p:nvPicPr>
          <p:cNvPr id="4" name="図 3"/>
          <p:cNvPicPr>
            <a:picLocks noChangeAspect="1"/>
          </p:cNvPicPr>
          <p:nvPr/>
        </p:nvPicPr>
        <p:blipFill rotWithShape="1">
          <a:blip r:embed="rId2"/>
          <a:srcRect l="8162" r="227"/>
          <a:stretch/>
        </p:blipFill>
        <p:spPr>
          <a:xfrm>
            <a:off x="4932040" y="1439804"/>
            <a:ext cx="4078612" cy="50135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正方形/長方形 4"/>
          <p:cNvSpPr/>
          <p:nvPr/>
        </p:nvSpPr>
        <p:spPr>
          <a:xfrm>
            <a:off x="4921372" y="548680"/>
            <a:ext cx="4222628" cy="757130"/>
          </a:xfrm>
          <a:prstGeom prst="rect">
            <a:avLst/>
          </a:prstGeom>
        </p:spPr>
        <p:txBody>
          <a:bodyPr wrap="square">
            <a:spAutoFit/>
          </a:bodyPr>
          <a:lstStyle/>
          <a:p>
            <a:pPr>
              <a:lnSpc>
                <a:spcPct val="120000"/>
              </a:lnSpc>
            </a:pPr>
            <a:r>
              <a:rPr lang="ja-JP" altLang="en-US" dirty="0"/>
              <a:t>大学連携ワークショップの議論に基づいて作られた</a:t>
            </a:r>
            <a:r>
              <a:rPr lang="en-US" altLang="ja-JP" dirty="0"/>
              <a:t>white paper</a:t>
            </a:r>
          </a:p>
        </p:txBody>
      </p:sp>
    </p:spTree>
    <p:extLst>
      <p:ext uri="{BB962C8B-B14F-4D97-AF65-F5344CB8AC3E}">
        <p14:creationId xmlns:p14="http://schemas.microsoft.com/office/powerpoint/2010/main" val="40871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88640"/>
            <a:ext cx="7886700" cy="1325563"/>
          </a:xfrm>
        </p:spPr>
        <p:txBody>
          <a:bodyPr>
            <a:noAutofit/>
          </a:bodyPr>
          <a:lstStyle/>
          <a:p>
            <a:pPr lvl="0"/>
            <a:r>
              <a:rPr kumimoji="1" lang="ja-JP" altLang="en-US" sz="3200" dirty="0" smtClean="0"/>
              <a:t>（</a:t>
            </a:r>
            <a:r>
              <a:rPr lang="ja-JP" altLang="en-US" sz="3200" dirty="0">
                <a:solidFill>
                  <a:srgbClr val="0000FF"/>
                </a:solidFill>
              </a:rPr>
              <a:t>茨城大学</a:t>
            </a:r>
            <a:r>
              <a:rPr kumimoji="1" lang="ja-JP" altLang="en-US" sz="3200" dirty="0" smtClean="0"/>
              <a:t>）</a:t>
            </a:r>
            <a:r>
              <a:rPr lang="ja-JP" altLang="ja-JP" sz="3200" dirty="0"/>
              <a:t>メタノール・メーザの強度・空間分布変動観測による大質量星形成の</a:t>
            </a:r>
            <a:r>
              <a:rPr lang="ja-JP" altLang="ja-JP" sz="3200" dirty="0" smtClean="0"/>
              <a:t>研究</a:t>
            </a:r>
            <a:endParaRPr kumimoji="1" lang="ja-JP" altLang="en-US" sz="3200" dirty="0"/>
          </a:p>
        </p:txBody>
      </p:sp>
      <p:sp>
        <p:nvSpPr>
          <p:cNvPr id="3" name="コンテンツ プレースホルダー 2"/>
          <p:cNvSpPr>
            <a:spLocks noGrp="1"/>
          </p:cNvSpPr>
          <p:nvPr>
            <p:ph idx="1"/>
          </p:nvPr>
        </p:nvSpPr>
        <p:spPr>
          <a:xfrm>
            <a:off x="611560" y="1556792"/>
            <a:ext cx="7886700" cy="2232248"/>
          </a:xfrm>
        </p:spPr>
        <p:txBody>
          <a:bodyPr>
            <a:normAutofit fontScale="85000" lnSpcReduction="20000"/>
          </a:bodyPr>
          <a:lstStyle/>
          <a:p>
            <a:r>
              <a:rPr lang="ja-JP" altLang="en-US" dirty="0"/>
              <a:t>目標</a:t>
            </a:r>
          </a:p>
          <a:p>
            <a:pPr lvl="1"/>
            <a:r>
              <a:rPr lang="ja-JP" altLang="en-US" dirty="0"/>
              <a:t>形成期の大質量星表面への質量降着過程を観測的に解明</a:t>
            </a:r>
          </a:p>
          <a:p>
            <a:pPr lvl="1"/>
            <a:r>
              <a:rPr lang="en-US" altLang="ja-JP" dirty="0"/>
              <a:t>1000au</a:t>
            </a:r>
            <a:r>
              <a:rPr lang="ja-JP" altLang="en-US" dirty="0"/>
              <a:t>～</a:t>
            </a:r>
            <a:r>
              <a:rPr lang="en-US" altLang="ja-JP" dirty="0"/>
              <a:t>10au</a:t>
            </a:r>
            <a:r>
              <a:rPr lang="ja-JP" altLang="en-US" dirty="0"/>
              <a:t>スケールを対象とする</a:t>
            </a:r>
          </a:p>
          <a:p>
            <a:r>
              <a:rPr lang="ja-JP" altLang="en-US" dirty="0"/>
              <a:t>手法</a:t>
            </a:r>
          </a:p>
          <a:p>
            <a:pPr lvl="1"/>
            <a:r>
              <a:rPr lang="en-US" altLang="ja-JP" dirty="0"/>
              <a:t>6.7GHz</a:t>
            </a:r>
            <a:r>
              <a:rPr lang="ja-JP" altLang="en-US" dirty="0"/>
              <a:t>メタノール・メーザの単一鏡・</a:t>
            </a:r>
            <a:r>
              <a:rPr lang="en-US" altLang="ja-JP" dirty="0"/>
              <a:t>VLBI</a:t>
            </a:r>
            <a:r>
              <a:rPr lang="ja-JP" altLang="en-US" dirty="0"/>
              <a:t>モニタ観測、および</a:t>
            </a:r>
            <a:r>
              <a:rPr lang="en-US" altLang="ja-JP" dirty="0"/>
              <a:t>ALMA</a:t>
            </a:r>
            <a:r>
              <a:rPr lang="ja-JP" altLang="en-US" dirty="0"/>
              <a:t>等の観測</a:t>
            </a:r>
          </a:p>
          <a:p>
            <a:pPr lvl="1"/>
            <a:r>
              <a:rPr lang="ja-JP" altLang="en-US" dirty="0"/>
              <a:t>形成中の大質量星の「周期－光度関係」（理論的背景）</a:t>
            </a:r>
            <a:endParaRPr kumimoji="1" lang="ja-JP" altLang="en-US" dirty="0"/>
          </a:p>
        </p:txBody>
      </p:sp>
      <p:pic>
        <p:nvPicPr>
          <p:cNvPr id="5" name="図 4"/>
          <p:cNvPicPr>
            <a:picLocks noChangeAspect="1"/>
          </p:cNvPicPr>
          <p:nvPr/>
        </p:nvPicPr>
        <p:blipFill>
          <a:blip r:embed="rId2"/>
          <a:stretch>
            <a:fillRect/>
          </a:stretch>
        </p:blipFill>
        <p:spPr>
          <a:xfrm>
            <a:off x="169818" y="3601755"/>
            <a:ext cx="8697994" cy="2834902"/>
          </a:xfrm>
          <a:prstGeom prst="rect">
            <a:avLst/>
          </a:prstGeom>
        </p:spPr>
      </p:pic>
      <p:sp>
        <p:nvSpPr>
          <p:cNvPr id="7" name="テキスト ボックス 6"/>
          <p:cNvSpPr txBox="1"/>
          <p:nvPr/>
        </p:nvSpPr>
        <p:spPr>
          <a:xfrm>
            <a:off x="735107" y="6409764"/>
            <a:ext cx="3853940" cy="307777"/>
          </a:xfrm>
          <a:prstGeom prst="rect">
            <a:avLst/>
          </a:prstGeom>
          <a:noFill/>
        </p:spPr>
        <p:txBody>
          <a:bodyPr wrap="none" rtlCol="0">
            <a:spAutoFit/>
          </a:bodyPr>
          <a:lstStyle/>
          <a:p>
            <a:r>
              <a:rPr kumimoji="1" lang="ja-JP" altLang="en-US" sz="1400" dirty="0" smtClean="0"/>
              <a:t>茨城局で発見したメタノールメーザの周期的変動</a:t>
            </a:r>
            <a:endParaRPr kumimoji="1" lang="ja-JP" altLang="en-US" sz="1400" dirty="0"/>
          </a:p>
        </p:txBody>
      </p:sp>
      <p:sp>
        <p:nvSpPr>
          <p:cNvPr id="8" name="テキスト ボックス 7"/>
          <p:cNvSpPr txBox="1"/>
          <p:nvPr/>
        </p:nvSpPr>
        <p:spPr>
          <a:xfrm>
            <a:off x="5620872" y="6400799"/>
            <a:ext cx="2850460" cy="307777"/>
          </a:xfrm>
          <a:prstGeom prst="rect">
            <a:avLst/>
          </a:prstGeom>
          <a:noFill/>
        </p:spPr>
        <p:txBody>
          <a:bodyPr wrap="none" rtlCol="0">
            <a:spAutoFit/>
          </a:bodyPr>
          <a:lstStyle/>
          <a:p>
            <a:r>
              <a:rPr kumimoji="1" lang="ja-JP" altLang="en-US" sz="1400" dirty="0" smtClean="0"/>
              <a:t>メタノールメーザの周期－光度関係</a:t>
            </a:r>
            <a:endParaRPr kumimoji="1" lang="ja-JP" altLang="en-US" sz="1400" dirty="0"/>
          </a:p>
        </p:txBody>
      </p:sp>
    </p:spTree>
    <p:extLst>
      <p:ext uri="{BB962C8B-B14F-4D97-AF65-F5344CB8AC3E}">
        <p14:creationId xmlns:p14="http://schemas.microsoft.com/office/powerpoint/2010/main" val="206156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119658"/>
          </a:xfrm>
        </p:spPr>
        <p:txBody>
          <a:bodyPr>
            <a:noAutofit/>
          </a:bodyPr>
          <a:lstStyle/>
          <a:p>
            <a:r>
              <a:rPr lang="ja-JP" altLang="en-US" sz="3200" dirty="0" smtClean="0"/>
              <a:t>（</a:t>
            </a:r>
            <a:r>
              <a:rPr lang="ja-JP" altLang="en-US" sz="3200" dirty="0">
                <a:solidFill>
                  <a:srgbClr val="0000FF"/>
                </a:solidFill>
              </a:rPr>
              <a:t>茨城大学</a:t>
            </a:r>
            <a:r>
              <a:rPr lang="ja-JP" altLang="en-US" sz="3200" dirty="0" smtClean="0"/>
              <a:t>）</a:t>
            </a:r>
            <a:r>
              <a:rPr lang="ja-JP" altLang="ja-JP" sz="3200" dirty="0"/>
              <a:t>メタノール・メーザの強度・空間分布変動観測による大質量星形成の</a:t>
            </a:r>
            <a:r>
              <a:rPr lang="ja-JP" altLang="ja-JP" sz="3200" dirty="0" smtClean="0"/>
              <a:t>研究</a:t>
            </a:r>
            <a:endParaRPr kumimoji="1" lang="ja-JP" altLang="en-US" sz="3200" dirty="0"/>
          </a:p>
        </p:txBody>
      </p:sp>
      <p:sp>
        <p:nvSpPr>
          <p:cNvPr id="3" name="コンテンツ プレースホルダー 2"/>
          <p:cNvSpPr>
            <a:spLocks noGrp="1"/>
          </p:cNvSpPr>
          <p:nvPr>
            <p:ph idx="1"/>
          </p:nvPr>
        </p:nvSpPr>
        <p:spPr>
          <a:xfrm>
            <a:off x="611560" y="1628800"/>
            <a:ext cx="8064896" cy="5077381"/>
          </a:xfrm>
        </p:spPr>
        <p:txBody>
          <a:bodyPr>
            <a:normAutofit fontScale="92500" lnSpcReduction="10000"/>
          </a:bodyPr>
          <a:lstStyle/>
          <a:p>
            <a:pPr marL="0" indent="0">
              <a:buNone/>
            </a:pPr>
            <a:r>
              <a:rPr lang="ja-JP" altLang="en-US" dirty="0"/>
              <a:t>＜研究手法</a:t>
            </a:r>
            <a:r>
              <a:rPr lang="ja-JP" altLang="en-US" dirty="0" smtClean="0"/>
              <a:t>＞</a:t>
            </a:r>
            <a:endParaRPr lang="en-US" altLang="ja-JP" dirty="0" smtClean="0"/>
          </a:p>
          <a:p>
            <a:r>
              <a:rPr lang="ja-JP" altLang="en-US" dirty="0" smtClean="0"/>
              <a:t>単一鏡：</a:t>
            </a:r>
            <a:r>
              <a:rPr lang="ja-JP" altLang="en-US" dirty="0"/>
              <a:t>周期</a:t>
            </a:r>
            <a:r>
              <a:rPr lang="en-US" altLang="ja-JP" dirty="0" smtClean="0"/>
              <a:t>10</a:t>
            </a:r>
            <a:r>
              <a:rPr lang="ja-JP" altLang="en-US" dirty="0" smtClean="0"/>
              <a:t>日～</a:t>
            </a:r>
            <a:r>
              <a:rPr lang="en-US" altLang="ja-JP" dirty="0" smtClean="0"/>
              <a:t>1000</a:t>
            </a:r>
            <a:r>
              <a:rPr lang="ja-JP" altLang="en-US" dirty="0" smtClean="0"/>
              <a:t>日の</a:t>
            </a:r>
            <a:r>
              <a:rPr lang="en-US" altLang="ja-JP" dirty="0" smtClean="0"/>
              <a:t>2</a:t>
            </a:r>
            <a:r>
              <a:rPr lang="en-US" altLang="ja-JP" dirty="0"/>
              <a:t>0</a:t>
            </a:r>
            <a:r>
              <a:rPr lang="ja-JP" altLang="en-US" dirty="0" smtClean="0"/>
              <a:t>天体以上をカタログ化</a:t>
            </a:r>
            <a:endParaRPr lang="en-US" altLang="ja-JP" dirty="0" smtClean="0"/>
          </a:p>
          <a:p>
            <a:pPr lvl="1"/>
            <a:r>
              <a:rPr lang="en-US" altLang="ja-JP" dirty="0" smtClean="0"/>
              <a:t>3000</a:t>
            </a:r>
            <a:r>
              <a:rPr lang="ja-JP" altLang="en-US" dirty="0"/>
              <a:t>日の観測が</a:t>
            </a:r>
            <a:r>
              <a:rPr lang="ja-JP" altLang="en-US" dirty="0" smtClean="0"/>
              <a:t>必要</a:t>
            </a:r>
            <a:r>
              <a:rPr lang="ja-JP" altLang="en-US" dirty="0" smtClean="0"/>
              <a:t>⇒</a:t>
            </a:r>
            <a:r>
              <a:rPr lang="ja-JP" altLang="en-US" dirty="0"/>
              <a:t>長期的</a:t>
            </a:r>
            <a:r>
              <a:rPr lang="ja-JP" altLang="en-US" dirty="0" smtClean="0"/>
              <a:t>に</a:t>
            </a:r>
            <a:r>
              <a:rPr lang="ja-JP" altLang="en-US" dirty="0" smtClean="0"/>
              <a:t>観測</a:t>
            </a:r>
            <a:r>
              <a:rPr lang="ja-JP" altLang="en-US" dirty="0"/>
              <a:t>を</a:t>
            </a:r>
            <a:r>
              <a:rPr lang="ja-JP" altLang="en-US" dirty="0" smtClean="0"/>
              <a:t>継続</a:t>
            </a:r>
            <a:endParaRPr lang="en-US" altLang="ja-JP" dirty="0" smtClean="0"/>
          </a:p>
          <a:p>
            <a:pPr lvl="1"/>
            <a:r>
              <a:rPr lang="ja-JP" altLang="en-US" dirty="0" smtClean="0"/>
              <a:t>これまでの研究に対して圧倒的な量と質のカタログができる</a:t>
            </a:r>
            <a:endParaRPr lang="en-US" altLang="ja-JP" dirty="0" smtClean="0"/>
          </a:p>
          <a:p>
            <a:r>
              <a:rPr lang="en-US" altLang="ja-JP" dirty="0" smtClean="0"/>
              <a:t>VLBI</a:t>
            </a:r>
            <a:r>
              <a:rPr lang="ja-JP" altLang="en-US" dirty="0" smtClean="0"/>
              <a:t>：固有</a:t>
            </a:r>
            <a:r>
              <a:rPr lang="ja-JP" altLang="en-US" dirty="0"/>
              <a:t>運動・年周</a:t>
            </a:r>
            <a:r>
              <a:rPr lang="ja-JP" altLang="en-US" dirty="0" smtClean="0"/>
              <a:t>視差の観測</a:t>
            </a:r>
            <a:endParaRPr lang="en-US" altLang="ja-JP" dirty="0" smtClean="0"/>
          </a:p>
          <a:p>
            <a:pPr lvl="1"/>
            <a:r>
              <a:rPr lang="ja-JP" altLang="en-US" dirty="0" smtClean="0"/>
              <a:t>年周視差測定、</a:t>
            </a:r>
            <a:r>
              <a:rPr lang="en-US" altLang="ja-JP" dirty="0" smtClean="0"/>
              <a:t>VERA</a:t>
            </a:r>
            <a:r>
              <a:rPr lang="ja-JP" altLang="en-US" dirty="0" smtClean="0"/>
              <a:t>の実績を活かす</a:t>
            </a:r>
            <a:endParaRPr lang="en-US" altLang="ja-JP" dirty="0" smtClean="0"/>
          </a:p>
          <a:p>
            <a:pPr lvl="1"/>
            <a:r>
              <a:rPr lang="en-US" altLang="ja-JP" dirty="0" smtClean="0"/>
              <a:t>20</a:t>
            </a:r>
            <a:r>
              <a:rPr lang="ja-JP" altLang="en-US" dirty="0"/>
              <a:t>天体を各５回</a:t>
            </a:r>
            <a:r>
              <a:rPr lang="ja-JP" altLang="en-US" dirty="0" smtClean="0"/>
              <a:t>観測（計</a:t>
            </a:r>
            <a:r>
              <a:rPr lang="en-US" altLang="ja-JP" dirty="0" smtClean="0"/>
              <a:t>500</a:t>
            </a:r>
            <a:r>
              <a:rPr lang="ja-JP" altLang="en-US" dirty="0" smtClean="0"/>
              <a:t>時間）</a:t>
            </a:r>
            <a:endParaRPr lang="en-US" altLang="ja-JP" dirty="0" smtClean="0"/>
          </a:p>
          <a:p>
            <a:pPr lvl="1"/>
            <a:r>
              <a:rPr lang="en-US" altLang="ja-JP" dirty="0" smtClean="0"/>
              <a:t>100</a:t>
            </a:r>
            <a:r>
              <a:rPr lang="ja-JP" altLang="en-US" dirty="0" smtClean="0"/>
              <a:t>時間／年⇒</a:t>
            </a:r>
            <a:r>
              <a:rPr lang="en-US" altLang="ja-JP" dirty="0" smtClean="0"/>
              <a:t>2021</a:t>
            </a:r>
            <a:r>
              <a:rPr lang="ja-JP" altLang="en-US" dirty="0" smtClean="0"/>
              <a:t>年</a:t>
            </a:r>
            <a:r>
              <a:rPr lang="ja-JP" altLang="en-US" dirty="0"/>
              <a:t>の研究</a:t>
            </a:r>
            <a:r>
              <a:rPr lang="ja-JP" altLang="en-US" dirty="0" smtClean="0"/>
              <a:t>計画</a:t>
            </a:r>
            <a:endParaRPr lang="en-US" altLang="ja-JP" dirty="0" smtClean="0"/>
          </a:p>
          <a:p>
            <a:endParaRPr lang="en-US" altLang="ja-JP" dirty="0" smtClean="0"/>
          </a:p>
          <a:p>
            <a:pPr marL="0" indent="0">
              <a:buNone/>
            </a:pPr>
            <a:r>
              <a:rPr lang="ja-JP" altLang="en-US" dirty="0" smtClean="0"/>
              <a:t>＜必要経費＞</a:t>
            </a:r>
            <a:endParaRPr lang="en-US" altLang="ja-JP" dirty="0" smtClean="0"/>
          </a:p>
          <a:p>
            <a:pPr lvl="1"/>
            <a:r>
              <a:rPr kumimoji="1" lang="ja-JP" altLang="en-US" dirty="0" smtClean="0"/>
              <a:t>観測システムを長期的に維持する望遠鏡経費</a:t>
            </a:r>
            <a:endParaRPr kumimoji="1" lang="en-US" altLang="ja-JP" dirty="0" smtClean="0"/>
          </a:p>
          <a:p>
            <a:pPr lvl="1"/>
            <a:r>
              <a:rPr kumimoji="1" lang="ja-JP" altLang="en-US" dirty="0" smtClean="0"/>
              <a:t>研究を中心になって推進する研究員</a:t>
            </a:r>
            <a:endParaRPr kumimoji="1" lang="en-US" altLang="ja-JP" dirty="0" smtClean="0"/>
          </a:p>
          <a:p>
            <a:pPr lvl="1"/>
            <a:r>
              <a:rPr kumimoji="1" lang="ja-JP" altLang="en-US" dirty="0" smtClean="0"/>
              <a:t>大規模な単一鏡・</a:t>
            </a:r>
            <a:r>
              <a:rPr kumimoji="1" lang="en-US" altLang="ja-JP" dirty="0" smtClean="0"/>
              <a:t>VLBI</a:t>
            </a:r>
            <a:r>
              <a:rPr kumimoji="1" lang="ja-JP" altLang="en-US" dirty="0" smtClean="0"/>
              <a:t>モニタ実施の運用担当者</a:t>
            </a:r>
            <a:endParaRPr kumimoji="1" lang="en-US" altLang="ja-JP" dirty="0" smtClean="0"/>
          </a:p>
        </p:txBody>
      </p:sp>
    </p:spTree>
    <p:extLst>
      <p:ext uri="{BB962C8B-B14F-4D97-AF65-F5344CB8AC3E}">
        <p14:creationId xmlns:p14="http://schemas.microsoft.com/office/powerpoint/2010/main" val="4164832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組織の改編</a:t>
            </a:r>
            <a:endParaRPr kumimoji="1" lang="en-US" altLang="ja-JP" dirty="0" smtClean="0"/>
          </a:p>
          <a:p>
            <a:pPr lvl="1"/>
            <a:r>
              <a:rPr kumimoji="1" lang="ja-JP" altLang="en-US" dirty="0" smtClean="0"/>
              <a:t>現状の組織</a:t>
            </a:r>
            <a:r>
              <a:rPr lang="ja-JP" altLang="en-US" dirty="0"/>
              <a:t>と</a:t>
            </a:r>
            <a:r>
              <a:rPr kumimoji="1" lang="ja-JP" altLang="en-US" dirty="0" smtClean="0"/>
              <a:t>ＪＶＮ</a:t>
            </a:r>
            <a:r>
              <a:rPr lang="ja-JP" altLang="en-US" dirty="0" smtClean="0"/>
              <a:t>の目的に不整合がある</a:t>
            </a:r>
            <a:endParaRPr kumimoji="1" lang="en-US" altLang="ja-JP" dirty="0" smtClean="0"/>
          </a:p>
          <a:p>
            <a:pPr lvl="1"/>
            <a:r>
              <a:rPr lang="ja-JP" altLang="en-US" dirty="0"/>
              <a:t>新たな</a:t>
            </a:r>
            <a:r>
              <a:rPr lang="ja-JP" altLang="en-US" dirty="0" smtClean="0"/>
              <a:t>研究者の参加を促し、研究を刷新する</a:t>
            </a:r>
            <a:endParaRPr lang="en-US" altLang="ja-JP" dirty="0" smtClean="0"/>
          </a:p>
          <a:p>
            <a:endParaRPr kumimoji="1" lang="en-US" altLang="ja-JP" dirty="0" smtClean="0"/>
          </a:p>
          <a:p>
            <a:r>
              <a:rPr lang="ja-JP" altLang="en-US" dirty="0"/>
              <a:t>予算</a:t>
            </a:r>
            <a:r>
              <a:rPr lang="ja-JP" altLang="en-US" dirty="0" smtClean="0"/>
              <a:t>の獲得</a:t>
            </a:r>
            <a:endParaRPr lang="en-US" altLang="ja-JP" dirty="0" smtClean="0"/>
          </a:p>
          <a:p>
            <a:pPr lvl="1"/>
            <a:r>
              <a:rPr kumimoji="1" lang="ja-JP" altLang="en-US" dirty="0"/>
              <a:t>国立天</a:t>
            </a:r>
            <a:r>
              <a:rPr kumimoji="1" lang="ja-JP" altLang="en-US" dirty="0" smtClean="0"/>
              <a:t>文台の新執行部による方針への対応</a:t>
            </a:r>
            <a:endParaRPr kumimoji="1" lang="ja-JP" altLang="en-US" dirty="0"/>
          </a:p>
        </p:txBody>
      </p:sp>
    </p:spTree>
    <p:extLst>
      <p:ext uri="{BB962C8B-B14F-4D97-AF65-F5344CB8AC3E}">
        <p14:creationId xmlns:p14="http://schemas.microsoft.com/office/powerpoint/2010/main" val="2937889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t>2017</a:t>
            </a:r>
            <a:r>
              <a:rPr lang="ja-JP" altLang="en-US" dirty="0" smtClean="0"/>
              <a:t>－</a:t>
            </a:r>
            <a:r>
              <a:rPr lang="en-US" altLang="ja-JP" dirty="0" smtClean="0"/>
              <a:t>2018</a:t>
            </a:r>
            <a:r>
              <a:rPr lang="ja-JP" altLang="en-US" dirty="0" smtClean="0"/>
              <a:t>年度の</a:t>
            </a:r>
            <a:r>
              <a:rPr lang="en-US" altLang="ja-JP" dirty="0" err="1" smtClean="0"/>
              <a:t>JVN</a:t>
            </a:r>
            <a:r>
              <a:rPr lang="ja-JP" altLang="en-US" dirty="0" smtClean="0"/>
              <a:t>の状況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solidFill>
                  <a:srgbClr val="0000FF"/>
                </a:solidFill>
              </a:rPr>
              <a:t>山口</a:t>
            </a:r>
            <a:r>
              <a:rPr lang="ja-JP" altLang="en-US" dirty="0">
                <a:solidFill>
                  <a:srgbClr val="0000FF"/>
                </a:solidFill>
              </a:rPr>
              <a:t>局</a:t>
            </a:r>
            <a:r>
              <a:rPr lang="ja-JP" altLang="en-US" dirty="0" smtClean="0">
                <a:solidFill>
                  <a:srgbClr val="0000FF"/>
                </a:solidFill>
              </a:rPr>
              <a:t>のトラブル</a:t>
            </a:r>
            <a:r>
              <a:rPr lang="ja-JP" altLang="en-US" dirty="0">
                <a:solidFill>
                  <a:srgbClr val="0000FF"/>
                </a:solidFill>
              </a:rPr>
              <a:t>と</a:t>
            </a:r>
            <a:r>
              <a:rPr lang="ja-JP" altLang="en-US" dirty="0" smtClean="0">
                <a:solidFill>
                  <a:srgbClr val="0000FF"/>
                </a:solidFill>
              </a:rPr>
              <a:t>メンテナンス</a:t>
            </a:r>
            <a:endParaRPr lang="en-US" altLang="ja-JP" dirty="0" smtClean="0">
              <a:solidFill>
                <a:srgbClr val="0000FF"/>
              </a:solidFill>
            </a:endParaRPr>
          </a:p>
          <a:p>
            <a:pPr lvl="1"/>
            <a:r>
              <a:rPr lang="ja-JP" altLang="en-US" dirty="0" smtClean="0"/>
              <a:t>デハイド</a:t>
            </a:r>
            <a:r>
              <a:rPr lang="ja-JP" altLang="en-US" dirty="0"/>
              <a:t>故障による着水、システム雑音温度悪化</a:t>
            </a:r>
            <a:endParaRPr lang="en-US" altLang="ja-JP" dirty="0"/>
          </a:p>
          <a:p>
            <a:pPr lvl="1"/>
            <a:r>
              <a:rPr lang="ja-JP" altLang="en-US" dirty="0"/>
              <a:t>デハイド用電源工事</a:t>
            </a:r>
            <a:endParaRPr lang="en-US" altLang="ja-JP" dirty="0"/>
          </a:p>
          <a:p>
            <a:pPr lvl="1"/>
            <a:r>
              <a:rPr lang="ja-JP" altLang="en-US" dirty="0"/>
              <a:t>受信機・冷凍機・コンプレッサの</a:t>
            </a:r>
            <a:r>
              <a:rPr lang="ja-JP" altLang="en-US" dirty="0" smtClean="0"/>
              <a:t>メンテナンス</a:t>
            </a:r>
            <a:endParaRPr lang="en-US" altLang="ja-JP" dirty="0" smtClean="0"/>
          </a:p>
          <a:p>
            <a:pPr lvl="1"/>
            <a:r>
              <a:rPr lang="ja-JP" altLang="en-US" dirty="0"/>
              <a:t>７</a:t>
            </a:r>
            <a:r>
              <a:rPr lang="ja-JP" altLang="en-US" dirty="0" smtClean="0"/>
              <a:t>観測</a:t>
            </a:r>
            <a:r>
              <a:rPr lang="ja-JP" altLang="en-US" dirty="0"/>
              <a:t>を</a:t>
            </a:r>
            <a:r>
              <a:rPr lang="ja-JP" altLang="en-US" dirty="0" smtClean="0"/>
              <a:t>実施</a:t>
            </a:r>
            <a:endParaRPr lang="en-US" altLang="ja-JP" dirty="0"/>
          </a:p>
          <a:p>
            <a:r>
              <a:rPr lang="ja-JP" altLang="en-US" dirty="0" smtClean="0">
                <a:solidFill>
                  <a:srgbClr val="FF0000"/>
                </a:solidFill>
              </a:rPr>
              <a:t>茨城－山口観測を本格的に開始</a:t>
            </a:r>
            <a:endParaRPr lang="en-US" altLang="ja-JP" dirty="0">
              <a:solidFill>
                <a:srgbClr val="FF0000"/>
              </a:solidFill>
            </a:endParaRPr>
          </a:p>
          <a:p>
            <a:pPr lvl="1"/>
            <a:r>
              <a:rPr lang="ja-JP" altLang="en-US" dirty="0" smtClean="0"/>
              <a:t>フリンジ検出（非画像）・サーベイモードの観測</a:t>
            </a:r>
            <a:endParaRPr lang="en-US" altLang="ja-JP" dirty="0"/>
          </a:p>
          <a:p>
            <a:r>
              <a:rPr lang="en-US" altLang="ja-JP" dirty="0" err="1" smtClean="0">
                <a:solidFill>
                  <a:srgbClr val="FF0000"/>
                </a:solidFill>
              </a:rPr>
              <a:t>EAVN</a:t>
            </a:r>
            <a:r>
              <a:rPr lang="ja-JP" altLang="en-US" dirty="0" err="1" smtClean="0">
                <a:solidFill>
                  <a:srgbClr val="FF0000"/>
                </a:solidFill>
              </a:rPr>
              <a:t>への</a:t>
            </a:r>
            <a:r>
              <a:rPr lang="ja-JP" altLang="en-US" dirty="0" smtClean="0">
                <a:solidFill>
                  <a:srgbClr val="FF0000"/>
                </a:solidFill>
              </a:rPr>
              <a:t>参加：茨城局</a:t>
            </a:r>
            <a:endParaRPr lang="en-US" altLang="ja-JP" dirty="0">
              <a:solidFill>
                <a:srgbClr val="FF0000"/>
              </a:solidFill>
            </a:endParaRPr>
          </a:p>
          <a:p>
            <a:pPr lvl="1"/>
            <a:r>
              <a:rPr lang="en-US" altLang="ja-JP" dirty="0"/>
              <a:t>22 GHz, 6 </a:t>
            </a:r>
            <a:r>
              <a:rPr lang="ja-JP" altLang="en-US" dirty="0"/>
              <a:t>観測に参加</a:t>
            </a:r>
            <a:endParaRPr lang="en-US" altLang="ja-JP" dirty="0"/>
          </a:p>
          <a:p>
            <a:pPr lvl="1"/>
            <a:r>
              <a:rPr lang="ja-JP" altLang="en-US" dirty="0" smtClean="0"/>
              <a:t>試験観測・</a:t>
            </a:r>
            <a:r>
              <a:rPr lang="en-US" altLang="ja-JP" dirty="0" err="1" smtClean="0"/>
              <a:t>AGN</a:t>
            </a:r>
            <a:r>
              <a:rPr lang="ja-JP" altLang="en-US" dirty="0"/>
              <a:t>ジェット</a:t>
            </a:r>
            <a:r>
              <a:rPr lang="ja-JP" altLang="en-US" dirty="0" smtClean="0"/>
              <a:t>の研究</a:t>
            </a:r>
            <a:endParaRPr lang="en-US" altLang="ja-JP" dirty="0" smtClean="0"/>
          </a:p>
        </p:txBody>
      </p:sp>
    </p:spTree>
    <p:extLst>
      <p:ext uri="{BB962C8B-B14F-4D97-AF65-F5344CB8AC3E}">
        <p14:creationId xmlns:p14="http://schemas.microsoft.com/office/powerpoint/2010/main" val="2450244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831626"/>
          </a:xfrm>
        </p:spPr>
        <p:txBody>
          <a:bodyPr>
            <a:normAutofit fontScale="90000"/>
          </a:bodyPr>
          <a:lstStyle/>
          <a:p>
            <a:pPr algn="ctr"/>
            <a:r>
              <a:rPr kumimoji="1" lang="en-US" altLang="ja-JP" dirty="0" err="1" smtClean="0"/>
              <a:t>JVN</a:t>
            </a:r>
            <a:r>
              <a:rPr kumimoji="1" lang="ja-JP" altLang="en-US" dirty="0" smtClean="0"/>
              <a:t>観測のまとめ </a:t>
            </a:r>
            <a:r>
              <a:rPr kumimoji="1" lang="en-US" altLang="ja-JP" dirty="0" smtClean="0"/>
              <a:t>(2017/10-2018/9)</a:t>
            </a:r>
            <a:endParaRPr kumimoji="1" lang="ja-JP" altLang="en-US" dirty="0"/>
          </a:p>
        </p:txBody>
      </p:sp>
      <p:sp>
        <p:nvSpPr>
          <p:cNvPr id="3" name="コンテンツ プレースホルダー 2"/>
          <p:cNvSpPr>
            <a:spLocks noGrp="1"/>
          </p:cNvSpPr>
          <p:nvPr>
            <p:ph sz="half" idx="1"/>
          </p:nvPr>
        </p:nvSpPr>
        <p:spPr>
          <a:xfrm>
            <a:off x="251519" y="1196752"/>
            <a:ext cx="4320481" cy="5544615"/>
          </a:xfrm>
        </p:spPr>
        <p:txBody>
          <a:bodyPr>
            <a:normAutofit fontScale="70000" lnSpcReduction="20000"/>
          </a:bodyPr>
          <a:lstStyle/>
          <a:p>
            <a:pPr>
              <a:lnSpc>
                <a:spcPct val="120000"/>
              </a:lnSpc>
            </a:pPr>
            <a:r>
              <a:rPr lang="en-US" altLang="ja-JP" dirty="0">
                <a:solidFill>
                  <a:srgbClr val="0000FF"/>
                </a:solidFill>
              </a:rPr>
              <a:t>JVN (</a:t>
            </a:r>
            <a:r>
              <a:rPr lang="en-US" altLang="ja-JP" dirty="0" smtClean="0">
                <a:solidFill>
                  <a:srgbClr val="0000FF"/>
                </a:solidFill>
              </a:rPr>
              <a:t>X-band)</a:t>
            </a:r>
          </a:p>
          <a:p>
            <a:pPr lvl="1">
              <a:lnSpc>
                <a:spcPct val="120000"/>
              </a:lnSpc>
            </a:pPr>
            <a:r>
              <a:rPr lang="en-US" altLang="ja-JP" dirty="0" smtClean="0"/>
              <a:t>11/27 </a:t>
            </a:r>
            <a:r>
              <a:rPr lang="en-US" altLang="ja-JP" dirty="0"/>
              <a:t>14:00 - </a:t>
            </a:r>
            <a:r>
              <a:rPr lang="en-US" altLang="ja-JP" dirty="0" smtClean="0"/>
              <a:t>22:00 Hitachi, </a:t>
            </a:r>
            <a:r>
              <a:rPr lang="en-US" altLang="ja-JP" dirty="0" err="1" smtClean="0"/>
              <a:t>Takahagi</a:t>
            </a:r>
            <a:r>
              <a:rPr lang="en-US" altLang="ja-JP" dirty="0" smtClean="0"/>
              <a:t>, Kashima, Yamaguchi</a:t>
            </a:r>
          </a:p>
          <a:p>
            <a:pPr lvl="1">
              <a:lnSpc>
                <a:spcPct val="120000"/>
              </a:lnSpc>
            </a:pPr>
            <a:r>
              <a:rPr lang="en-US" altLang="ja-JP" dirty="0" smtClean="0"/>
              <a:t>11/28  </a:t>
            </a:r>
            <a:r>
              <a:rPr lang="en-US" altLang="ja-JP" dirty="0"/>
              <a:t>1:00 -  </a:t>
            </a:r>
            <a:r>
              <a:rPr lang="en-US" altLang="ja-JP" dirty="0" smtClean="0"/>
              <a:t>7:10 H, Y</a:t>
            </a:r>
            <a:endParaRPr lang="ja-JP" altLang="en-US" dirty="0"/>
          </a:p>
          <a:p>
            <a:pPr lvl="1">
              <a:lnSpc>
                <a:spcPct val="120000"/>
              </a:lnSpc>
            </a:pPr>
            <a:r>
              <a:rPr lang="en-US" altLang="ja-JP" dirty="0"/>
              <a:t>12/ 5 16:45 -  </a:t>
            </a:r>
            <a:r>
              <a:rPr lang="en-US" altLang="ja-JP" dirty="0" smtClean="0"/>
              <a:t>3:15 H, Y, K</a:t>
            </a:r>
            <a:endParaRPr lang="en-US" altLang="ja-JP" dirty="0"/>
          </a:p>
          <a:p>
            <a:pPr lvl="1">
              <a:lnSpc>
                <a:spcPct val="120000"/>
              </a:lnSpc>
            </a:pPr>
            <a:r>
              <a:rPr lang="en-US" altLang="ja-JP" dirty="0" smtClean="0"/>
              <a:t>12</a:t>
            </a:r>
            <a:r>
              <a:rPr lang="en-US" altLang="ja-JP" dirty="0"/>
              <a:t>/ 6 12:00 - 20:00 H, </a:t>
            </a:r>
            <a:r>
              <a:rPr lang="en-US" altLang="ja-JP" dirty="0" smtClean="0"/>
              <a:t>Y</a:t>
            </a:r>
            <a:endParaRPr lang="ja-JP" altLang="en-US" dirty="0"/>
          </a:p>
          <a:p>
            <a:pPr lvl="1">
              <a:lnSpc>
                <a:spcPct val="120000"/>
              </a:lnSpc>
            </a:pPr>
            <a:r>
              <a:rPr lang="ja-JP" altLang="en-US" dirty="0"/>
              <a:t> </a:t>
            </a:r>
            <a:r>
              <a:rPr lang="en-US" altLang="ja-JP" dirty="0"/>
              <a:t>6/28  3:15 - 13:15 H, </a:t>
            </a:r>
            <a:r>
              <a:rPr lang="en-US" altLang="ja-JP" dirty="0" smtClean="0"/>
              <a:t>Y</a:t>
            </a:r>
            <a:endParaRPr lang="ja-JP" altLang="en-US" dirty="0"/>
          </a:p>
          <a:p>
            <a:pPr lvl="1">
              <a:lnSpc>
                <a:spcPct val="120000"/>
              </a:lnSpc>
            </a:pPr>
            <a:r>
              <a:rPr lang="ja-JP" altLang="en-US" dirty="0"/>
              <a:t> </a:t>
            </a:r>
            <a:r>
              <a:rPr lang="en-US" altLang="ja-JP" dirty="0"/>
              <a:t>6/29 11:30 - 18:00 H, Y</a:t>
            </a:r>
            <a:endParaRPr lang="ja-JP" altLang="en-US" dirty="0"/>
          </a:p>
          <a:p>
            <a:pPr lvl="1">
              <a:lnSpc>
                <a:spcPct val="120000"/>
              </a:lnSpc>
            </a:pPr>
            <a:r>
              <a:rPr lang="ja-JP" altLang="en-US" dirty="0" smtClean="0"/>
              <a:t> </a:t>
            </a:r>
            <a:r>
              <a:rPr lang="en-US" altLang="ja-JP" dirty="0"/>
              <a:t>7/ 9 10:50 - 17:15 H, </a:t>
            </a:r>
            <a:r>
              <a:rPr lang="en-US" altLang="ja-JP" dirty="0" smtClean="0"/>
              <a:t>Y</a:t>
            </a:r>
            <a:endParaRPr lang="ja-JP" altLang="en-US" dirty="0"/>
          </a:p>
          <a:p>
            <a:pPr>
              <a:lnSpc>
                <a:spcPct val="120000"/>
              </a:lnSpc>
            </a:pPr>
            <a:r>
              <a:rPr lang="en-US" altLang="ja-JP" dirty="0"/>
              <a:t>7 sessions</a:t>
            </a:r>
          </a:p>
          <a:p>
            <a:pPr>
              <a:lnSpc>
                <a:spcPct val="120000"/>
              </a:lnSpc>
            </a:pPr>
            <a:r>
              <a:rPr lang="en-US" altLang="ja-JP" dirty="0"/>
              <a:t>57 hours</a:t>
            </a:r>
          </a:p>
          <a:p>
            <a:pPr>
              <a:lnSpc>
                <a:spcPct val="120000"/>
              </a:lnSpc>
            </a:pPr>
            <a:r>
              <a:rPr lang="en-US" altLang="ja-JP" dirty="0" smtClean="0"/>
              <a:t>Targets</a:t>
            </a:r>
          </a:p>
          <a:p>
            <a:pPr lvl="1">
              <a:lnSpc>
                <a:spcPct val="120000"/>
              </a:lnSpc>
            </a:pPr>
            <a:r>
              <a:rPr lang="en-US" altLang="ja-JP" dirty="0" smtClean="0"/>
              <a:t>Performance </a:t>
            </a:r>
            <a:r>
              <a:rPr lang="en-US" altLang="ja-JP" dirty="0"/>
              <a:t>Evaluation, Galactic Compact Objects, High-z AGN, gamma-ray AGN</a:t>
            </a:r>
          </a:p>
          <a:p>
            <a:pPr marL="0" indent="0">
              <a:lnSpc>
                <a:spcPct val="120000"/>
              </a:lnSpc>
              <a:buNone/>
            </a:pPr>
            <a:endParaRPr lang="en-US" altLang="ja-JP" dirty="0"/>
          </a:p>
        </p:txBody>
      </p:sp>
      <p:sp>
        <p:nvSpPr>
          <p:cNvPr id="5" name="コンテンツ プレースホルダー 4"/>
          <p:cNvSpPr>
            <a:spLocks noGrp="1"/>
          </p:cNvSpPr>
          <p:nvPr>
            <p:ph sz="half" idx="2"/>
          </p:nvPr>
        </p:nvSpPr>
        <p:spPr>
          <a:xfrm>
            <a:off x="4629150" y="1196752"/>
            <a:ext cx="4407346" cy="5544616"/>
          </a:xfrm>
        </p:spPr>
        <p:txBody>
          <a:bodyPr>
            <a:normAutofit fontScale="70000" lnSpcReduction="20000"/>
          </a:bodyPr>
          <a:lstStyle/>
          <a:p>
            <a:pPr>
              <a:lnSpc>
                <a:spcPct val="120000"/>
              </a:lnSpc>
            </a:pPr>
            <a:r>
              <a:rPr lang="en-US" altLang="ja-JP" dirty="0">
                <a:solidFill>
                  <a:srgbClr val="0000FF"/>
                </a:solidFill>
              </a:rPr>
              <a:t>EAVN (</a:t>
            </a:r>
            <a:r>
              <a:rPr lang="en-US" altLang="ja-JP" dirty="0" smtClean="0">
                <a:solidFill>
                  <a:srgbClr val="0000FF"/>
                </a:solidFill>
              </a:rPr>
              <a:t>K-band)</a:t>
            </a:r>
            <a:endParaRPr lang="en-US" altLang="ja-JP" dirty="0">
              <a:solidFill>
                <a:srgbClr val="0000FF"/>
              </a:solidFill>
            </a:endParaRPr>
          </a:p>
          <a:p>
            <a:pPr lvl="1">
              <a:lnSpc>
                <a:spcPct val="120000"/>
              </a:lnSpc>
            </a:pPr>
            <a:r>
              <a:rPr lang="en-US" altLang="ja-JP" dirty="0" smtClean="0"/>
              <a:t>4/10 </a:t>
            </a:r>
            <a:r>
              <a:rPr lang="en-US" altLang="ja-JP" dirty="0"/>
              <a:t>10:45 - </a:t>
            </a:r>
            <a:r>
              <a:rPr lang="en-US" altLang="ja-JP" dirty="0" smtClean="0"/>
              <a:t>22:45 </a:t>
            </a:r>
            <a:r>
              <a:rPr lang="en-US" altLang="ja-JP" dirty="0" err="1" smtClean="0"/>
              <a:t>KaVA</a:t>
            </a:r>
            <a:r>
              <a:rPr lang="en-US" altLang="ja-JP" dirty="0"/>
              <a:t>, </a:t>
            </a:r>
            <a:r>
              <a:rPr lang="en-US" altLang="ja-JP" dirty="0" smtClean="0"/>
              <a:t>Urumqi, </a:t>
            </a:r>
            <a:r>
              <a:rPr lang="en-US" altLang="ja-JP" dirty="0" err="1" smtClean="0"/>
              <a:t>Takahagi</a:t>
            </a:r>
            <a:r>
              <a:rPr lang="en-US" altLang="ja-JP" dirty="0" smtClean="0"/>
              <a:t>, </a:t>
            </a:r>
            <a:r>
              <a:rPr lang="en-US" altLang="ja-JP" dirty="0" err="1" smtClean="0"/>
              <a:t>Nobeyama</a:t>
            </a:r>
            <a:endParaRPr lang="en-US" altLang="ja-JP" dirty="0" smtClean="0"/>
          </a:p>
          <a:p>
            <a:pPr lvl="1">
              <a:lnSpc>
                <a:spcPct val="120000"/>
              </a:lnSpc>
            </a:pPr>
            <a:r>
              <a:rPr lang="en-US" altLang="ja-JP" dirty="0" smtClean="0"/>
              <a:t>4/20 </a:t>
            </a:r>
            <a:r>
              <a:rPr lang="en-US" altLang="ja-JP" dirty="0"/>
              <a:t>10:35 - </a:t>
            </a:r>
            <a:r>
              <a:rPr lang="en-US" altLang="ja-JP" dirty="0" smtClean="0"/>
              <a:t>22:35 </a:t>
            </a:r>
            <a:r>
              <a:rPr lang="en-US" altLang="ja-JP" dirty="0" err="1" smtClean="0"/>
              <a:t>KaVA</a:t>
            </a:r>
            <a:r>
              <a:rPr lang="en-US" altLang="ja-JP" dirty="0" smtClean="0"/>
              <a:t>, </a:t>
            </a:r>
            <a:r>
              <a:rPr lang="en-US" altLang="ja-JP" dirty="0" err="1" smtClean="0"/>
              <a:t>Tianma</a:t>
            </a:r>
            <a:r>
              <a:rPr lang="en-US" altLang="ja-JP" dirty="0" smtClean="0"/>
              <a:t> 65, U, T, H, N, </a:t>
            </a:r>
            <a:r>
              <a:rPr lang="en-US" altLang="ja-JP" dirty="0" err="1" smtClean="0"/>
              <a:t>Medicina</a:t>
            </a:r>
            <a:endParaRPr lang="en-US" altLang="ja-JP" dirty="0" smtClean="0"/>
          </a:p>
          <a:p>
            <a:pPr lvl="1">
              <a:lnSpc>
                <a:spcPct val="120000"/>
              </a:lnSpc>
            </a:pPr>
            <a:r>
              <a:rPr lang="en-US" altLang="ja-JP" dirty="0" smtClean="0"/>
              <a:t>4/28 </a:t>
            </a:r>
            <a:r>
              <a:rPr lang="en-US" altLang="ja-JP" dirty="0"/>
              <a:t>10:00 - </a:t>
            </a:r>
            <a:r>
              <a:rPr lang="en-US" altLang="ja-JP" dirty="0" smtClean="0"/>
              <a:t>22:00 </a:t>
            </a:r>
            <a:r>
              <a:rPr lang="en-US" altLang="ja-JP" dirty="0" err="1" smtClean="0"/>
              <a:t>KaVA</a:t>
            </a:r>
            <a:r>
              <a:rPr lang="en-US" altLang="ja-JP" dirty="0"/>
              <a:t>, </a:t>
            </a:r>
            <a:r>
              <a:rPr lang="en-US" altLang="ja-JP" dirty="0" smtClean="0"/>
              <a:t>T65, U, T, H, M</a:t>
            </a:r>
          </a:p>
          <a:p>
            <a:pPr lvl="1">
              <a:lnSpc>
                <a:spcPct val="120000"/>
              </a:lnSpc>
            </a:pPr>
            <a:r>
              <a:rPr lang="en-US" altLang="ja-JP" dirty="0" smtClean="0"/>
              <a:t>5</a:t>
            </a:r>
            <a:r>
              <a:rPr lang="en-US" altLang="ja-JP" dirty="0"/>
              <a:t>/ 8 09:25 - </a:t>
            </a:r>
            <a:r>
              <a:rPr lang="en-US" altLang="ja-JP" dirty="0" smtClean="0"/>
              <a:t>21:25 </a:t>
            </a:r>
            <a:r>
              <a:rPr lang="en-US" altLang="ja-JP" dirty="0" err="1" smtClean="0"/>
              <a:t>KaVA</a:t>
            </a:r>
            <a:r>
              <a:rPr lang="en-US" altLang="ja-JP" dirty="0"/>
              <a:t>, </a:t>
            </a:r>
            <a:r>
              <a:rPr lang="en-US" altLang="ja-JP" dirty="0" smtClean="0"/>
              <a:t>T65, T, H, M</a:t>
            </a:r>
          </a:p>
          <a:p>
            <a:pPr lvl="1">
              <a:lnSpc>
                <a:spcPct val="120000"/>
              </a:lnSpc>
            </a:pPr>
            <a:r>
              <a:rPr lang="en-US" altLang="ja-JP" dirty="0" smtClean="0"/>
              <a:t>5/21 </a:t>
            </a:r>
            <a:r>
              <a:rPr lang="en-US" altLang="ja-JP" dirty="0"/>
              <a:t>07:40 - </a:t>
            </a:r>
            <a:r>
              <a:rPr lang="en-US" altLang="ja-JP" dirty="0" smtClean="0"/>
              <a:t>14:40 </a:t>
            </a:r>
            <a:r>
              <a:rPr lang="en-US" altLang="ja-JP" dirty="0" err="1" smtClean="0"/>
              <a:t>KaVA</a:t>
            </a:r>
            <a:r>
              <a:rPr lang="en-US" altLang="ja-JP" dirty="0"/>
              <a:t>, </a:t>
            </a:r>
            <a:r>
              <a:rPr lang="en-US" altLang="ja-JP" dirty="0" smtClean="0"/>
              <a:t>T, H</a:t>
            </a:r>
            <a:endParaRPr lang="en-US" altLang="ja-JP" dirty="0"/>
          </a:p>
          <a:p>
            <a:pPr lvl="1">
              <a:lnSpc>
                <a:spcPct val="120000"/>
              </a:lnSpc>
            </a:pPr>
            <a:r>
              <a:rPr lang="en-US" altLang="ja-JP" dirty="0" smtClean="0"/>
              <a:t>5/23 </a:t>
            </a:r>
            <a:r>
              <a:rPr lang="en-US" altLang="ja-JP" dirty="0"/>
              <a:t>02:00 - </a:t>
            </a:r>
            <a:r>
              <a:rPr lang="en-US" altLang="ja-JP" dirty="0" smtClean="0"/>
              <a:t>22:05 </a:t>
            </a:r>
            <a:r>
              <a:rPr lang="en-US" altLang="ja-JP" dirty="0" err="1" smtClean="0"/>
              <a:t>KaVA</a:t>
            </a:r>
            <a:r>
              <a:rPr lang="en-US" altLang="ja-JP" dirty="0"/>
              <a:t>, </a:t>
            </a:r>
            <a:r>
              <a:rPr lang="en-US" altLang="ja-JP" dirty="0" smtClean="0"/>
              <a:t>T, H, M</a:t>
            </a:r>
            <a:endParaRPr lang="en-US" altLang="ja-JP" dirty="0"/>
          </a:p>
          <a:p>
            <a:pPr>
              <a:lnSpc>
                <a:spcPct val="120000"/>
              </a:lnSpc>
            </a:pPr>
            <a:r>
              <a:rPr lang="en-US" altLang="ja-JP" dirty="0"/>
              <a:t>6 sessions</a:t>
            </a:r>
          </a:p>
          <a:p>
            <a:pPr lvl="1">
              <a:lnSpc>
                <a:spcPct val="120000"/>
              </a:lnSpc>
            </a:pPr>
            <a:r>
              <a:rPr lang="en-US" altLang="ja-JP" dirty="0" smtClean="0"/>
              <a:t>Hitachi  </a:t>
            </a:r>
            <a:r>
              <a:rPr lang="en-US" altLang="ja-JP" dirty="0"/>
              <a:t>5 sessions</a:t>
            </a:r>
          </a:p>
          <a:p>
            <a:pPr lvl="1">
              <a:lnSpc>
                <a:spcPct val="120000"/>
              </a:lnSpc>
            </a:pPr>
            <a:r>
              <a:rPr lang="en-US" altLang="ja-JP" dirty="0" err="1" smtClean="0"/>
              <a:t>Takahagi</a:t>
            </a:r>
            <a:r>
              <a:rPr lang="en-US" altLang="ja-JP" dirty="0" smtClean="0"/>
              <a:t> </a:t>
            </a:r>
            <a:r>
              <a:rPr lang="en-US" altLang="ja-JP" dirty="0"/>
              <a:t>6 sessions</a:t>
            </a:r>
          </a:p>
          <a:p>
            <a:pPr>
              <a:lnSpc>
                <a:spcPct val="120000"/>
              </a:lnSpc>
            </a:pPr>
            <a:r>
              <a:rPr lang="en-US" altLang="ja-JP" dirty="0" smtClean="0"/>
              <a:t>75 </a:t>
            </a:r>
            <a:r>
              <a:rPr lang="en-US" altLang="ja-JP" dirty="0"/>
              <a:t>hours</a:t>
            </a:r>
          </a:p>
          <a:p>
            <a:pPr>
              <a:lnSpc>
                <a:spcPct val="120000"/>
              </a:lnSpc>
            </a:pPr>
            <a:r>
              <a:rPr lang="en-US" altLang="ja-JP" dirty="0" smtClean="0"/>
              <a:t>Targets</a:t>
            </a:r>
          </a:p>
          <a:p>
            <a:pPr lvl="1">
              <a:lnSpc>
                <a:spcPct val="120000"/>
              </a:lnSpc>
            </a:pPr>
            <a:r>
              <a:rPr lang="en-US" altLang="ja-JP" dirty="0" smtClean="0"/>
              <a:t>M87</a:t>
            </a:r>
            <a:r>
              <a:rPr lang="en-US" altLang="ja-JP" dirty="0"/>
              <a:t>, </a:t>
            </a:r>
            <a:r>
              <a:rPr lang="en-US" altLang="ja-JP" dirty="0" err="1"/>
              <a:t>SgrA</a:t>
            </a:r>
            <a:r>
              <a:rPr lang="en-US" altLang="ja-JP" dirty="0"/>
              <a:t>, 3C84, TXS0506, MRK501, </a:t>
            </a:r>
            <a:r>
              <a:rPr lang="en-US" altLang="ja-JP" dirty="0" smtClean="0"/>
              <a:t>1633+382</a:t>
            </a:r>
            <a:endParaRPr lang="en-US" altLang="ja-JP" dirty="0"/>
          </a:p>
        </p:txBody>
      </p:sp>
    </p:spTree>
    <p:extLst>
      <p:ext uri="{BB962C8B-B14F-4D97-AF65-F5344CB8AC3E}">
        <p14:creationId xmlns:p14="http://schemas.microsoft.com/office/powerpoint/2010/main" val="174490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solidFill>
                  <a:srgbClr val="0000FF"/>
                </a:solidFill>
                <a:latin typeface="+mn-lt"/>
              </a:rPr>
              <a:t>茨城－山口観測</a:t>
            </a:r>
            <a:endParaRPr lang="en-US" altLang="ja-JP" dirty="0">
              <a:solidFill>
                <a:srgbClr val="0000FF"/>
              </a:solidFill>
              <a:latin typeface="+mn-lt"/>
            </a:endParaRPr>
          </a:p>
        </p:txBody>
      </p:sp>
      <p:sp>
        <p:nvSpPr>
          <p:cNvPr id="3" name="コンテンツ プレースホルダー 2"/>
          <p:cNvSpPr>
            <a:spLocks noGrp="1"/>
          </p:cNvSpPr>
          <p:nvPr>
            <p:ph idx="1"/>
          </p:nvPr>
        </p:nvSpPr>
        <p:spPr>
          <a:xfrm>
            <a:off x="126233" y="1556792"/>
            <a:ext cx="4857749" cy="4351338"/>
          </a:xfrm>
        </p:spPr>
        <p:txBody>
          <a:bodyPr>
            <a:normAutofit/>
          </a:bodyPr>
          <a:lstStyle/>
          <a:p>
            <a:r>
              <a:rPr lang="ja-JP" altLang="en-US" dirty="0" smtClean="0"/>
              <a:t>検出に特化した</a:t>
            </a:r>
            <a:r>
              <a:rPr lang="en-US" altLang="ja-JP" dirty="0" err="1" smtClean="0"/>
              <a:t>VLBI</a:t>
            </a:r>
            <a:r>
              <a:rPr lang="ja-JP" altLang="en-US" dirty="0" smtClean="0"/>
              <a:t>観測</a:t>
            </a:r>
            <a:endParaRPr lang="en-US" altLang="ja-JP" dirty="0" smtClean="0"/>
          </a:p>
          <a:p>
            <a:pPr lvl="1"/>
            <a:r>
              <a:rPr lang="ja-JP" altLang="en-US" dirty="0" smtClean="0"/>
              <a:t>観測局：茨城－山口－鹿島</a:t>
            </a:r>
            <a:endParaRPr lang="en-US" altLang="ja-JP" dirty="0"/>
          </a:p>
          <a:p>
            <a:pPr lvl="1"/>
            <a:r>
              <a:rPr lang="ja-JP" altLang="en-US" dirty="0" smtClean="0"/>
              <a:t>フリンジ検出・非画像観測</a:t>
            </a:r>
            <a:endParaRPr lang="en-US" altLang="ja-JP" dirty="0" smtClean="0"/>
          </a:p>
          <a:p>
            <a:pPr lvl="1"/>
            <a:r>
              <a:rPr lang="en-US" altLang="ja-JP" dirty="0" smtClean="0"/>
              <a:t>32/</a:t>
            </a:r>
            <a:r>
              <a:rPr lang="en-US" altLang="ja-JP" dirty="0" err="1" smtClean="0"/>
              <a:t>34m</a:t>
            </a:r>
            <a:r>
              <a:rPr lang="ja-JP" altLang="en-US" dirty="0" smtClean="0"/>
              <a:t>基線で比較的高感度</a:t>
            </a:r>
            <a:endParaRPr lang="en-US" altLang="ja-JP" dirty="0" smtClean="0"/>
          </a:p>
          <a:p>
            <a:pPr lvl="2"/>
            <a:r>
              <a:rPr lang="en-US" altLang="ja-JP" dirty="0" smtClean="0"/>
              <a:t>2-3 </a:t>
            </a:r>
            <a:r>
              <a:rPr lang="en-US" altLang="ja-JP" dirty="0" err="1" smtClean="0"/>
              <a:t>mJy</a:t>
            </a:r>
            <a:r>
              <a:rPr lang="en-US" altLang="ja-JP" dirty="0" smtClean="0"/>
              <a:t> @ 6/8 GHz</a:t>
            </a:r>
          </a:p>
          <a:p>
            <a:pPr lvl="1"/>
            <a:r>
              <a:rPr lang="ja-JP" altLang="en-US" dirty="0"/>
              <a:t>鹿島が参加する</a:t>
            </a:r>
            <a:r>
              <a:rPr lang="ja-JP" altLang="en-US" dirty="0" smtClean="0"/>
              <a:t>と長短基線</a:t>
            </a:r>
            <a:endParaRPr kumimoji="1" lang="en-US" altLang="ja-JP" dirty="0" smtClean="0"/>
          </a:p>
          <a:p>
            <a:pPr lvl="2"/>
            <a:r>
              <a:rPr lang="ja-JP" altLang="en-US" dirty="0"/>
              <a:t>天体</a:t>
            </a:r>
            <a:r>
              <a:rPr lang="ja-JP" altLang="en-US" dirty="0" smtClean="0"/>
              <a:t>サイズ・輝度の推定</a:t>
            </a:r>
            <a:endParaRPr lang="en-US" altLang="ja-JP" dirty="0" smtClean="0"/>
          </a:p>
          <a:p>
            <a:pPr lvl="1"/>
            <a:r>
              <a:rPr lang="ja-JP" altLang="en-US" dirty="0"/>
              <a:t>長時間利用可能</a:t>
            </a:r>
            <a:endParaRPr lang="en-US" altLang="ja-JP" dirty="0"/>
          </a:p>
          <a:p>
            <a:pPr lvl="2"/>
            <a:r>
              <a:rPr lang="en-US" altLang="ja-JP" dirty="0" smtClean="0"/>
              <a:t>200~300</a:t>
            </a:r>
            <a:r>
              <a:rPr lang="ja-JP" altLang="en-US" dirty="0" smtClean="0"/>
              <a:t>時間</a:t>
            </a:r>
            <a:r>
              <a:rPr lang="en-US" altLang="ja-JP" dirty="0"/>
              <a:t>/</a:t>
            </a:r>
            <a:r>
              <a:rPr lang="ja-JP" altLang="en-US" dirty="0" smtClean="0"/>
              <a:t>年</a:t>
            </a:r>
            <a:r>
              <a:rPr lang="en-US" altLang="ja-JP" dirty="0" smtClean="0"/>
              <a:t>(</a:t>
            </a:r>
            <a:r>
              <a:rPr lang="ja-JP" altLang="en-US" dirty="0" smtClean="0"/>
              <a:t>目標</a:t>
            </a:r>
            <a:r>
              <a:rPr lang="en-US" altLang="ja-JP" dirty="0" smtClean="0"/>
              <a:t>1000</a:t>
            </a:r>
            <a:r>
              <a:rPr lang="ja-JP" altLang="en-US" dirty="0" smtClean="0"/>
              <a:t>時間</a:t>
            </a:r>
            <a:r>
              <a:rPr lang="en-US" altLang="ja-JP" dirty="0" smtClean="0"/>
              <a:t>)</a:t>
            </a:r>
            <a:endParaRPr lang="en-US" altLang="ja-JP" dirty="0"/>
          </a:p>
          <a:p>
            <a:pPr lvl="2"/>
            <a:r>
              <a:rPr lang="ja-JP" altLang="en-US" dirty="0"/>
              <a:t>相関</a:t>
            </a:r>
            <a:r>
              <a:rPr lang="ja-JP" altLang="en-US" dirty="0" smtClean="0"/>
              <a:t>処理も大学で行う</a:t>
            </a:r>
            <a:endParaRPr kumimoji="1" lang="en-US" altLang="ja-JP" dirty="0" smtClean="0"/>
          </a:p>
        </p:txBody>
      </p:sp>
      <p:pic>
        <p:nvPicPr>
          <p:cNvPr id="5" name="Picture 4" descr="jvn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915" y="1707509"/>
            <a:ext cx="4178407" cy="40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グループ化 20"/>
          <p:cNvGrpSpPr/>
          <p:nvPr/>
        </p:nvGrpSpPr>
        <p:grpSpPr>
          <a:xfrm>
            <a:off x="5154801" y="2572377"/>
            <a:ext cx="3637503" cy="2666163"/>
            <a:chOff x="5154801" y="2572377"/>
            <a:chExt cx="3637503" cy="2666163"/>
          </a:xfrm>
        </p:grpSpPr>
        <p:sp>
          <p:nvSpPr>
            <p:cNvPr id="6" name="正方形/長方形 5"/>
            <p:cNvSpPr/>
            <p:nvPr/>
          </p:nvSpPr>
          <p:spPr>
            <a:xfrm>
              <a:off x="5154801" y="2572377"/>
              <a:ext cx="452176" cy="6129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7" name="正方形/長方形 6"/>
            <p:cNvSpPr/>
            <p:nvPr/>
          </p:nvSpPr>
          <p:spPr>
            <a:xfrm>
              <a:off x="8140835" y="3357823"/>
              <a:ext cx="651469" cy="4806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9" name="正方形/長方形 8"/>
            <p:cNvSpPr/>
            <p:nvPr/>
          </p:nvSpPr>
          <p:spPr>
            <a:xfrm>
              <a:off x="7320220" y="4757893"/>
              <a:ext cx="651469" cy="480647"/>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grpSp>
      <p:sp>
        <p:nvSpPr>
          <p:cNvPr id="10" name="テキスト ボックス 9"/>
          <p:cNvSpPr txBox="1"/>
          <p:nvPr/>
        </p:nvSpPr>
        <p:spPr>
          <a:xfrm>
            <a:off x="1436914" y="5757706"/>
            <a:ext cx="7094137" cy="954107"/>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2800" dirty="0" smtClean="0">
                <a:latin typeface="Calibri" panose="020F0502020204030204"/>
              </a:rPr>
              <a:t>これまで注目を集めていない天体種について大規模なカタログを作り、世界の研究に貢献</a:t>
            </a:r>
            <a:endParaRPr lang="en-US" altLang="ja-JP" sz="2800" dirty="0" smtClean="0">
              <a:latin typeface="Calibri" panose="020F0502020204030204"/>
            </a:endParaRPr>
          </a:p>
        </p:txBody>
      </p:sp>
      <p:sp>
        <p:nvSpPr>
          <p:cNvPr id="11" name="右矢印 10"/>
          <p:cNvSpPr/>
          <p:nvPr/>
        </p:nvSpPr>
        <p:spPr>
          <a:xfrm>
            <a:off x="864159" y="6049107"/>
            <a:ext cx="502417" cy="371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19" name="正方形/長方形 18"/>
          <p:cNvSpPr/>
          <p:nvPr/>
        </p:nvSpPr>
        <p:spPr>
          <a:xfrm>
            <a:off x="7380312" y="1916832"/>
            <a:ext cx="720080" cy="5760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7956376" y="4077072"/>
            <a:ext cx="720080" cy="5760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 name="直線矢印コネクタ 22"/>
          <p:cNvCxnSpPr/>
          <p:nvPr/>
        </p:nvCxnSpPr>
        <p:spPr>
          <a:xfrm>
            <a:off x="5796136" y="2780928"/>
            <a:ext cx="2232248" cy="720080"/>
          </a:xfrm>
          <a:prstGeom prst="straightConnector1">
            <a:avLst/>
          </a:prstGeom>
          <a:ln w="762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7524328" y="3717032"/>
            <a:ext cx="512440" cy="927720"/>
          </a:xfrm>
          <a:prstGeom prst="straightConnector1">
            <a:avLst/>
          </a:prstGeom>
          <a:ln w="762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rot="1074856">
            <a:off x="6403075" y="2792448"/>
            <a:ext cx="1069524" cy="369332"/>
          </a:xfrm>
          <a:prstGeom prst="rect">
            <a:avLst/>
          </a:prstGeom>
          <a:noFill/>
        </p:spPr>
        <p:txBody>
          <a:bodyPr wrap="none" rtlCol="0">
            <a:spAutoFit/>
          </a:bodyPr>
          <a:lstStyle/>
          <a:p>
            <a:r>
              <a:rPr kumimoji="1" lang="en-US" altLang="ja-JP" dirty="0" smtClean="0">
                <a:solidFill>
                  <a:srgbClr val="0000FF"/>
                </a:solidFill>
              </a:rPr>
              <a:t>1000 km</a:t>
            </a:r>
            <a:endParaRPr kumimoji="1" lang="ja-JP" altLang="en-US" dirty="0">
              <a:solidFill>
                <a:srgbClr val="0000FF"/>
              </a:solidFill>
            </a:endParaRPr>
          </a:p>
        </p:txBody>
      </p:sp>
      <p:sp>
        <p:nvSpPr>
          <p:cNvPr id="27" name="テキスト ボックス 26"/>
          <p:cNvSpPr txBox="1"/>
          <p:nvPr/>
        </p:nvSpPr>
        <p:spPr>
          <a:xfrm rot="17929358">
            <a:off x="7179388" y="3872569"/>
            <a:ext cx="813043" cy="369332"/>
          </a:xfrm>
          <a:prstGeom prst="rect">
            <a:avLst/>
          </a:prstGeom>
          <a:noFill/>
        </p:spPr>
        <p:txBody>
          <a:bodyPr wrap="none" rtlCol="0">
            <a:spAutoFit/>
          </a:bodyPr>
          <a:lstStyle/>
          <a:p>
            <a:r>
              <a:rPr kumimoji="1" lang="en-US" altLang="ja-JP" dirty="0" smtClean="0">
                <a:solidFill>
                  <a:srgbClr val="0000FF"/>
                </a:solidFill>
              </a:rPr>
              <a:t>50 km</a:t>
            </a:r>
            <a:endParaRPr kumimoji="1" lang="ja-JP" altLang="en-US" dirty="0">
              <a:solidFill>
                <a:srgbClr val="0000FF"/>
              </a:solidFill>
            </a:endParaRPr>
          </a:p>
        </p:txBody>
      </p:sp>
      <p:sp>
        <p:nvSpPr>
          <p:cNvPr id="30" name="正方形/長方形 29"/>
          <p:cNvSpPr/>
          <p:nvPr/>
        </p:nvSpPr>
        <p:spPr>
          <a:xfrm>
            <a:off x="5076056" y="4149080"/>
            <a:ext cx="720080" cy="5760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4" name="グループ化 3"/>
          <p:cNvGrpSpPr/>
          <p:nvPr/>
        </p:nvGrpSpPr>
        <p:grpSpPr>
          <a:xfrm>
            <a:off x="1971210" y="2572377"/>
            <a:ext cx="5481110" cy="2884447"/>
            <a:chOff x="2699792" y="6597352"/>
            <a:chExt cx="5481110" cy="2884447"/>
          </a:xfrm>
        </p:grpSpPr>
        <p:sp>
          <p:nvSpPr>
            <p:cNvPr id="12" name="正方形/長方形 11"/>
            <p:cNvSpPr/>
            <p:nvPr/>
          </p:nvSpPr>
          <p:spPr>
            <a:xfrm>
              <a:off x="2699792" y="6597352"/>
              <a:ext cx="2648930" cy="83671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YSOs</a:t>
              </a:r>
            </a:p>
            <a:p>
              <a:pPr algn="ctr"/>
              <a:r>
                <a:rPr lang="en-US" altLang="ja-JP" sz="2400" dirty="0" smtClean="0">
                  <a:solidFill>
                    <a:schemeClr val="tx1"/>
                  </a:solidFill>
                </a:rPr>
                <a:t>Thermal emission?</a:t>
              </a:r>
              <a:endParaRPr kumimoji="1" lang="ja-JP" altLang="en-US" sz="2400" dirty="0">
                <a:solidFill>
                  <a:schemeClr val="tx1"/>
                </a:solidFill>
              </a:endParaRPr>
            </a:p>
          </p:txBody>
        </p:sp>
        <p:sp>
          <p:nvSpPr>
            <p:cNvPr id="13" name="正方形/長方形 12"/>
            <p:cNvSpPr/>
            <p:nvPr/>
          </p:nvSpPr>
          <p:spPr>
            <a:xfrm>
              <a:off x="2699792" y="7533456"/>
              <a:ext cx="2648930" cy="55403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High-z AGN</a:t>
              </a:r>
              <a:endParaRPr kumimoji="1" lang="ja-JP" altLang="en-US" sz="2400" dirty="0">
                <a:solidFill>
                  <a:schemeClr val="tx1"/>
                </a:solidFill>
              </a:endParaRPr>
            </a:p>
          </p:txBody>
        </p:sp>
        <p:sp>
          <p:nvSpPr>
            <p:cNvPr id="14" name="正方形/長方形 13"/>
            <p:cNvSpPr/>
            <p:nvPr/>
          </p:nvSpPr>
          <p:spPr>
            <a:xfrm>
              <a:off x="2699792" y="8181528"/>
              <a:ext cx="2648930" cy="57925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SN, transients</a:t>
              </a:r>
              <a:endParaRPr kumimoji="1" lang="ja-JP" altLang="en-US" sz="2400" dirty="0">
                <a:solidFill>
                  <a:schemeClr val="tx1"/>
                </a:solidFill>
              </a:endParaRPr>
            </a:p>
          </p:txBody>
        </p:sp>
        <p:sp>
          <p:nvSpPr>
            <p:cNvPr id="15" name="正方形/長方形 14"/>
            <p:cNvSpPr/>
            <p:nvPr/>
          </p:nvSpPr>
          <p:spPr>
            <a:xfrm>
              <a:off x="2699792" y="8829600"/>
              <a:ext cx="2648930" cy="65219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SMBH co-evolution</a:t>
              </a:r>
              <a:endParaRPr kumimoji="1" lang="ja-JP" altLang="en-US" sz="2400" dirty="0">
                <a:solidFill>
                  <a:schemeClr val="tx1"/>
                </a:solidFill>
              </a:endParaRPr>
            </a:p>
          </p:txBody>
        </p:sp>
        <p:sp>
          <p:nvSpPr>
            <p:cNvPr id="16" name="正方形/長方形 15"/>
            <p:cNvSpPr/>
            <p:nvPr/>
          </p:nvSpPr>
          <p:spPr>
            <a:xfrm>
              <a:off x="5508104" y="7866112"/>
              <a:ext cx="2648932" cy="729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2400" dirty="0" smtClean="0">
                  <a:solidFill>
                    <a:schemeClr val="tx1"/>
                  </a:solidFill>
                </a:rPr>
                <a:t>Galactic </a:t>
              </a:r>
              <a:r>
                <a:rPr kumimoji="1" lang="en-US" altLang="ja-JP" sz="2400" dirty="0" smtClean="0">
                  <a:solidFill>
                    <a:schemeClr val="tx1"/>
                  </a:solidFill>
                </a:rPr>
                <a:t>BHs</a:t>
              </a:r>
              <a:endParaRPr kumimoji="1" lang="ja-JP" altLang="en-US" sz="2400" dirty="0">
                <a:solidFill>
                  <a:schemeClr val="tx1"/>
                </a:solidFill>
              </a:endParaRPr>
            </a:p>
          </p:txBody>
        </p:sp>
        <p:sp>
          <p:nvSpPr>
            <p:cNvPr id="17" name="正方形/長方形 16"/>
            <p:cNvSpPr/>
            <p:nvPr/>
          </p:nvSpPr>
          <p:spPr>
            <a:xfrm>
              <a:off x="5508104" y="6858000"/>
              <a:ext cx="2672798" cy="8756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Gamma-ray AGN</a:t>
              </a:r>
              <a:endParaRPr kumimoji="1" lang="ja-JP" altLang="en-US" sz="2400" dirty="0">
                <a:solidFill>
                  <a:schemeClr val="tx1"/>
                </a:solidFill>
              </a:endParaRPr>
            </a:p>
          </p:txBody>
        </p:sp>
        <p:sp>
          <p:nvSpPr>
            <p:cNvPr id="18" name="正方形/長方形 17"/>
            <p:cNvSpPr/>
            <p:nvPr/>
          </p:nvSpPr>
          <p:spPr>
            <a:xfrm>
              <a:off x="5508104" y="8730208"/>
              <a:ext cx="2672798" cy="6021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dirty="0" smtClean="0">
                  <a:solidFill>
                    <a:schemeClr val="tx1"/>
                  </a:solidFill>
                </a:rPr>
                <a:t>Flare stars</a:t>
              </a:r>
              <a:endParaRPr kumimoji="1" lang="ja-JP" altLang="en-US" sz="2400" dirty="0">
                <a:solidFill>
                  <a:schemeClr val="tx1"/>
                </a:solidFill>
              </a:endParaRPr>
            </a:p>
          </p:txBody>
        </p:sp>
      </p:grpSp>
      <p:sp>
        <p:nvSpPr>
          <p:cNvPr id="29" name="正方形/長方形 28"/>
          <p:cNvSpPr/>
          <p:nvPr/>
        </p:nvSpPr>
        <p:spPr>
          <a:xfrm>
            <a:off x="4788024" y="2852936"/>
            <a:ext cx="2664296" cy="864096"/>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80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88640"/>
            <a:ext cx="3278486" cy="1584176"/>
          </a:xfrm>
        </p:spPr>
        <p:txBody>
          <a:bodyPr>
            <a:normAutofit fontScale="90000"/>
          </a:bodyPr>
          <a:lstStyle/>
          <a:p>
            <a:r>
              <a:rPr lang="ja-JP" altLang="en-US" sz="2200" dirty="0" smtClean="0">
                <a:latin typeface="+mn-lt"/>
              </a:rPr>
              <a:t>茨城－山口観測の例</a:t>
            </a:r>
            <a:r>
              <a:rPr lang="en-US" altLang="ja-JP" sz="2200" dirty="0">
                <a:latin typeface="+mn-lt"/>
              </a:rPr>
              <a:t/>
            </a:r>
            <a:br>
              <a:rPr lang="en-US" altLang="ja-JP" sz="2200" dirty="0">
                <a:latin typeface="+mn-lt"/>
              </a:rPr>
            </a:br>
            <a:r>
              <a:rPr lang="ja-JP" altLang="en-US" sz="3200" dirty="0">
                <a:solidFill>
                  <a:srgbClr val="0000FF"/>
                </a:solidFill>
              </a:rPr>
              <a:t>未同定</a:t>
            </a:r>
            <a:r>
              <a:rPr lang="ja-JP" altLang="en-US" sz="3200" dirty="0" smtClean="0">
                <a:solidFill>
                  <a:srgbClr val="0000FF"/>
                </a:solidFill>
                <a:latin typeface="+mn-lt"/>
              </a:rPr>
              <a:t>ガンマ線放射天体の大規模サーベイ</a:t>
            </a:r>
            <a:endParaRPr kumimoji="1" lang="ja-JP" altLang="en-US" sz="3200" dirty="0">
              <a:solidFill>
                <a:srgbClr val="0000FF"/>
              </a:solidFill>
              <a:latin typeface="+mn-lt"/>
            </a:endParaRPr>
          </a:p>
        </p:txBody>
      </p:sp>
      <p:sp>
        <p:nvSpPr>
          <p:cNvPr id="3" name="コンテンツ プレースホルダー 2"/>
          <p:cNvSpPr>
            <a:spLocks noGrp="1"/>
          </p:cNvSpPr>
          <p:nvPr>
            <p:ph idx="1"/>
          </p:nvPr>
        </p:nvSpPr>
        <p:spPr>
          <a:xfrm>
            <a:off x="107504" y="1916832"/>
            <a:ext cx="3107883" cy="4824535"/>
          </a:xfrm>
        </p:spPr>
        <p:txBody>
          <a:bodyPr>
            <a:normAutofit fontScale="77500" lnSpcReduction="20000"/>
          </a:bodyPr>
          <a:lstStyle/>
          <a:p>
            <a:pPr>
              <a:lnSpc>
                <a:spcPct val="120000"/>
              </a:lnSpc>
            </a:pPr>
            <a:r>
              <a:rPr lang="ja-JP" altLang="en-US" dirty="0" smtClean="0"/>
              <a:t>フェルミ・ガンマ線天文台が発見した未同定ガンマ線天体の近傍にある電波天体を</a:t>
            </a:r>
            <a:r>
              <a:rPr lang="en-US" altLang="ja-JP" dirty="0" err="1" smtClean="0"/>
              <a:t>VLBI</a:t>
            </a:r>
            <a:r>
              <a:rPr lang="ja-JP" altLang="en-US" dirty="0" smtClean="0"/>
              <a:t>でサーベイ</a:t>
            </a:r>
            <a:endParaRPr lang="en-US" altLang="ja-JP" dirty="0" smtClean="0"/>
          </a:p>
          <a:p>
            <a:pPr lvl="1">
              <a:lnSpc>
                <a:spcPct val="120000"/>
              </a:lnSpc>
            </a:pPr>
            <a:r>
              <a:rPr lang="ja-JP" altLang="en-US" dirty="0" smtClean="0"/>
              <a:t>茨城－山口観測の最初の成果</a:t>
            </a:r>
            <a:endParaRPr lang="en-US" altLang="ja-JP" dirty="0" smtClean="0"/>
          </a:p>
          <a:p>
            <a:pPr>
              <a:lnSpc>
                <a:spcPct val="120000"/>
              </a:lnSpc>
            </a:pPr>
            <a:r>
              <a:rPr lang="en-US" altLang="ja-JP" dirty="0" smtClean="0"/>
              <a:t>Fujinaga</a:t>
            </a:r>
            <a:r>
              <a:rPr lang="en-US" altLang="ja-JP" dirty="0"/>
              <a:t>, Niinuma et al. (2016) PASJ, 68, </a:t>
            </a:r>
            <a:r>
              <a:rPr lang="en-US" altLang="ja-JP" dirty="0" smtClean="0"/>
              <a:t>70</a:t>
            </a:r>
            <a:endParaRPr lang="en-US" altLang="ja-JP" dirty="0"/>
          </a:p>
          <a:p>
            <a:pPr lvl="1">
              <a:lnSpc>
                <a:spcPct val="120000"/>
              </a:lnSpc>
            </a:pPr>
            <a:r>
              <a:rPr kumimoji="1" lang="ja-JP" altLang="en-US" dirty="0" smtClean="0"/>
              <a:t>未同定ガンマ線天体近傍の電波源</a:t>
            </a:r>
            <a:r>
              <a:rPr kumimoji="1" lang="en-US" altLang="ja-JP" dirty="0" smtClean="0">
                <a:solidFill>
                  <a:srgbClr val="FF0000"/>
                </a:solidFill>
              </a:rPr>
              <a:t>845</a:t>
            </a:r>
            <a:r>
              <a:rPr kumimoji="1" lang="ja-JP" altLang="en-US" dirty="0" smtClean="0">
                <a:solidFill>
                  <a:srgbClr val="FF0000"/>
                </a:solidFill>
              </a:rPr>
              <a:t>天体</a:t>
            </a:r>
            <a:r>
              <a:rPr kumimoji="1" lang="ja-JP" altLang="en-US" dirty="0" smtClean="0"/>
              <a:t>を観測</a:t>
            </a:r>
            <a:endParaRPr kumimoji="1" lang="en-US" altLang="ja-JP" dirty="0" smtClean="0"/>
          </a:p>
          <a:p>
            <a:pPr lvl="1">
              <a:lnSpc>
                <a:spcPct val="120000"/>
              </a:lnSpc>
            </a:pPr>
            <a:r>
              <a:rPr lang="ja-JP" altLang="en-US" dirty="0" smtClean="0"/>
              <a:t>新たなガンマ線</a:t>
            </a:r>
            <a:r>
              <a:rPr lang="en-US" altLang="ja-JP" dirty="0" err="1" smtClean="0"/>
              <a:t>AGN</a:t>
            </a:r>
            <a:r>
              <a:rPr lang="ja-JP" altLang="en-US" dirty="0" smtClean="0"/>
              <a:t>を</a:t>
            </a:r>
            <a:r>
              <a:rPr lang="en-US" altLang="ja-JP" dirty="0" smtClean="0"/>
              <a:t> </a:t>
            </a:r>
            <a:r>
              <a:rPr lang="en-US" altLang="ja-JP" dirty="0" smtClean="0">
                <a:solidFill>
                  <a:srgbClr val="FF0000"/>
                </a:solidFill>
              </a:rPr>
              <a:t>28</a:t>
            </a:r>
            <a:r>
              <a:rPr lang="ja-JP" altLang="en-US" dirty="0" smtClean="0">
                <a:solidFill>
                  <a:srgbClr val="FF0000"/>
                </a:solidFill>
              </a:rPr>
              <a:t>天体</a:t>
            </a:r>
            <a:r>
              <a:rPr lang="en-US" altLang="ja-JP" dirty="0" smtClean="0">
                <a:solidFill>
                  <a:srgbClr val="FF0000"/>
                </a:solidFill>
              </a:rPr>
              <a:t> </a:t>
            </a:r>
            <a:r>
              <a:rPr lang="ja-JP" altLang="en-US" dirty="0" smtClean="0"/>
              <a:t>検出→</a:t>
            </a:r>
            <a:endParaRPr kumimoji="1"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387" y="72008"/>
            <a:ext cx="589311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07504" y="143183"/>
            <a:ext cx="8856984" cy="1325563"/>
          </a:xfrm>
        </p:spPr>
        <p:txBody>
          <a:bodyPr>
            <a:normAutofit/>
          </a:bodyPr>
          <a:lstStyle/>
          <a:p>
            <a:pPr algn="ctr" eaLnBrk="1" fontAlgn="auto" hangingPunct="1">
              <a:spcAft>
                <a:spcPts val="0"/>
              </a:spcAft>
              <a:defRPr/>
            </a:pPr>
            <a:r>
              <a:rPr lang="en-US" altLang="ja-JP" sz="4000" dirty="0" err="1" smtClean="0">
                <a:solidFill>
                  <a:srgbClr val="0000FF"/>
                </a:solidFill>
                <a:latin typeface="+mn-lt"/>
              </a:rPr>
              <a:t>JVN</a:t>
            </a:r>
            <a:r>
              <a:rPr lang="ja-JP" altLang="en-US" sz="4000" dirty="0" smtClean="0">
                <a:solidFill>
                  <a:srgbClr val="0000FF"/>
                </a:solidFill>
                <a:latin typeface="+mn-lt"/>
              </a:rPr>
              <a:t>の論文出版実績</a:t>
            </a:r>
            <a:r>
              <a:rPr lang="en-US" altLang="ja-JP" sz="4000" dirty="0" smtClean="0">
                <a:solidFill>
                  <a:srgbClr val="0000FF"/>
                </a:solidFill>
                <a:latin typeface="+mn-lt"/>
              </a:rPr>
              <a:t/>
            </a:r>
            <a:br>
              <a:rPr lang="en-US" altLang="ja-JP" sz="4000" dirty="0" smtClean="0">
                <a:solidFill>
                  <a:srgbClr val="0000FF"/>
                </a:solidFill>
                <a:latin typeface="+mn-lt"/>
              </a:rPr>
            </a:br>
            <a:r>
              <a:rPr lang="ja-JP" altLang="en-US" sz="2400" dirty="0" smtClean="0">
                <a:latin typeface="+mn-lt"/>
              </a:rPr>
              <a:t>（</a:t>
            </a:r>
            <a:r>
              <a:rPr lang="en-US" altLang="ja-JP" sz="2400" dirty="0" err="1" smtClean="0">
                <a:latin typeface="+mn-lt"/>
              </a:rPr>
              <a:t>VLBI</a:t>
            </a:r>
            <a:r>
              <a:rPr lang="ja-JP" altLang="en-US" sz="2400" dirty="0" smtClean="0">
                <a:latin typeface="+mn-lt"/>
              </a:rPr>
              <a:t>観測論文だけのリスト）</a:t>
            </a:r>
          </a:p>
        </p:txBody>
      </p:sp>
      <p:sp>
        <p:nvSpPr>
          <p:cNvPr id="11267" name="コンテンツ プレースホルダ 2"/>
          <p:cNvSpPr>
            <a:spLocks noGrp="1"/>
          </p:cNvSpPr>
          <p:nvPr>
            <p:ph sz="half" idx="1"/>
          </p:nvPr>
        </p:nvSpPr>
        <p:spPr>
          <a:xfrm>
            <a:off x="220133" y="1405468"/>
            <a:ext cx="4294717" cy="5249332"/>
          </a:xfrm>
        </p:spPr>
        <p:txBody>
          <a:bodyPr rtlCol="0">
            <a:normAutofit fontScale="77500" lnSpcReduction="20000"/>
          </a:bodyPr>
          <a:lstStyle/>
          <a:p>
            <a:pPr>
              <a:lnSpc>
                <a:spcPct val="120000"/>
              </a:lnSpc>
              <a:defRPr/>
            </a:pPr>
            <a:r>
              <a:rPr lang="en-GB" altLang="ja-JP" sz="1800" dirty="0" err="1" smtClean="0"/>
              <a:t>Doi</a:t>
            </a:r>
            <a:r>
              <a:rPr lang="en-GB" altLang="ja-JP" sz="1800" dirty="0"/>
              <a:t>, A. et al., </a:t>
            </a:r>
            <a:r>
              <a:rPr lang="en-GB" altLang="ja-JP" sz="1800" dirty="0" err="1"/>
              <a:t>ApJ</a:t>
            </a:r>
            <a:r>
              <a:rPr lang="en-GB" altLang="ja-JP" sz="1800" dirty="0"/>
              <a:t>, 765, 69</a:t>
            </a:r>
          </a:p>
          <a:p>
            <a:pPr>
              <a:lnSpc>
                <a:spcPct val="120000"/>
              </a:lnSpc>
              <a:defRPr/>
            </a:pPr>
            <a:r>
              <a:rPr lang="en-GB" altLang="ja-JP" sz="1800" dirty="0" err="1"/>
              <a:t>Niinuma</a:t>
            </a:r>
            <a:r>
              <a:rPr lang="en-GB" altLang="ja-JP" sz="1800" dirty="0"/>
              <a:t>, K. et al., </a:t>
            </a:r>
            <a:r>
              <a:rPr lang="en-GB" altLang="ja-JP" sz="1800" dirty="0" err="1"/>
              <a:t>ApJ</a:t>
            </a:r>
            <a:r>
              <a:rPr lang="en-GB" altLang="ja-JP" sz="1800" dirty="0"/>
              <a:t>, 759, 84</a:t>
            </a:r>
          </a:p>
          <a:p>
            <a:pPr>
              <a:lnSpc>
                <a:spcPct val="120000"/>
              </a:lnSpc>
              <a:defRPr/>
            </a:pPr>
            <a:r>
              <a:rPr lang="en-GB" altLang="ja-JP" sz="1800" dirty="0" err="1"/>
              <a:t>Kadota</a:t>
            </a:r>
            <a:r>
              <a:rPr lang="en-GB" altLang="ja-JP" sz="1800" dirty="0"/>
              <a:t>, A. et al., 2012, PASJ, 64, 109</a:t>
            </a:r>
          </a:p>
          <a:p>
            <a:pPr>
              <a:lnSpc>
                <a:spcPct val="120000"/>
              </a:lnSpc>
              <a:defRPr/>
            </a:pPr>
            <a:r>
              <a:rPr lang="en-GB" altLang="ja-JP" sz="1800" dirty="0"/>
              <a:t>Fujisawa, K. et al. 2012, PASJ, 64, 17</a:t>
            </a:r>
          </a:p>
          <a:p>
            <a:pPr>
              <a:lnSpc>
                <a:spcPct val="120000"/>
              </a:lnSpc>
              <a:defRPr/>
            </a:pPr>
            <a:r>
              <a:rPr lang="en-GB" altLang="ja-JP" sz="1800" dirty="0"/>
              <a:t>Matsumoto, N. et al., 2011, PASJ, 63, 1345</a:t>
            </a:r>
          </a:p>
          <a:p>
            <a:pPr>
              <a:lnSpc>
                <a:spcPct val="120000"/>
              </a:lnSpc>
              <a:defRPr/>
            </a:pPr>
            <a:r>
              <a:rPr lang="en-GB" altLang="ja-JP" sz="1800" dirty="0" smtClean="0"/>
              <a:t>Sugiyama, K. et al., 2011, PASJ, 63, 53</a:t>
            </a:r>
          </a:p>
          <a:p>
            <a:pPr>
              <a:lnSpc>
                <a:spcPct val="120000"/>
              </a:lnSpc>
              <a:defRPr/>
            </a:pPr>
            <a:r>
              <a:rPr lang="en-GB" altLang="ja-JP" sz="1800" dirty="0" smtClean="0"/>
              <a:t>Nagai, H. et al., 2010, PASJ, 62, L11</a:t>
            </a:r>
          </a:p>
          <a:p>
            <a:pPr>
              <a:lnSpc>
                <a:spcPct val="120000"/>
              </a:lnSpc>
              <a:defRPr/>
            </a:pPr>
            <a:r>
              <a:rPr lang="en-GB" altLang="ja-JP" sz="1800" dirty="0" err="1" smtClean="0"/>
              <a:t>Doi</a:t>
            </a:r>
            <a:r>
              <a:rPr lang="en-GB" altLang="ja-JP" sz="1800" dirty="0" smtClean="0"/>
              <a:t>, A. et al., 2009, PASJ, 61, 1389</a:t>
            </a:r>
          </a:p>
          <a:p>
            <a:pPr>
              <a:lnSpc>
                <a:spcPct val="120000"/>
              </a:lnSpc>
              <a:defRPr/>
            </a:pPr>
            <a:r>
              <a:rPr lang="en-GB" altLang="ja-JP" sz="1800" dirty="0" err="1" smtClean="0"/>
              <a:t>Nagayama</a:t>
            </a:r>
            <a:r>
              <a:rPr lang="en-GB" altLang="ja-JP" sz="1800" dirty="0" smtClean="0"/>
              <a:t>, T. et al., 2008, PASJ, 60, 1069</a:t>
            </a:r>
          </a:p>
          <a:p>
            <a:pPr>
              <a:lnSpc>
                <a:spcPct val="120000"/>
              </a:lnSpc>
              <a:defRPr/>
            </a:pPr>
            <a:r>
              <a:rPr lang="en-GB" altLang="ja-JP" sz="1800" dirty="0" smtClean="0"/>
              <a:t>Sugiyama, K. et al., 2008, PASJ, 60, 1001</a:t>
            </a:r>
          </a:p>
          <a:p>
            <a:pPr>
              <a:lnSpc>
                <a:spcPct val="120000"/>
              </a:lnSpc>
              <a:defRPr/>
            </a:pPr>
            <a:r>
              <a:rPr lang="en-GB" altLang="ja-JP" sz="1800" dirty="0" smtClean="0"/>
              <a:t>Motogi, K. et al., 2008, MNRAS, 390, 523</a:t>
            </a:r>
          </a:p>
          <a:p>
            <a:pPr>
              <a:lnSpc>
                <a:spcPct val="120000"/>
              </a:lnSpc>
              <a:defRPr/>
            </a:pPr>
            <a:r>
              <a:rPr lang="en-GB" altLang="ja-JP" sz="1800" dirty="0" smtClean="0"/>
              <a:t>Tsuboi, M. et al., 2008, PASJ, 60, 465</a:t>
            </a:r>
          </a:p>
          <a:p>
            <a:pPr>
              <a:lnSpc>
                <a:spcPct val="120000"/>
              </a:lnSpc>
              <a:defRPr/>
            </a:pPr>
            <a:r>
              <a:rPr lang="en-GB" altLang="ja-JP" sz="1800" dirty="0" smtClean="0"/>
              <a:t>Sugiyama, K. et al., 2008, PASJ, 60, 23</a:t>
            </a:r>
          </a:p>
          <a:p>
            <a:pPr>
              <a:lnSpc>
                <a:spcPct val="120000"/>
              </a:lnSpc>
              <a:defRPr/>
            </a:pPr>
            <a:r>
              <a:rPr lang="en-GB" altLang="ja-JP" sz="1800" dirty="0" err="1" smtClean="0"/>
              <a:t>Doi</a:t>
            </a:r>
            <a:r>
              <a:rPr lang="en-GB" altLang="ja-JP" sz="1800" dirty="0" smtClean="0"/>
              <a:t>, A. et al., 2007, PASJ, 59, 703</a:t>
            </a:r>
          </a:p>
          <a:p>
            <a:pPr>
              <a:lnSpc>
                <a:spcPct val="120000"/>
              </a:lnSpc>
              <a:defRPr/>
            </a:pPr>
            <a:r>
              <a:rPr lang="en-GB" altLang="ja-JP" sz="1800" dirty="0" err="1" smtClean="0"/>
              <a:t>Doi</a:t>
            </a:r>
            <a:r>
              <a:rPr lang="en-GB" altLang="ja-JP" sz="1800" dirty="0" smtClean="0"/>
              <a:t>, A. et al., 2006, PASJ, 58, 777</a:t>
            </a:r>
          </a:p>
        </p:txBody>
      </p:sp>
      <p:sp>
        <p:nvSpPr>
          <p:cNvPr id="3" name="コンテンツ プレースホルダー 2"/>
          <p:cNvSpPr>
            <a:spLocks noGrp="1"/>
          </p:cNvSpPr>
          <p:nvPr>
            <p:ph sz="half" idx="2"/>
          </p:nvPr>
        </p:nvSpPr>
        <p:spPr>
          <a:xfrm>
            <a:off x="4652437" y="1405468"/>
            <a:ext cx="4294717" cy="5249332"/>
          </a:xfrm>
        </p:spPr>
        <p:txBody>
          <a:bodyPr>
            <a:noAutofit/>
          </a:bodyPr>
          <a:lstStyle/>
          <a:p>
            <a:pPr>
              <a:lnSpc>
                <a:spcPct val="120000"/>
              </a:lnSpc>
              <a:defRPr/>
            </a:pPr>
            <a:r>
              <a:rPr lang="en-GB" altLang="ja-JP" sz="1400" dirty="0"/>
              <a:t>Sugiyama et al. </a:t>
            </a:r>
            <a:r>
              <a:rPr lang="en-GB" altLang="ja-JP" sz="1400" dirty="0" smtClean="0"/>
              <a:t>2016 </a:t>
            </a:r>
            <a:r>
              <a:rPr lang="en-GB" altLang="ja-JP" sz="1400" dirty="0"/>
              <a:t>PASJ, </a:t>
            </a:r>
            <a:r>
              <a:rPr lang="en-GB" altLang="ja-JP" sz="1400" dirty="0" smtClean="0"/>
              <a:t>68, 72</a:t>
            </a:r>
            <a:endParaRPr lang="en-GB" altLang="ja-JP" sz="1400" dirty="0"/>
          </a:p>
          <a:p>
            <a:pPr>
              <a:lnSpc>
                <a:spcPct val="120000"/>
              </a:lnSpc>
              <a:defRPr/>
            </a:pPr>
            <a:r>
              <a:rPr lang="en-GB" altLang="ja-JP" sz="1400" dirty="0"/>
              <a:t>Krishnan et al. 2015 </a:t>
            </a:r>
            <a:r>
              <a:rPr lang="en-GB" altLang="ja-JP" sz="1400" dirty="0" err="1"/>
              <a:t>ApJ</a:t>
            </a:r>
            <a:r>
              <a:rPr lang="en-GB" altLang="ja-JP" sz="1400" dirty="0"/>
              <a:t>, 805, 129</a:t>
            </a:r>
          </a:p>
          <a:p>
            <a:pPr>
              <a:lnSpc>
                <a:spcPct val="120000"/>
              </a:lnSpc>
              <a:defRPr/>
            </a:pPr>
            <a:r>
              <a:rPr lang="en-GB" altLang="ja-JP" sz="1400" dirty="0"/>
              <a:t>Fujinaga et al. </a:t>
            </a:r>
            <a:r>
              <a:rPr lang="en-GB" altLang="ja-JP" sz="1400" dirty="0" smtClean="0"/>
              <a:t>2016 </a:t>
            </a:r>
            <a:r>
              <a:rPr lang="en-GB" altLang="ja-JP" sz="1400" dirty="0"/>
              <a:t>PASJ, </a:t>
            </a:r>
            <a:r>
              <a:rPr lang="en-GB" altLang="ja-JP" sz="1400" dirty="0" smtClean="0"/>
              <a:t>68, 70</a:t>
            </a:r>
            <a:endParaRPr lang="en-GB" altLang="ja-JP" sz="1400" dirty="0"/>
          </a:p>
          <a:p>
            <a:pPr>
              <a:lnSpc>
                <a:spcPct val="120000"/>
              </a:lnSpc>
              <a:defRPr/>
            </a:pPr>
            <a:r>
              <a:rPr lang="en-GB" altLang="ja-JP" sz="1400" dirty="0"/>
              <a:t>Motogi et al. </a:t>
            </a:r>
            <a:r>
              <a:rPr lang="en-GB" altLang="ja-JP" sz="1400" dirty="0" smtClean="0"/>
              <a:t>2016 </a:t>
            </a:r>
            <a:r>
              <a:rPr lang="en-GB" altLang="ja-JP" sz="1400" dirty="0"/>
              <a:t>PASJ, </a:t>
            </a:r>
            <a:r>
              <a:rPr lang="en-GB" altLang="ja-JP" sz="1400" dirty="0" smtClean="0"/>
              <a:t>68, 69</a:t>
            </a:r>
            <a:endParaRPr lang="en-GB" altLang="ja-JP" sz="1400" dirty="0"/>
          </a:p>
          <a:p>
            <a:pPr>
              <a:lnSpc>
                <a:spcPct val="120000"/>
              </a:lnSpc>
              <a:defRPr/>
            </a:pPr>
            <a:r>
              <a:rPr lang="en-GB" altLang="ja-JP" sz="1400" dirty="0" err="1"/>
              <a:t>Wajima</a:t>
            </a:r>
            <a:r>
              <a:rPr lang="en-GB" altLang="ja-JP" sz="1400" dirty="0"/>
              <a:t> et al. 2014, </a:t>
            </a:r>
            <a:r>
              <a:rPr lang="en-GB" altLang="ja-JP" sz="1400" dirty="0" err="1"/>
              <a:t>ApJ</a:t>
            </a:r>
            <a:r>
              <a:rPr lang="en-GB" altLang="ja-JP" sz="1400" dirty="0"/>
              <a:t>, 781, 75</a:t>
            </a:r>
          </a:p>
          <a:p>
            <a:pPr>
              <a:lnSpc>
                <a:spcPct val="120000"/>
              </a:lnSpc>
              <a:defRPr/>
            </a:pPr>
            <a:r>
              <a:rPr lang="en-GB" altLang="ja-JP" sz="1400" dirty="0" err="1"/>
              <a:t>Tsuboi</a:t>
            </a:r>
            <a:r>
              <a:rPr lang="en-GB" altLang="ja-JP" sz="1400" dirty="0"/>
              <a:t> et al. 2014, </a:t>
            </a:r>
            <a:r>
              <a:rPr lang="en-GB" altLang="ja-JP" sz="1400" dirty="0" err="1"/>
              <a:t>ApJ</a:t>
            </a:r>
            <a:r>
              <a:rPr lang="en-GB" altLang="ja-JP" sz="1400" dirty="0"/>
              <a:t> 798, 6</a:t>
            </a:r>
          </a:p>
          <a:p>
            <a:pPr>
              <a:lnSpc>
                <a:spcPct val="120000"/>
              </a:lnSpc>
              <a:defRPr/>
            </a:pPr>
            <a:r>
              <a:rPr lang="en-GB" altLang="ja-JP" sz="1400" dirty="0"/>
              <a:t>Sugiyama et al. 2014, A&amp;A, 562, 82</a:t>
            </a:r>
          </a:p>
          <a:p>
            <a:pPr>
              <a:lnSpc>
                <a:spcPct val="120000"/>
              </a:lnSpc>
              <a:defRPr/>
            </a:pPr>
            <a:r>
              <a:rPr lang="en-GB" altLang="ja-JP" sz="1400" dirty="0"/>
              <a:t>Fujisawa et al. 2014, PASJ, 66,31</a:t>
            </a:r>
          </a:p>
          <a:p>
            <a:pPr>
              <a:lnSpc>
                <a:spcPct val="120000"/>
              </a:lnSpc>
              <a:defRPr/>
            </a:pPr>
            <a:r>
              <a:rPr lang="en-GB" altLang="ja-JP" sz="1400" dirty="0"/>
              <a:t>Sawada-Satoh, S. et al., 2013, PASJ, 65, </a:t>
            </a:r>
            <a:r>
              <a:rPr lang="en-GB" altLang="ja-JP" sz="1400" dirty="0" smtClean="0"/>
              <a:t>79</a:t>
            </a:r>
          </a:p>
          <a:p>
            <a:pPr>
              <a:lnSpc>
                <a:spcPct val="120000"/>
              </a:lnSpc>
              <a:defRPr/>
            </a:pPr>
            <a:endParaRPr lang="en-GB" altLang="ja-JP" sz="1400" dirty="0"/>
          </a:p>
        </p:txBody>
      </p:sp>
      <p:sp>
        <p:nvSpPr>
          <p:cNvPr id="2" name="正方形/長方形 1"/>
          <p:cNvSpPr/>
          <p:nvPr/>
        </p:nvSpPr>
        <p:spPr>
          <a:xfrm>
            <a:off x="3851920" y="5623168"/>
            <a:ext cx="5044971" cy="830997"/>
          </a:xfrm>
          <a:prstGeom prst="rect">
            <a:avLst/>
          </a:prstGeom>
        </p:spPr>
        <p:txBody>
          <a:bodyPr wrap="none">
            <a:spAutoFit/>
          </a:bodyPr>
          <a:lstStyle/>
          <a:p>
            <a:pPr>
              <a:lnSpc>
                <a:spcPct val="120000"/>
              </a:lnSpc>
              <a:defRPr/>
            </a:pPr>
            <a:r>
              <a:rPr lang="en-GB" altLang="ja-JP" sz="2000" dirty="0" err="1" smtClean="0">
                <a:latin typeface="Comic Sans MS" panose="030F0702030302020204" pitchFamily="66" charset="0"/>
              </a:rPr>
              <a:t>VLBI</a:t>
            </a:r>
            <a:r>
              <a:rPr lang="ja-JP" altLang="en-US" sz="2000" dirty="0" smtClean="0">
                <a:latin typeface="Comic Sans MS" panose="030F0702030302020204" pitchFamily="66" charset="0"/>
              </a:rPr>
              <a:t>のみで</a:t>
            </a:r>
            <a:r>
              <a:rPr lang="en-GB" altLang="ja-JP" sz="2000" dirty="0" smtClean="0">
                <a:latin typeface="Comic Sans MS" panose="030F0702030302020204" pitchFamily="66" charset="0"/>
              </a:rPr>
              <a:t>~2 papers / </a:t>
            </a:r>
            <a:r>
              <a:rPr lang="ja-JP" altLang="en-US" sz="2000" dirty="0">
                <a:latin typeface="Comic Sans MS" panose="030F0702030302020204" pitchFamily="66" charset="0"/>
              </a:rPr>
              <a:t>年</a:t>
            </a:r>
            <a:endParaRPr lang="en-GB" altLang="ja-JP" sz="2000" dirty="0" smtClean="0">
              <a:latin typeface="Comic Sans MS" panose="030F0702030302020204" pitchFamily="66" charset="0"/>
            </a:endParaRPr>
          </a:p>
          <a:p>
            <a:pPr>
              <a:lnSpc>
                <a:spcPct val="120000"/>
              </a:lnSpc>
              <a:defRPr/>
            </a:pPr>
            <a:r>
              <a:rPr lang="ja-JP" altLang="en-US" sz="2000" dirty="0">
                <a:latin typeface="Comic Sans MS" panose="030F0702030302020204" pitchFamily="66" charset="0"/>
              </a:rPr>
              <a:t>単一</a:t>
            </a:r>
            <a:r>
              <a:rPr lang="ja-JP" altLang="en-US" sz="2000" dirty="0" smtClean="0">
                <a:latin typeface="Comic Sans MS" panose="030F0702030302020204" pitchFamily="66" charset="0"/>
              </a:rPr>
              <a:t>鏡の研究、関連研究はこの２倍以上ある</a:t>
            </a:r>
            <a:endParaRPr lang="en-GB" altLang="ja-JP" sz="2000" dirty="0">
              <a:latin typeface="Comic Sans MS" panose="030F0702030302020204" pitchFamily="66" charset="0"/>
            </a:endParaRPr>
          </a:p>
        </p:txBody>
      </p:sp>
    </p:spTree>
    <p:extLst>
      <p:ext uri="{BB962C8B-B14F-4D97-AF65-F5344CB8AC3E}">
        <p14:creationId xmlns:p14="http://schemas.microsoft.com/office/powerpoint/2010/main" val="283671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886700" cy="720080"/>
          </a:xfrm>
        </p:spPr>
        <p:txBody>
          <a:bodyPr>
            <a:noAutofit/>
          </a:bodyPr>
          <a:lstStyle/>
          <a:p>
            <a:pPr algn="ctr"/>
            <a:r>
              <a:rPr lang="en-US" altLang="ja-JP" sz="3200" dirty="0" smtClean="0">
                <a:solidFill>
                  <a:srgbClr val="0000FF"/>
                </a:solidFill>
                <a:latin typeface="+mn-lt"/>
              </a:rPr>
              <a:t>2017/10</a:t>
            </a:r>
            <a:r>
              <a:rPr lang="ja-JP" altLang="en-US" sz="3200" dirty="0" smtClean="0">
                <a:solidFill>
                  <a:srgbClr val="0000FF"/>
                </a:solidFill>
                <a:latin typeface="+mn-lt"/>
              </a:rPr>
              <a:t>－</a:t>
            </a:r>
            <a:r>
              <a:rPr lang="en-US" altLang="ja-JP" sz="3200" dirty="0" smtClean="0">
                <a:solidFill>
                  <a:srgbClr val="0000FF"/>
                </a:solidFill>
                <a:latin typeface="+mn-lt"/>
              </a:rPr>
              <a:t>2018/09</a:t>
            </a:r>
            <a:r>
              <a:rPr lang="ja-JP" altLang="en-US" sz="3200" dirty="0" smtClean="0">
                <a:solidFill>
                  <a:srgbClr val="0000FF"/>
                </a:solidFill>
                <a:latin typeface="+mn-lt"/>
              </a:rPr>
              <a:t>の論文</a:t>
            </a:r>
            <a:endParaRPr kumimoji="1" lang="ja-JP" altLang="en-US" sz="3200" dirty="0">
              <a:solidFill>
                <a:srgbClr val="0000FF"/>
              </a:solidFill>
              <a:latin typeface="+mn-lt"/>
            </a:endParaRPr>
          </a:p>
        </p:txBody>
      </p:sp>
      <p:sp>
        <p:nvSpPr>
          <p:cNvPr id="3" name="コンテンツ プレースホルダー 2"/>
          <p:cNvSpPr>
            <a:spLocks noGrp="1"/>
          </p:cNvSpPr>
          <p:nvPr>
            <p:ph idx="1"/>
          </p:nvPr>
        </p:nvSpPr>
        <p:spPr>
          <a:xfrm>
            <a:off x="611560" y="908720"/>
            <a:ext cx="7886700" cy="5760640"/>
          </a:xfrm>
        </p:spPr>
        <p:txBody>
          <a:bodyPr>
            <a:normAutofit/>
          </a:bodyPr>
          <a:lstStyle/>
          <a:p>
            <a:pPr>
              <a:lnSpc>
                <a:spcPct val="100000"/>
              </a:lnSpc>
            </a:pPr>
            <a:r>
              <a:rPr lang="en-US" altLang="ja-JP" sz="2000" dirty="0"/>
              <a:t>Subaru Hyper </a:t>
            </a:r>
            <a:r>
              <a:rPr lang="en-US" altLang="ja-JP" sz="2000" dirty="0" err="1"/>
              <a:t>Suprime</a:t>
            </a:r>
            <a:r>
              <a:rPr lang="en-US" altLang="ja-JP" sz="2000" dirty="0"/>
              <a:t>-Cam Survey for an optical counterpart of </a:t>
            </a:r>
            <a:r>
              <a:rPr lang="en-US" altLang="ja-JP" sz="2000" dirty="0" smtClean="0"/>
              <a:t>GW170817</a:t>
            </a:r>
          </a:p>
          <a:p>
            <a:pPr lvl="1">
              <a:lnSpc>
                <a:spcPct val="100000"/>
              </a:lnSpc>
            </a:pPr>
            <a:r>
              <a:rPr lang="en-US" altLang="ja-JP" sz="1800" dirty="0" err="1" smtClean="0"/>
              <a:t>Tominaga</a:t>
            </a:r>
            <a:r>
              <a:rPr lang="en-US" altLang="ja-JP" sz="1800" dirty="0" smtClean="0"/>
              <a:t> et al. PASJ, 70, 28 (2018)</a:t>
            </a:r>
            <a:r>
              <a:rPr lang="ja-JP" altLang="en-US" sz="1800" dirty="0" smtClean="0"/>
              <a:t>・・・</a:t>
            </a:r>
            <a:r>
              <a:rPr lang="en-US" altLang="ja-JP" sz="1800" dirty="0"/>
              <a:t>collaboration with opt/IR </a:t>
            </a:r>
            <a:r>
              <a:rPr lang="en-US" altLang="ja-JP" sz="1800" dirty="0" smtClean="0"/>
              <a:t>group</a:t>
            </a:r>
          </a:p>
          <a:p>
            <a:pPr>
              <a:lnSpc>
                <a:spcPct val="100000"/>
              </a:lnSpc>
            </a:pPr>
            <a:r>
              <a:rPr lang="en-US" altLang="ja-JP" sz="2000" dirty="0" smtClean="0"/>
              <a:t>Development </a:t>
            </a:r>
            <a:r>
              <a:rPr lang="en-US" altLang="ja-JP" sz="2000" dirty="0"/>
              <a:t>of the Phase-up Technology of the Radio Telescopes: 6.7 GHz Methanol Maser Observations with Phased Hitachi 32 m and </a:t>
            </a:r>
            <a:r>
              <a:rPr lang="en-US" altLang="ja-JP" sz="2000" dirty="0" err="1"/>
              <a:t>Takahagi</a:t>
            </a:r>
            <a:r>
              <a:rPr lang="en-US" altLang="ja-JP" sz="2000" dirty="0"/>
              <a:t> 32 m Radio Telescopes</a:t>
            </a:r>
          </a:p>
          <a:p>
            <a:pPr lvl="1">
              <a:lnSpc>
                <a:spcPct val="100000"/>
              </a:lnSpc>
            </a:pPr>
            <a:r>
              <a:rPr lang="en-US" altLang="ja-JP" sz="1800" dirty="0"/>
              <a:t>Takefuji et al. PASP, 129, 114504 (2017</a:t>
            </a:r>
            <a:r>
              <a:rPr lang="en-US" altLang="ja-JP" sz="1800" dirty="0" smtClean="0"/>
              <a:t>)</a:t>
            </a:r>
            <a:r>
              <a:rPr lang="ja-JP" altLang="en-US" sz="1800" dirty="0" smtClean="0"/>
              <a:t>・・・</a:t>
            </a:r>
            <a:r>
              <a:rPr lang="en-US" altLang="ja-JP" sz="1800" dirty="0" smtClean="0"/>
              <a:t>phase-up technology</a:t>
            </a:r>
            <a:endParaRPr lang="en-US" altLang="ja-JP" sz="1800" dirty="0"/>
          </a:p>
          <a:p>
            <a:pPr>
              <a:lnSpc>
                <a:spcPct val="100000"/>
              </a:lnSpc>
            </a:pPr>
            <a:r>
              <a:rPr lang="en-US" altLang="ja-JP" sz="2000" dirty="0"/>
              <a:t>OISTER optical and near-infrared monitoring observations of peculiar radio-loud active galactic nucleus SDSS J110006.07+442144.3</a:t>
            </a:r>
          </a:p>
          <a:p>
            <a:pPr lvl="1">
              <a:lnSpc>
                <a:spcPct val="100000"/>
              </a:lnSpc>
            </a:pPr>
            <a:r>
              <a:rPr lang="en-US" altLang="ja-JP" sz="1800" dirty="0"/>
              <a:t>Morokuma et al. PASJ, 69, </a:t>
            </a:r>
            <a:r>
              <a:rPr lang="en-US" altLang="ja-JP" sz="1800" dirty="0" smtClean="0"/>
              <a:t>82 </a:t>
            </a:r>
            <a:r>
              <a:rPr lang="en-US" altLang="ja-JP" sz="1800" dirty="0"/>
              <a:t>(2017</a:t>
            </a:r>
            <a:r>
              <a:rPr lang="en-US" altLang="ja-JP" sz="1800" dirty="0" smtClean="0"/>
              <a:t>)</a:t>
            </a:r>
            <a:r>
              <a:rPr lang="ja-JP" altLang="en-US" sz="1800" dirty="0" smtClean="0"/>
              <a:t>・・・</a:t>
            </a:r>
            <a:r>
              <a:rPr lang="en-US" altLang="ja-JP" sz="1800" dirty="0" smtClean="0"/>
              <a:t>collaboration with opt/IR group</a:t>
            </a:r>
            <a:endParaRPr lang="en-US" altLang="ja-JP" sz="1800" dirty="0"/>
          </a:p>
          <a:p>
            <a:pPr>
              <a:lnSpc>
                <a:spcPct val="100000"/>
              </a:lnSpc>
            </a:pPr>
            <a:r>
              <a:rPr lang="en-US" altLang="ja-JP" sz="2000" dirty="0" smtClean="0"/>
              <a:t>A </a:t>
            </a:r>
            <a:r>
              <a:rPr lang="en-US" altLang="ja-JP" sz="2000" dirty="0"/>
              <a:t>comparative study of amplitude calibrations for East-Asia VLBI Network: a-priori and template spectrum methods</a:t>
            </a:r>
          </a:p>
          <a:p>
            <a:pPr lvl="1">
              <a:lnSpc>
                <a:spcPct val="100000"/>
              </a:lnSpc>
            </a:pPr>
            <a:r>
              <a:rPr lang="en-US" altLang="ja-JP" sz="1800" dirty="0"/>
              <a:t>Cho et al. PASJ, </a:t>
            </a:r>
            <a:r>
              <a:rPr lang="en-US" altLang="ja-JP" sz="1800" dirty="0" smtClean="0"/>
              <a:t>69, 87 (2017)</a:t>
            </a:r>
            <a:r>
              <a:rPr lang="ja-JP" altLang="en-US" sz="1800" dirty="0" smtClean="0"/>
              <a:t>・・・</a:t>
            </a:r>
            <a:r>
              <a:rPr lang="en-US" altLang="ja-JP" sz="1800" dirty="0" smtClean="0"/>
              <a:t>Engineering study of EAVN</a:t>
            </a:r>
          </a:p>
          <a:p>
            <a:pPr>
              <a:lnSpc>
                <a:spcPct val="100000"/>
              </a:lnSpc>
            </a:pPr>
            <a:r>
              <a:rPr lang="en-US" altLang="ja-JP" sz="2000" dirty="0" smtClean="0"/>
              <a:t>4 papers (non-refereed)</a:t>
            </a:r>
          </a:p>
          <a:p>
            <a:pPr lvl="1">
              <a:lnSpc>
                <a:spcPct val="100000"/>
              </a:lnSpc>
            </a:pPr>
            <a:r>
              <a:rPr lang="en-US" altLang="ja-JP" sz="1800" dirty="0" err="1" smtClean="0"/>
              <a:t>IAU</a:t>
            </a:r>
            <a:r>
              <a:rPr lang="en-US" altLang="ja-JP" sz="1800" dirty="0" smtClean="0"/>
              <a:t> </a:t>
            </a:r>
            <a:r>
              <a:rPr lang="en-US" altLang="ja-JP" sz="1800" dirty="0"/>
              <a:t>Symposium 336 “Astrophysical Masers: Unlocking the Mysteries of the Universe</a:t>
            </a:r>
            <a:r>
              <a:rPr lang="en-US" altLang="ja-JP" sz="1800" dirty="0" smtClean="0"/>
              <a:t>”</a:t>
            </a:r>
            <a:r>
              <a:rPr lang="ja-JP" altLang="en-US" sz="2000" dirty="0" smtClean="0"/>
              <a:t>で</a:t>
            </a:r>
            <a:r>
              <a:rPr lang="en-US" altLang="ja-JP" sz="2000" dirty="0" err="1" smtClean="0"/>
              <a:t>JVN</a:t>
            </a:r>
            <a:r>
              <a:rPr lang="ja-JP" altLang="en-US" sz="2000" dirty="0" smtClean="0"/>
              <a:t>関連の集録論文４編</a:t>
            </a:r>
            <a:endParaRPr lang="en-US" altLang="ja-JP" sz="1800" dirty="0" smtClean="0"/>
          </a:p>
        </p:txBody>
      </p:sp>
    </p:spTree>
    <p:extLst>
      <p:ext uri="{BB962C8B-B14F-4D97-AF65-F5344CB8AC3E}">
        <p14:creationId xmlns:p14="http://schemas.microsoft.com/office/powerpoint/2010/main" val="3768226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03634"/>
          </a:xfrm>
        </p:spPr>
        <p:txBody>
          <a:bodyPr/>
          <a:lstStyle/>
          <a:p>
            <a:pPr algn="ctr"/>
            <a:r>
              <a:rPr lang="en-US" altLang="ja-JP" dirty="0" err="1" smtClean="0"/>
              <a:t>EAVN</a:t>
            </a:r>
            <a:r>
              <a:rPr lang="ja-JP" altLang="en-US" dirty="0" smtClean="0"/>
              <a:t>の先駆け</a:t>
            </a:r>
            <a:endParaRPr kumimoji="1" lang="ja-JP" altLang="en-US" dirty="0"/>
          </a:p>
        </p:txBody>
      </p:sp>
      <p:sp>
        <p:nvSpPr>
          <p:cNvPr id="9" name="コンテンツ プレースホルダー 8"/>
          <p:cNvSpPr>
            <a:spLocks noGrp="1"/>
          </p:cNvSpPr>
          <p:nvPr>
            <p:ph idx="1"/>
          </p:nvPr>
        </p:nvSpPr>
        <p:spPr>
          <a:xfrm>
            <a:off x="35496" y="1340768"/>
            <a:ext cx="3600400" cy="4548163"/>
          </a:xfrm>
        </p:spPr>
        <p:txBody>
          <a:bodyPr>
            <a:normAutofit/>
          </a:bodyPr>
          <a:lstStyle/>
          <a:p>
            <a:r>
              <a:rPr kumimoji="1" lang="en-US" altLang="ja-JP" sz="2400" dirty="0" smtClean="0"/>
              <a:t>PASJ</a:t>
            </a:r>
            <a:r>
              <a:rPr lang="ja-JP" altLang="en-US" sz="2400" dirty="0" smtClean="0"/>
              <a:t>の特集号</a:t>
            </a:r>
            <a:endParaRPr kumimoji="1" lang="en-US" altLang="ja-JP" sz="2400" dirty="0" smtClean="0"/>
          </a:p>
          <a:p>
            <a:pPr lvl="1"/>
            <a:r>
              <a:rPr lang="en-US" altLang="ja-JP" sz="2000" dirty="0" smtClean="0"/>
              <a:t>Vol 68 (Oct 2016)</a:t>
            </a:r>
            <a:endParaRPr lang="en-US" altLang="ja-JP" sz="2000" dirty="0"/>
          </a:p>
          <a:p>
            <a:pPr lvl="1"/>
            <a:r>
              <a:rPr lang="en-US" altLang="ja-JP" sz="2000" dirty="0" smtClean="0"/>
              <a:t>“Special </a:t>
            </a:r>
            <a:r>
              <a:rPr lang="en-US" altLang="ja-JP" sz="2000" dirty="0"/>
              <a:t>Feature: University Collaboration </a:t>
            </a:r>
            <a:r>
              <a:rPr lang="en-US" altLang="ja-JP" sz="2000" dirty="0" smtClean="0"/>
              <a:t>in Optical/Infrared </a:t>
            </a:r>
            <a:r>
              <a:rPr lang="en-US" altLang="ja-JP" sz="2000" dirty="0"/>
              <a:t>and </a:t>
            </a:r>
            <a:r>
              <a:rPr lang="en-US" altLang="ja-JP" sz="2000" dirty="0" err="1"/>
              <a:t>VLBI</a:t>
            </a:r>
            <a:r>
              <a:rPr lang="en-US" altLang="ja-JP" sz="2000" dirty="0"/>
              <a:t> </a:t>
            </a:r>
            <a:r>
              <a:rPr lang="en-US" altLang="ja-JP" sz="2000" dirty="0" smtClean="0"/>
              <a:t>Observations”</a:t>
            </a:r>
          </a:p>
          <a:p>
            <a:pPr lvl="1"/>
            <a:r>
              <a:rPr kumimoji="1" lang="en-US" altLang="ja-JP" sz="2000" dirty="0" smtClean="0"/>
              <a:t>VLBI 8 papers</a:t>
            </a:r>
            <a:endParaRPr kumimoji="1" lang="en-US" altLang="ja-JP"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58" y="1340768"/>
            <a:ext cx="5119061" cy="466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p:nvPr/>
        </p:nvGrpSpPr>
        <p:grpSpPr>
          <a:xfrm>
            <a:off x="3471935" y="1340768"/>
            <a:ext cx="5636569" cy="4933032"/>
            <a:chOff x="3219907" y="1179659"/>
            <a:chExt cx="5636569" cy="4933032"/>
          </a:xfrm>
        </p:grpSpPr>
        <p:pic>
          <p:nvPicPr>
            <p:cNvPr id="8" name="図 7"/>
            <p:cNvPicPr>
              <a:picLocks noChangeAspect="1"/>
            </p:cNvPicPr>
            <p:nvPr/>
          </p:nvPicPr>
          <p:blipFill>
            <a:blip r:embed="rId3"/>
            <a:stretch>
              <a:fillRect/>
            </a:stretch>
          </p:blipFill>
          <p:spPr>
            <a:xfrm>
              <a:off x="3219907" y="1179659"/>
              <a:ext cx="5636569" cy="4933032"/>
            </a:xfrm>
            <a:prstGeom prst="rect">
              <a:avLst/>
            </a:prstGeom>
            <a:ln>
              <a:solidFill>
                <a:schemeClr val="bg1"/>
              </a:solidFill>
            </a:ln>
          </p:spPr>
        </p:pic>
        <p:sp>
          <p:nvSpPr>
            <p:cNvPr id="12" name="テキスト ボックス 11"/>
            <p:cNvSpPr txBox="1"/>
            <p:nvPr/>
          </p:nvSpPr>
          <p:spPr>
            <a:xfrm>
              <a:off x="3219907" y="5743359"/>
              <a:ext cx="2249334" cy="338554"/>
            </a:xfrm>
            <a:prstGeom prst="rect">
              <a:avLst/>
            </a:prstGeom>
            <a:noFill/>
          </p:spPr>
          <p:txBody>
            <a:bodyPr wrap="none" rtlCol="0">
              <a:spAutoFit/>
            </a:bodyPr>
            <a:lstStyle/>
            <a:p>
              <a:r>
                <a:rPr lang="en-US" altLang="ja-JP" sz="1600" dirty="0" smtClean="0">
                  <a:solidFill>
                    <a:schemeClr val="bg1"/>
                  </a:solidFill>
                </a:rPr>
                <a:t>Sugiyama et al. (2016)</a:t>
              </a:r>
              <a:endParaRPr kumimoji="1" lang="ja-JP" altLang="en-US" sz="1600" dirty="0">
                <a:solidFill>
                  <a:schemeClr val="bg1"/>
                </a:solidFill>
              </a:endParaRPr>
            </a:p>
          </p:txBody>
        </p:sp>
      </p:grpSp>
      <p:sp>
        <p:nvSpPr>
          <p:cNvPr id="4" name="テキスト ボックス 3"/>
          <p:cNvSpPr txBox="1"/>
          <p:nvPr/>
        </p:nvSpPr>
        <p:spPr>
          <a:xfrm>
            <a:off x="323528" y="3789040"/>
            <a:ext cx="2952328" cy="2585323"/>
          </a:xfrm>
          <a:prstGeom prst="rect">
            <a:avLst/>
          </a:prstGeom>
          <a:noFill/>
        </p:spPr>
        <p:txBody>
          <a:bodyPr wrap="square" rtlCol="0">
            <a:spAutoFit/>
          </a:bodyPr>
          <a:lstStyle/>
          <a:p>
            <a:r>
              <a:rPr lang="en-US" altLang="ja-JP" dirty="0" smtClean="0"/>
              <a:t>Sugiyama et al. (2016)</a:t>
            </a:r>
            <a:r>
              <a:rPr lang="ja-JP" altLang="en-US" dirty="0" smtClean="0"/>
              <a:t>→</a:t>
            </a:r>
            <a:endParaRPr lang="en-US" altLang="ja-JP" dirty="0" smtClean="0"/>
          </a:p>
          <a:p>
            <a:r>
              <a:rPr lang="en-US" altLang="ja-JP" dirty="0" smtClean="0"/>
              <a:t>“</a:t>
            </a:r>
            <a:r>
              <a:rPr lang="en-US" altLang="ja-JP" i="1" dirty="0">
                <a:latin typeface="Times New Roman" panose="02020603050405020304" pitchFamily="18" charset="0"/>
                <a:cs typeface="Times New Roman" panose="02020603050405020304" pitchFamily="18" charset="0"/>
              </a:rPr>
              <a:t>Observations of 6.7 GHz methanol masers with </a:t>
            </a:r>
            <a:r>
              <a:rPr lang="en-US" altLang="ja-JP" i="1" dirty="0">
                <a:solidFill>
                  <a:srgbClr val="FF0000"/>
                </a:solidFill>
                <a:latin typeface="Times New Roman" panose="02020603050405020304" pitchFamily="18" charset="0"/>
                <a:cs typeface="Times New Roman" panose="02020603050405020304" pitchFamily="18" charset="0"/>
              </a:rPr>
              <a:t>East-Asian VLBI Network</a:t>
            </a:r>
            <a:r>
              <a:rPr lang="en-US" altLang="ja-JP" i="1" dirty="0">
                <a:latin typeface="Times New Roman" panose="02020603050405020304" pitchFamily="18" charset="0"/>
                <a:cs typeface="Times New Roman" panose="02020603050405020304" pitchFamily="18" charset="0"/>
              </a:rPr>
              <a:t>. II. Internal proper motion measurement in </a:t>
            </a:r>
            <a:r>
              <a:rPr lang="en-US" altLang="ja-JP" i="1" dirty="0" err="1" smtClean="0">
                <a:latin typeface="Times New Roman" panose="02020603050405020304" pitchFamily="18" charset="0"/>
                <a:cs typeface="Times New Roman" panose="02020603050405020304" pitchFamily="18" charset="0"/>
              </a:rPr>
              <a:t>G006.79</a:t>
            </a:r>
            <a:r>
              <a:rPr lang="en-US" altLang="ja-JP" i="1" dirty="0" smtClean="0">
                <a:latin typeface="Times New Roman" panose="02020603050405020304" pitchFamily="18" charset="0"/>
                <a:cs typeface="Times New Roman" panose="02020603050405020304" pitchFamily="18" charset="0"/>
              </a:rPr>
              <a:t>-00.25</a:t>
            </a:r>
            <a:r>
              <a:rPr lang="en-US" altLang="ja-JP" dirty="0" smtClean="0"/>
              <a:t>”.</a:t>
            </a:r>
          </a:p>
          <a:p>
            <a:r>
              <a:rPr kumimoji="1" lang="en-US" altLang="ja-JP" dirty="0" err="1" smtClean="0"/>
              <a:t>EAVN</a:t>
            </a:r>
            <a:r>
              <a:rPr kumimoji="1" lang="ja-JP" altLang="en-US" dirty="0" smtClean="0"/>
              <a:t>の先駆けとして</a:t>
            </a:r>
            <a:r>
              <a:rPr kumimoji="1" lang="en-US" altLang="ja-JP" dirty="0" err="1" smtClean="0"/>
              <a:t>JVN</a:t>
            </a:r>
            <a:r>
              <a:rPr kumimoji="1" lang="ja-JP" altLang="en-US" dirty="0" smtClean="0"/>
              <a:t>が成した成果</a:t>
            </a:r>
            <a:endParaRPr kumimoji="1" lang="ja-JP" altLang="en-US" dirty="0"/>
          </a:p>
        </p:txBody>
      </p:sp>
    </p:spTree>
    <p:extLst>
      <p:ext uri="{BB962C8B-B14F-4D97-AF65-F5344CB8AC3E}">
        <p14:creationId xmlns:p14="http://schemas.microsoft.com/office/powerpoint/2010/main" val="34545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03634"/>
          </a:xfrm>
        </p:spPr>
        <p:txBody>
          <a:bodyPr>
            <a:normAutofit/>
          </a:bodyPr>
          <a:lstStyle/>
          <a:p>
            <a:pPr algn="ctr"/>
            <a:r>
              <a:rPr lang="en-US" altLang="ja-JP" sz="3600" dirty="0" err="1" smtClean="0">
                <a:solidFill>
                  <a:srgbClr val="0000FF"/>
                </a:solidFill>
                <a:latin typeface="+mn-lt"/>
              </a:rPr>
              <a:t>JVN</a:t>
            </a:r>
            <a:r>
              <a:rPr lang="ja-JP" altLang="en-US" sz="3600" dirty="0" smtClean="0">
                <a:solidFill>
                  <a:srgbClr val="0000FF"/>
                </a:solidFill>
                <a:latin typeface="+mn-lt"/>
              </a:rPr>
              <a:t>に関連する進行中の科学研究活動</a:t>
            </a:r>
            <a:endParaRPr kumimoji="1" lang="ja-JP" altLang="en-US" sz="3600" dirty="0">
              <a:solidFill>
                <a:srgbClr val="0000FF"/>
              </a:solidFill>
              <a:latin typeface="+mn-lt"/>
            </a:endParaRPr>
          </a:p>
        </p:txBody>
      </p:sp>
      <p:sp>
        <p:nvSpPr>
          <p:cNvPr id="3" name="コンテンツ プレースホルダー 2"/>
          <p:cNvSpPr>
            <a:spLocks noGrp="1"/>
          </p:cNvSpPr>
          <p:nvPr>
            <p:ph idx="1"/>
          </p:nvPr>
        </p:nvSpPr>
        <p:spPr>
          <a:xfrm>
            <a:off x="179512" y="1268760"/>
            <a:ext cx="5040561" cy="5433482"/>
          </a:xfrm>
        </p:spPr>
        <p:txBody>
          <a:bodyPr>
            <a:normAutofit fontScale="85000" lnSpcReduction="10000"/>
          </a:bodyPr>
          <a:lstStyle/>
          <a:p>
            <a:pPr>
              <a:lnSpc>
                <a:spcPct val="110000"/>
              </a:lnSpc>
            </a:pPr>
            <a:r>
              <a:rPr lang="ja-JP" altLang="en-US" dirty="0" smtClean="0"/>
              <a:t>茨城局の</a:t>
            </a:r>
            <a:r>
              <a:rPr lang="en-US" altLang="ja-JP" dirty="0" err="1" smtClean="0"/>
              <a:t>6.7GHz</a:t>
            </a:r>
            <a:r>
              <a:rPr lang="ja-JP" altLang="en-US" dirty="0"/>
              <a:t>メタノール・メーザ</a:t>
            </a:r>
            <a:r>
              <a:rPr lang="ja-JP" altLang="en-US" dirty="0" smtClean="0"/>
              <a:t>の大規模モニター観測</a:t>
            </a:r>
            <a:endParaRPr lang="en-US" altLang="ja-JP" dirty="0" smtClean="0"/>
          </a:p>
          <a:p>
            <a:pPr lvl="1">
              <a:lnSpc>
                <a:spcPct val="110000"/>
              </a:lnSpc>
            </a:pPr>
            <a:r>
              <a:rPr lang="ja-JP" altLang="en-US" dirty="0"/>
              <a:t>茨城から観測可能</a:t>
            </a:r>
            <a:r>
              <a:rPr lang="ja-JP" altLang="en-US" dirty="0" smtClean="0"/>
              <a:t>な</a:t>
            </a:r>
            <a:r>
              <a:rPr lang="en-US" altLang="ja-JP" dirty="0" smtClean="0"/>
              <a:t>400</a:t>
            </a:r>
            <a:r>
              <a:rPr lang="ja-JP" altLang="en-US" dirty="0" smtClean="0"/>
              <a:t>天体のモニター。同様の研究において、世界最大・高頻度・長期観測。</a:t>
            </a:r>
            <a:endParaRPr lang="en-US" altLang="ja-JP" dirty="0" smtClean="0"/>
          </a:p>
          <a:p>
            <a:pPr>
              <a:lnSpc>
                <a:spcPct val="110000"/>
              </a:lnSpc>
            </a:pPr>
            <a:r>
              <a:rPr lang="ja-JP" altLang="en-US" dirty="0" smtClean="0"/>
              <a:t>茨城２素子干渉計による</a:t>
            </a:r>
            <a:r>
              <a:rPr lang="en-US" altLang="ja-JP" dirty="0" err="1" smtClean="0"/>
              <a:t>HR1099</a:t>
            </a:r>
            <a:r>
              <a:rPr lang="en-US" altLang="ja-JP" dirty="0" smtClean="0"/>
              <a:t> (RS </a:t>
            </a:r>
            <a:r>
              <a:rPr lang="en-US" altLang="ja-JP" dirty="0" err="1" smtClean="0"/>
              <a:t>CVn</a:t>
            </a:r>
            <a:r>
              <a:rPr lang="en-US" altLang="ja-JP" dirty="0" smtClean="0"/>
              <a:t> type binary) </a:t>
            </a:r>
            <a:r>
              <a:rPr lang="ja-JP" altLang="en-US" dirty="0" smtClean="0"/>
              <a:t>のモニター観測</a:t>
            </a:r>
            <a:endParaRPr lang="en-US" altLang="ja-JP" dirty="0" smtClean="0"/>
          </a:p>
          <a:p>
            <a:pPr lvl="1">
              <a:lnSpc>
                <a:spcPct val="110000"/>
              </a:lnSpc>
            </a:pPr>
            <a:r>
              <a:rPr lang="ja-JP" altLang="en-US" dirty="0" smtClean="0"/>
              <a:t>連続波天体に対する高い感度を用いた研究。可視光、Ｘ線との連携を重視（中央大学、坪井陽子教授）</a:t>
            </a:r>
            <a:endParaRPr lang="en-US" altLang="ja-JP" dirty="0" smtClean="0"/>
          </a:p>
          <a:p>
            <a:pPr>
              <a:lnSpc>
                <a:spcPct val="110000"/>
              </a:lnSpc>
            </a:pPr>
            <a:r>
              <a:rPr lang="ja-JP" altLang="en-US" dirty="0"/>
              <a:t>山口</a:t>
            </a:r>
            <a:r>
              <a:rPr lang="ja-JP" altLang="en-US" dirty="0" smtClean="0"/>
              <a:t>干渉計による</a:t>
            </a:r>
            <a:r>
              <a:rPr lang="en-US" altLang="ja-JP" dirty="0" err="1" smtClean="0"/>
              <a:t>GRS1915+105</a:t>
            </a:r>
            <a:r>
              <a:rPr lang="ja-JP" altLang="en-US" dirty="0" smtClean="0"/>
              <a:t>のモニター観測</a:t>
            </a:r>
            <a:endParaRPr lang="en-US" altLang="ja-JP" dirty="0" smtClean="0"/>
          </a:p>
          <a:p>
            <a:pPr lvl="1">
              <a:lnSpc>
                <a:spcPct val="110000"/>
              </a:lnSpc>
            </a:pPr>
            <a:r>
              <a:rPr lang="ja-JP" altLang="en-US" dirty="0" smtClean="0"/>
              <a:t>Ｘ線連星の電波モニター、</a:t>
            </a:r>
            <a:r>
              <a:rPr lang="en-US" altLang="ja-JP" dirty="0" smtClean="0"/>
              <a:t>MAXI</a:t>
            </a:r>
            <a:r>
              <a:rPr lang="ja-JP" altLang="en-US" dirty="0" smtClean="0"/>
              <a:t>と連携</a:t>
            </a:r>
            <a:endParaRPr lang="en-US" altLang="ja-JP" dirty="0" smtClean="0"/>
          </a:p>
        </p:txBody>
      </p:sp>
      <p:pic>
        <p:nvPicPr>
          <p:cNvPr id="4" name="Picture 25" descr="ibara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3" y="1268760"/>
            <a:ext cx="3456384" cy="260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077072"/>
            <a:ext cx="3500227" cy="2625170"/>
          </a:xfrm>
          <a:prstGeom prst="rect">
            <a:avLst/>
          </a:prstGeom>
        </p:spPr>
      </p:pic>
    </p:spTree>
    <p:extLst>
      <p:ext uri="{BB962C8B-B14F-4D97-AF65-F5344CB8AC3E}">
        <p14:creationId xmlns:p14="http://schemas.microsoft.com/office/powerpoint/2010/main" val="1684771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2180</TotalTime>
  <Words>1848</Words>
  <Application>Microsoft Office PowerPoint</Application>
  <PresentationFormat>画面に合わせる (4:3)</PresentationFormat>
  <Paragraphs>204</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HGP創英角ｺﾞｼｯｸUB</vt:lpstr>
      <vt:lpstr>ＭＳ Ｐゴシック</vt:lpstr>
      <vt:lpstr>ＭＳ Ｐ明朝</vt:lpstr>
      <vt:lpstr>Arial</vt:lpstr>
      <vt:lpstr>Calibri</vt:lpstr>
      <vt:lpstr>Calibri Light</vt:lpstr>
      <vt:lpstr>Comic Sans MS</vt:lpstr>
      <vt:lpstr>Times New Roman</vt:lpstr>
      <vt:lpstr>Office テーマ</vt:lpstr>
      <vt:lpstr>大学VLBI連携の現状と将来 藤沢健太（山口大学）</vt:lpstr>
      <vt:lpstr>2017－2018年度のJVNの状況</vt:lpstr>
      <vt:lpstr>JVN観測のまとめ (2017/10-2018/9)</vt:lpstr>
      <vt:lpstr>茨城－山口観測</vt:lpstr>
      <vt:lpstr>茨城－山口観測の例 未同定ガンマ線放射天体の大規模サーベイ</vt:lpstr>
      <vt:lpstr>JVNの論文出版実績 （VLBI観測論文だけのリスト）</vt:lpstr>
      <vt:lpstr>2017/10－2018/09の論文</vt:lpstr>
      <vt:lpstr>EAVNの先駆け</vt:lpstr>
      <vt:lpstr>JVNに関連する進行中の科学研究活動</vt:lpstr>
      <vt:lpstr>開発・システム関連の研究</vt:lpstr>
      <vt:lpstr>山口第２電波望遠鏡 冷却低雑音受信機開発</vt:lpstr>
      <vt:lpstr>JVN各局の観測システムアップグレード</vt:lpstr>
      <vt:lpstr>現在から将来へ</vt:lpstr>
      <vt:lpstr>（茨城大学）メタノール・メーザの強度・空間分布変動観測による大質量星形成の研究</vt:lpstr>
      <vt:lpstr>（茨城大学）メタノール・メーザの強度・空間分布変動観測による大質量星形成の研究</vt:lpstr>
      <vt:lpstr>課題</vt:lpstr>
    </vt:vector>
  </TitlesOfParts>
  <Company>Yamaguchi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大学連携</dc:title>
  <dc:creator>FUJISAWA Kenta</dc:creator>
  <cp:lastModifiedBy>藤沢 健太</cp:lastModifiedBy>
  <cp:revision>247</cp:revision>
  <dcterms:created xsi:type="dcterms:W3CDTF">2005-08-28T05:02:03Z</dcterms:created>
  <dcterms:modified xsi:type="dcterms:W3CDTF">2018-09-25T07:37:54Z</dcterms:modified>
</cp:coreProperties>
</file>