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62" r:id="rId4"/>
    <p:sldId id="266" r:id="rId5"/>
    <p:sldId id="264" r:id="rId6"/>
    <p:sldId id="267" r:id="rId7"/>
    <p:sldId id="268" r:id="rId8"/>
    <p:sldId id="26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572"/>
    <p:restoredTop sz="86486"/>
  </p:normalViewPr>
  <p:slideViewPr>
    <p:cSldViewPr snapToGrid="0" snapToObjects="1">
      <p:cViewPr varScale="1">
        <p:scale>
          <a:sx n="87" d="100"/>
          <a:sy n="87" d="100"/>
        </p:scale>
        <p:origin x="376" y="192"/>
      </p:cViewPr>
      <p:guideLst>
        <p:guide orient="horz" pos="2160"/>
        <p:guide pos="2880"/>
      </p:guideLst>
    </p:cSldViewPr>
  </p:slideViewPr>
  <p:outlineViewPr>
    <p:cViewPr>
      <p:scale>
        <a:sx n="33" d="100"/>
        <a:sy n="33" d="100"/>
      </p:scale>
      <p:origin x="0" y="-902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558291-4B16-3B4D-9CEC-2C2681191ADA}" type="datetimeFigureOut">
              <a:rPr kumimoji="1" lang="ja-JP" altLang="en-US" smtClean="0"/>
              <a:t>2018/9/26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A603B1-3482-B84E-A63B-AF60E8549C1B}" type="slidenum">
              <a:rPr kumimoji="1" lang="ja-JP" altLang="en-US" smtClean="0"/>
              <a:t>‹#›</a:t>
            </a:fld>
            <a:endParaRPr kumimoji="1" lang="ja-JP" altLang="en-US"/>
          </a:p>
        </p:txBody>
      </p:sp>
    </p:spTree>
    <p:extLst>
      <p:ext uri="{BB962C8B-B14F-4D97-AF65-F5344CB8AC3E}">
        <p14:creationId xmlns:p14="http://schemas.microsoft.com/office/powerpoint/2010/main" val="31334401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5A603B1-3482-B84E-A63B-AF60E8549C1B}" type="slidenum">
              <a:rPr kumimoji="1" lang="ja-JP" altLang="en-US" smtClean="0"/>
              <a:t>5</a:t>
            </a:fld>
            <a:endParaRPr kumimoji="1" lang="ja-JP" altLang="en-US"/>
          </a:p>
        </p:txBody>
      </p:sp>
    </p:spTree>
    <p:extLst>
      <p:ext uri="{BB962C8B-B14F-4D97-AF65-F5344CB8AC3E}">
        <p14:creationId xmlns:p14="http://schemas.microsoft.com/office/powerpoint/2010/main" val="6411097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ja-JP" altLang="en-US"/>
              <a:t>マスター タイトルの書式設定</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F150D65-C64D-44FB-9152-4CC2DE0C9198}" type="datetime1">
              <a:rPr lang="en-US" smtClean="0"/>
              <a:pPr/>
              <a:t>9/26/18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42635EB0-D091-417E-ACD5-D65E1C7D8524}" type="datetime1">
              <a:rPr lang="en-US" smtClean="0"/>
              <a:pPr/>
              <a:t>9/26/18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7FCA09F9-C7D6-4C52-A7E8-5101239A0BA2}" type="datetime1">
              <a:rPr lang="en-US" smtClean="0"/>
              <a:pPr/>
              <a:t>9/26/18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0FFE64A4-35FB-42B6-9183-2C0CE0E36649}" type="datetime1">
              <a:rPr lang="en-US" smtClean="0"/>
              <a:pPr/>
              <a:t>9/26/18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A2683B9-6ECA-47FA-93CF-B124A0FAC208}" type="datetime1">
              <a:rPr lang="en-US" smtClean="0"/>
              <a:pPr/>
              <a:t>9/26/18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305FF66B-9476-4BB3-85E9-E01854F07F90}" type="datetime1">
              <a:rPr lang="en-US" smtClean="0"/>
              <a:pPr/>
              <a:t>9/26/18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56B23FBD-8F7D-4F85-8085-67BFDB05CB71}" type="datetime1">
              <a:rPr lang="en-US" smtClean="0"/>
              <a:pPr/>
              <a:t>9/26/18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EBEB0A-9E3D-4B14-9782-E2AE3DA60D96}"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65D789A-1220-4441-8676-44A034051BFD}" type="datetime1">
              <a:rPr lang="en-US" smtClean="0"/>
              <a:pPr/>
              <a:t>9/26/18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98A266-E364-4B5E-98DD-432668182E1E}" type="datetime1">
              <a:rPr lang="en-US" smtClean="0"/>
              <a:pPr/>
              <a:t>9/26/18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ja-JP" altLang="en-US"/>
              <a:t>マスター タイトルの書式設定</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93F2040-9975-4642-A906-1DF87F8BE202}" type="datetime1">
              <a:rPr lang="en-US" smtClean="0"/>
              <a:pPr/>
              <a:t>9/26/18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1E52B4A-BA08-4841-AB08-A0D822ABC34D}" type="datetime1">
              <a:rPr lang="en-US" smtClean="0"/>
              <a:pPr/>
              <a:t>9/26/18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75D48070-6A81-47D0-9810-1540B9FEFF61}" type="datetime1">
              <a:rPr lang="en-US" smtClean="0"/>
              <a:pPr/>
              <a:t>9/26/18</a:t>
            </a:fld>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FEBEB0A-9E3D-4B14-9782-E2AE3DA60D96}" type="slidenum">
              <a:rPr lang="en-US" smtClean="0"/>
              <a:pPr/>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spcBef>
          <a:spcPct val="0"/>
        </a:spcBef>
        <a:buNone/>
        <a:defRPr kumimoji="1" sz="54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kumimoji="1"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kumimoji="1"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kumimoji="1"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kumimoji="1"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kumimoji="1"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kumimoji="1"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kumimoji="1"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kumimoji="1" sz="16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3722810"/>
            <a:ext cx="7543800" cy="884796"/>
          </a:xfrm>
        </p:spPr>
        <p:txBody>
          <a:bodyPr/>
          <a:lstStyle/>
          <a:p>
            <a:r>
              <a:rPr kumimoji="1" lang="en-US" altLang="ja-JP" sz="4000" dirty="0"/>
              <a:t>VLBI</a:t>
            </a:r>
            <a:r>
              <a:rPr kumimoji="1" lang="ja-JP" altLang="en-US" sz="4000" dirty="0"/>
              <a:t>プログラム小委員会報告</a:t>
            </a:r>
          </a:p>
        </p:txBody>
      </p:sp>
      <p:sp>
        <p:nvSpPr>
          <p:cNvPr id="3" name="サブタイトル 2"/>
          <p:cNvSpPr>
            <a:spLocks noGrp="1"/>
          </p:cNvSpPr>
          <p:nvPr>
            <p:ph type="subTitle" idx="1"/>
          </p:nvPr>
        </p:nvSpPr>
        <p:spPr>
          <a:xfrm>
            <a:off x="761999" y="4724400"/>
            <a:ext cx="7700075" cy="1421886"/>
          </a:xfrm>
        </p:spPr>
        <p:txBody>
          <a:bodyPr>
            <a:normAutofit lnSpcReduction="10000"/>
          </a:bodyPr>
          <a:lstStyle/>
          <a:p>
            <a:r>
              <a:rPr kumimoji="1" lang="ja-JP" altLang="en-US" sz="3200" b="1" dirty="0">
                <a:latin typeface="ＭＳ ゴシック"/>
                <a:ea typeface="ＭＳ ゴシック"/>
                <a:cs typeface="ＭＳ ゴシック"/>
              </a:rPr>
              <a:t>今井　裕</a:t>
            </a:r>
            <a:endParaRPr kumimoji="1" lang="en-US" altLang="ja-JP" sz="3200" b="1" dirty="0">
              <a:latin typeface="ＭＳ ゴシック"/>
              <a:ea typeface="ＭＳ ゴシック"/>
              <a:cs typeface="ＭＳ ゴシック"/>
            </a:endParaRPr>
          </a:p>
          <a:p>
            <a:r>
              <a:rPr lang="ja-JP" altLang="en-US" sz="2400" b="1">
                <a:latin typeface="ＭＳ ゴシック"/>
                <a:ea typeface="ＭＳ ゴシック"/>
                <a:cs typeface="ＭＳ ゴシック"/>
              </a:rPr>
              <a:t>鹿児島大学総合教育機構共通教育センター</a:t>
            </a:r>
            <a:endParaRPr lang="en-US" altLang="ja-JP" sz="2400" b="1" dirty="0">
              <a:latin typeface="ＭＳ ゴシック"/>
              <a:ea typeface="ＭＳ ゴシック"/>
              <a:cs typeface="ＭＳ ゴシック"/>
            </a:endParaRPr>
          </a:p>
          <a:p>
            <a:r>
              <a:rPr kumimoji="1" lang="ja-JP" altLang="en-US" sz="2400" b="1">
                <a:latin typeface="ＭＳ ゴシック"/>
                <a:ea typeface="ＭＳ ゴシック"/>
                <a:cs typeface="ＭＳ ゴシック"/>
              </a:rPr>
              <a:t>　　　　　理工学研究科天</a:t>
            </a:r>
            <a:r>
              <a:rPr kumimoji="1" lang="ja-JP" altLang="en-US" sz="2400" b="1" dirty="0">
                <a:latin typeface="ＭＳ ゴシック"/>
                <a:ea typeface="ＭＳ ゴシック"/>
                <a:cs typeface="ＭＳ ゴシック"/>
              </a:rPr>
              <a:t>の川</a:t>
            </a:r>
            <a:r>
              <a:rPr kumimoji="1" lang="ja-JP" altLang="en-US" sz="2400" b="1">
                <a:latin typeface="ＭＳ ゴシック"/>
                <a:ea typeface="ＭＳ ゴシック"/>
                <a:cs typeface="ＭＳ ゴシック"/>
              </a:rPr>
              <a:t>銀河研究センター</a:t>
            </a:r>
            <a:endParaRPr kumimoji="1" lang="ja-JP" altLang="en-US" sz="2400" b="1" dirty="0">
              <a:latin typeface="ＭＳ ゴシック"/>
              <a:ea typeface="ＭＳ ゴシック"/>
              <a:cs typeface="ＭＳ ゴシック"/>
            </a:endParaRPr>
          </a:p>
        </p:txBody>
      </p:sp>
      <p:sp>
        <p:nvSpPr>
          <p:cNvPr id="4" name="テキスト ボックス 3"/>
          <p:cNvSpPr txBox="1"/>
          <p:nvPr/>
        </p:nvSpPr>
        <p:spPr>
          <a:xfrm>
            <a:off x="1602512" y="6379874"/>
            <a:ext cx="7426072" cy="369332"/>
          </a:xfrm>
          <a:prstGeom prst="rect">
            <a:avLst/>
          </a:prstGeom>
          <a:noFill/>
        </p:spPr>
        <p:txBody>
          <a:bodyPr wrap="none" rtlCol="0">
            <a:spAutoFit/>
          </a:bodyPr>
          <a:lstStyle/>
          <a:p>
            <a:r>
              <a:rPr kumimoji="1" lang="en-US" altLang="ja-JP" dirty="0" err="1"/>
              <a:t>Mizusawa</a:t>
            </a:r>
            <a:r>
              <a:rPr kumimoji="1" lang="en-US" altLang="ja-JP" dirty="0"/>
              <a:t> VLBI Observatory Users Meeting, in </a:t>
            </a:r>
            <a:r>
              <a:rPr kumimoji="1" lang="en-US" altLang="ja-JP" dirty="0" err="1"/>
              <a:t>Mitaka</a:t>
            </a:r>
            <a:r>
              <a:rPr kumimoji="1" lang="en-US" altLang="ja-JP" dirty="0"/>
              <a:t> on 2018 September 26</a:t>
            </a:r>
            <a:endParaRPr kumimoji="1" lang="ja-JP" altLang="en-US" dirty="0"/>
          </a:p>
        </p:txBody>
      </p:sp>
    </p:spTree>
    <p:extLst>
      <p:ext uri="{BB962C8B-B14F-4D97-AF65-F5344CB8AC3E}">
        <p14:creationId xmlns:p14="http://schemas.microsoft.com/office/powerpoint/2010/main" val="1501976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49594" y="382866"/>
            <a:ext cx="7705002" cy="843472"/>
          </a:xfrm>
        </p:spPr>
        <p:txBody>
          <a:bodyPr>
            <a:normAutofit/>
          </a:bodyPr>
          <a:lstStyle/>
          <a:p>
            <a:r>
              <a:rPr lang="en-US" altLang="ja-JP" sz="4400" dirty="0"/>
              <a:t>VLBI</a:t>
            </a:r>
            <a:r>
              <a:rPr lang="ja-JP" altLang="en-US" sz="4400" dirty="0"/>
              <a:t>プログラム小委員会構成員</a:t>
            </a:r>
            <a:endParaRPr kumimoji="1" lang="ja-JP" altLang="en-US" sz="4400" dirty="0"/>
          </a:p>
        </p:txBody>
      </p:sp>
      <p:sp>
        <p:nvSpPr>
          <p:cNvPr id="3" name="コンテンツ プレースホルダー 2"/>
          <p:cNvSpPr>
            <a:spLocks noGrp="1"/>
          </p:cNvSpPr>
          <p:nvPr>
            <p:ph idx="1"/>
          </p:nvPr>
        </p:nvSpPr>
        <p:spPr>
          <a:xfrm>
            <a:off x="662705" y="1430363"/>
            <a:ext cx="6084595" cy="4540734"/>
          </a:xfrm>
        </p:spPr>
        <p:txBody>
          <a:bodyPr>
            <a:noAutofit/>
          </a:bodyPr>
          <a:lstStyle/>
          <a:p>
            <a:pPr marL="0" indent="0">
              <a:buNone/>
            </a:pPr>
            <a:r>
              <a:rPr kumimoji="1" lang="en-US" altLang="ja-JP" sz="2800" dirty="0">
                <a:latin typeface="ＭＳ Ｐゴシック"/>
                <a:ea typeface="ＭＳ Ｐゴシック"/>
                <a:cs typeface="ＭＳ Ｐゴシック"/>
              </a:rPr>
              <a:t>2016</a:t>
            </a:r>
            <a:r>
              <a:rPr kumimoji="1" lang="ja-JP" altLang="en-US" sz="2800">
                <a:latin typeface="ＭＳ Ｐゴシック"/>
                <a:ea typeface="ＭＳ Ｐゴシック"/>
                <a:cs typeface="ＭＳ Ｐゴシック"/>
              </a:rPr>
              <a:t>年</a:t>
            </a:r>
            <a:r>
              <a:rPr lang="en-US" altLang="ja-JP" sz="2800" dirty="0">
                <a:latin typeface="ＭＳ Ｐゴシック"/>
                <a:ea typeface="ＭＳ Ｐゴシック"/>
                <a:cs typeface="ＭＳ Ｐゴシック"/>
              </a:rPr>
              <a:t>9</a:t>
            </a:r>
            <a:r>
              <a:rPr kumimoji="1" lang="ja-JP" altLang="en-US" sz="2800" dirty="0">
                <a:latin typeface="ＭＳ Ｐゴシック"/>
                <a:ea typeface="ＭＳ Ｐゴシック"/>
                <a:cs typeface="ＭＳ Ｐゴシック"/>
              </a:rPr>
              <a:t>月</a:t>
            </a:r>
            <a:r>
              <a:rPr kumimoji="1" lang="en-US" altLang="ja-JP" sz="2800" dirty="0">
                <a:latin typeface="ＭＳ Ｐゴシック"/>
                <a:ea typeface="ＭＳ Ｐゴシック"/>
                <a:cs typeface="ＭＳ Ｐゴシック"/>
              </a:rPr>
              <a:t>〜2018</a:t>
            </a:r>
            <a:r>
              <a:rPr kumimoji="1" lang="ja-JP" altLang="en-US" sz="2800" dirty="0">
                <a:latin typeface="ＭＳ Ｐゴシック"/>
                <a:ea typeface="ＭＳ Ｐゴシック"/>
                <a:cs typeface="ＭＳ Ｐゴシック"/>
              </a:rPr>
              <a:t>年</a:t>
            </a:r>
            <a:r>
              <a:rPr kumimoji="1" lang="en-US" altLang="ja-JP" sz="2800" dirty="0">
                <a:latin typeface="ＭＳ Ｐゴシック"/>
                <a:ea typeface="ＭＳ Ｐゴシック"/>
                <a:cs typeface="ＭＳ Ｐゴシック"/>
              </a:rPr>
              <a:t>8</a:t>
            </a:r>
            <a:r>
              <a:rPr kumimoji="1" lang="ja-JP" altLang="en-US" sz="2800" dirty="0">
                <a:latin typeface="ＭＳ Ｐゴシック"/>
                <a:ea typeface="ＭＳ Ｐゴシック"/>
                <a:cs typeface="ＭＳ Ｐゴシック"/>
              </a:rPr>
              <a:t>月　敬称略</a:t>
            </a:r>
            <a:endParaRPr kumimoji="1" lang="en-US" altLang="ja-JP" sz="2800" dirty="0">
              <a:latin typeface="ＭＳ Ｐゴシック"/>
              <a:ea typeface="ＭＳ Ｐゴシック"/>
              <a:cs typeface="ＭＳ Ｐゴシック"/>
            </a:endParaRPr>
          </a:p>
          <a:p>
            <a:r>
              <a:rPr lang="ja-JP" altLang="en-US" sz="3200">
                <a:latin typeface="ＭＳ Ｐゴシック"/>
                <a:ea typeface="ＭＳ Ｐゴシック"/>
                <a:cs typeface="ＭＳ Ｐゴシック"/>
              </a:rPr>
              <a:t>台外委員</a:t>
            </a:r>
            <a:endParaRPr lang="en-US" altLang="ja-JP" sz="3200" dirty="0">
              <a:latin typeface="ＭＳ Ｐゴシック"/>
              <a:ea typeface="ＭＳ Ｐゴシック"/>
              <a:cs typeface="ＭＳ Ｐゴシック"/>
            </a:endParaRPr>
          </a:p>
          <a:p>
            <a:pPr lvl="1"/>
            <a:r>
              <a:rPr lang="ja-JP" altLang="en-US" sz="2800" dirty="0">
                <a:latin typeface="ＭＳ Ｐゴシック"/>
                <a:ea typeface="ＭＳ Ｐゴシック"/>
                <a:cs typeface="ＭＳ Ｐゴシック"/>
              </a:rPr>
              <a:t>今井　裕</a:t>
            </a:r>
            <a:r>
              <a:rPr lang="en-US" altLang="ja-JP" sz="2800" dirty="0">
                <a:latin typeface="ＭＳ Ｐゴシック"/>
                <a:ea typeface="ＭＳ Ｐゴシック"/>
                <a:cs typeface="ＭＳ Ｐゴシック"/>
              </a:rPr>
              <a:t> (</a:t>
            </a:r>
            <a:r>
              <a:rPr lang="ja-JP" altLang="en-US" sz="2800" dirty="0">
                <a:latin typeface="ＭＳ Ｐゴシック"/>
                <a:ea typeface="ＭＳ Ｐゴシック"/>
                <a:cs typeface="ＭＳ Ｐゴシック"/>
              </a:rPr>
              <a:t>鹿児島大学、委員長）</a:t>
            </a:r>
            <a:endParaRPr lang="en-US" altLang="ja-JP" sz="2800" dirty="0">
              <a:latin typeface="ＭＳ Ｐゴシック"/>
              <a:ea typeface="ＭＳ Ｐゴシック"/>
              <a:cs typeface="ＭＳ Ｐゴシック"/>
            </a:endParaRPr>
          </a:p>
          <a:p>
            <a:pPr lvl="1"/>
            <a:r>
              <a:rPr lang="ja-JP" altLang="en-US" sz="2800" dirty="0">
                <a:latin typeface="ＭＳ Ｐゴシック"/>
                <a:ea typeface="ＭＳ Ｐゴシック"/>
                <a:cs typeface="ＭＳ Ｐゴシック"/>
              </a:rPr>
              <a:t>新沼　浩太郎（山口大学）</a:t>
            </a:r>
            <a:endParaRPr lang="en-US" altLang="ja-JP" sz="2800" dirty="0">
              <a:latin typeface="ＭＳ Ｐゴシック"/>
              <a:ea typeface="ＭＳ Ｐゴシック"/>
              <a:cs typeface="ＭＳ Ｐゴシック"/>
            </a:endParaRPr>
          </a:p>
          <a:p>
            <a:pPr lvl="1"/>
            <a:r>
              <a:rPr lang="ja-JP" altLang="en-US" sz="2800" dirty="0">
                <a:latin typeface="ＭＳ Ｐゴシック"/>
                <a:ea typeface="ＭＳ Ｐゴシック"/>
                <a:cs typeface="ＭＳ Ｐゴシック"/>
              </a:rPr>
              <a:t>関戸　衛（通信情報研究機構）</a:t>
            </a:r>
            <a:endParaRPr lang="en-US" altLang="ja-JP" sz="2800" dirty="0">
              <a:latin typeface="ＭＳ Ｐゴシック"/>
              <a:ea typeface="ＭＳ Ｐゴシック"/>
              <a:cs typeface="ＭＳ Ｐゴシック"/>
            </a:endParaRPr>
          </a:p>
          <a:p>
            <a:r>
              <a:rPr kumimoji="1" lang="ja-JP" altLang="en-US" sz="3200" dirty="0">
                <a:latin typeface="ＭＳ Ｐゴシック"/>
                <a:ea typeface="ＭＳ Ｐゴシック"/>
                <a:cs typeface="ＭＳ Ｐゴシック"/>
              </a:rPr>
              <a:t>台内委員</a:t>
            </a:r>
            <a:endParaRPr kumimoji="1" lang="en-US" altLang="ja-JP" sz="3200" dirty="0">
              <a:latin typeface="ＭＳ Ｐゴシック"/>
              <a:ea typeface="ＭＳ Ｐゴシック"/>
              <a:cs typeface="ＭＳ Ｐゴシック"/>
            </a:endParaRPr>
          </a:p>
          <a:p>
            <a:pPr lvl="1"/>
            <a:r>
              <a:rPr kumimoji="1" lang="ja-JP" altLang="en-US" sz="2800" dirty="0">
                <a:latin typeface="ＭＳ Ｐゴシック"/>
                <a:ea typeface="ＭＳ Ｐゴシック"/>
                <a:cs typeface="ＭＳ Ｐゴシック"/>
              </a:rPr>
              <a:t>郷田　直輝</a:t>
            </a:r>
            <a:endParaRPr kumimoji="1" lang="en-US" altLang="ja-JP" sz="2800" dirty="0">
              <a:latin typeface="ＭＳ Ｐゴシック"/>
              <a:ea typeface="ＭＳ Ｐゴシック"/>
              <a:cs typeface="ＭＳ Ｐゴシック"/>
            </a:endParaRPr>
          </a:p>
          <a:p>
            <a:pPr lvl="1"/>
            <a:r>
              <a:rPr lang="ja-JP" altLang="en-US" sz="2800" dirty="0">
                <a:latin typeface="ＭＳ Ｐゴシック"/>
                <a:ea typeface="ＭＳ Ｐゴシック"/>
                <a:cs typeface="ＭＳ Ｐゴシック"/>
              </a:rPr>
              <a:t>立松　健一</a:t>
            </a:r>
            <a:endParaRPr lang="en-US" altLang="ja-JP" sz="2800" dirty="0">
              <a:latin typeface="ＭＳ Ｐゴシック"/>
              <a:ea typeface="ＭＳ Ｐゴシック"/>
              <a:cs typeface="ＭＳ Ｐゴシック"/>
            </a:endParaRPr>
          </a:p>
          <a:p>
            <a:pPr lvl="1"/>
            <a:r>
              <a:rPr lang="ja-JP" altLang="en-US" sz="2800" dirty="0">
                <a:latin typeface="ＭＳ Ｐゴシック"/>
                <a:ea typeface="ＭＳ Ｐゴシック"/>
                <a:cs typeface="ＭＳ Ｐゴシック"/>
              </a:rPr>
              <a:t>柴田　克典</a:t>
            </a:r>
            <a:endParaRPr kumimoji="1" lang="en-US" altLang="ja-JP" sz="2800" dirty="0">
              <a:latin typeface="ＭＳ Ｐゴシック"/>
              <a:ea typeface="ＭＳ Ｐゴシック"/>
              <a:cs typeface="ＭＳ Ｐゴシック"/>
            </a:endParaRPr>
          </a:p>
        </p:txBody>
      </p:sp>
      <p:sp>
        <p:nvSpPr>
          <p:cNvPr id="4" name="テキスト ボックス 3"/>
          <p:cNvSpPr txBox="1"/>
          <p:nvPr/>
        </p:nvSpPr>
        <p:spPr>
          <a:xfrm>
            <a:off x="1660220" y="6291384"/>
            <a:ext cx="7483780" cy="369332"/>
          </a:xfrm>
          <a:prstGeom prst="rect">
            <a:avLst/>
          </a:prstGeom>
          <a:noFill/>
        </p:spPr>
        <p:txBody>
          <a:bodyPr wrap="none" rtlCol="0">
            <a:spAutoFit/>
          </a:bodyPr>
          <a:lstStyle/>
          <a:p>
            <a:r>
              <a:rPr kumimoji="1" lang="en-US" altLang="ja-JP" dirty="0" err="1"/>
              <a:t>Mizusawa</a:t>
            </a:r>
            <a:r>
              <a:rPr kumimoji="1" lang="en-US" altLang="ja-JP" dirty="0"/>
              <a:t> VLBI Observatory Users Meeting, in </a:t>
            </a:r>
            <a:r>
              <a:rPr kumimoji="1" lang="en-US" altLang="ja-JP" dirty="0" err="1"/>
              <a:t>Mitaka</a:t>
            </a:r>
            <a:r>
              <a:rPr kumimoji="1" lang="en-US" altLang="ja-JP" dirty="0"/>
              <a:t> on 2018 September 26</a:t>
            </a:r>
            <a:endParaRPr kumimoji="1" lang="ja-JP" altLang="en-US" dirty="0"/>
          </a:p>
        </p:txBody>
      </p:sp>
      <p:sp>
        <p:nvSpPr>
          <p:cNvPr id="5" name="テキスト ボックス 4"/>
          <p:cNvSpPr txBox="1"/>
          <p:nvPr/>
        </p:nvSpPr>
        <p:spPr>
          <a:xfrm>
            <a:off x="3933620" y="4137007"/>
            <a:ext cx="4891083" cy="1938992"/>
          </a:xfrm>
          <a:prstGeom prst="rect">
            <a:avLst/>
          </a:prstGeom>
          <a:solidFill>
            <a:srgbClr val="FFFF00"/>
          </a:solidFill>
        </p:spPr>
        <p:txBody>
          <a:bodyPr wrap="none" rtlCol="0">
            <a:spAutoFit/>
          </a:bodyPr>
          <a:lstStyle/>
          <a:p>
            <a:pPr marL="285750" indent="-285750">
              <a:buFont typeface="Arial"/>
              <a:buChar char="•"/>
            </a:pPr>
            <a:r>
              <a:rPr kumimoji="1" lang="en-US" altLang="ja-JP" sz="2400" dirty="0">
                <a:latin typeface="ＭＳ Ｐゴシック"/>
                <a:ea typeface="ＭＳ Ｐゴシック"/>
                <a:cs typeface="ＭＳ Ｐゴシック"/>
              </a:rPr>
              <a:t>VERA</a:t>
            </a:r>
            <a:r>
              <a:rPr kumimoji="1" lang="ja-JP" altLang="en-US" sz="2400" dirty="0">
                <a:latin typeface="ＭＳ Ｐゴシック"/>
                <a:ea typeface="ＭＳ Ｐゴシック"/>
                <a:cs typeface="ＭＳ Ｐゴシック"/>
              </a:rPr>
              <a:t>共同利用観測</a:t>
            </a:r>
            <a:endParaRPr kumimoji="1" lang="en-US" altLang="ja-JP" sz="2400" dirty="0">
              <a:latin typeface="ＭＳ Ｐゴシック"/>
              <a:ea typeface="ＭＳ Ｐゴシック"/>
              <a:cs typeface="ＭＳ Ｐゴシック"/>
            </a:endParaRPr>
          </a:p>
          <a:p>
            <a:r>
              <a:rPr kumimoji="1" lang="ja-JP" altLang="en-US" sz="2400" dirty="0">
                <a:latin typeface="ＭＳ Ｐゴシック"/>
                <a:ea typeface="ＭＳ Ｐゴシック"/>
                <a:cs typeface="ＭＳ Ｐゴシック"/>
              </a:rPr>
              <a:t>　</a:t>
            </a:r>
            <a:r>
              <a:rPr kumimoji="1" lang="en-US" altLang="ja-JP" sz="2400" dirty="0">
                <a:latin typeface="ＭＳ Ｐゴシック"/>
                <a:ea typeface="ＭＳ Ｐゴシック"/>
                <a:cs typeface="ＭＳ Ｐゴシック"/>
              </a:rPr>
              <a:t>(+NICT</a:t>
            </a:r>
            <a:r>
              <a:rPr kumimoji="1" lang="ja-JP" altLang="en-US" sz="2400" dirty="0">
                <a:latin typeface="ＭＳ Ｐゴシック"/>
                <a:ea typeface="ＭＳ Ｐゴシック"/>
                <a:cs typeface="ＭＳ Ｐゴシック"/>
              </a:rPr>
              <a:t>鹿島</a:t>
            </a:r>
            <a:r>
              <a:rPr kumimoji="1" lang="en-US" altLang="ja-JP" sz="2400" dirty="0">
                <a:latin typeface="ＭＳ Ｐゴシック"/>
                <a:ea typeface="ＭＳ Ｐゴシック"/>
                <a:cs typeface="ＭＳ Ｐゴシック"/>
              </a:rPr>
              <a:t>34m</a:t>
            </a:r>
            <a:r>
              <a:rPr kumimoji="1" lang="ja-JP" altLang="en-US" sz="2400" dirty="0">
                <a:latin typeface="ＭＳ Ｐゴシック"/>
                <a:ea typeface="ＭＳ Ｐゴシック"/>
                <a:cs typeface="ＭＳ Ｐゴシック"/>
              </a:rPr>
              <a:t>鏡</a:t>
            </a:r>
            <a:r>
              <a:rPr kumimoji="1" lang="en-US" altLang="ja-JP" sz="2400" dirty="0">
                <a:latin typeface="ＭＳ Ｐゴシック"/>
                <a:ea typeface="ＭＳ Ｐゴシック"/>
                <a:cs typeface="ＭＳ Ｐゴシック"/>
              </a:rPr>
              <a:t>+</a:t>
            </a:r>
            <a:r>
              <a:rPr kumimoji="1" lang="ja-JP" altLang="en-US" sz="2400" dirty="0">
                <a:latin typeface="ＭＳ Ｐゴシック"/>
                <a:ea typeface="ＭＳ Ｐゴシック"/>
                <a:cs typeface="ＭＳ Ｐゴシック"/>
              </a:rPr>
              <a:t>野辺山</a:t>
            </a:r>
            <a:r>
              <a:rPr kumimoji="1" lang="en-US" altLang="ja-JP" sz="2400" dirty="0">
                <a:latin typeface="ＭＳ Ｐゴシック"/>
                <a:ea typeface="ＭＳ Ｐゴシック"/>
                <a:cs typeface="ＭＳ Ｐゴシック"/>
              </a:rPr>
              <a:t>45m</a:t>
            </a:r>
            <a:r>
              <a:rPr kumimoji="1" lang="ja-JP" altLang="en-US" sz="2400" dirty="0">
                <a:latin typeface="ＭＳ Ｐゴシック"/>
                <a:ea typeface="ＭＳ Ｐゴシック"/>
                <a:cs typeface="ＭＳ Ｐゴシック"/>
              </a:rPr>
              <a:t>鏡）</a:t>
            </a:r>
            <a:endParaRPr kumimoji="1" lang="en-US" altLang="ja-JP" sz="2400" dirty="0">
              <a:latin typeface="ＭＳ Ｐゴシック"/>
              <a:ea typeface="ＭＳ Ｐゴシック"/>
              <a:cs typeface="ＭＳ Ｐゴシック"/>
            </a:endParaRPr>
          </a:p>
          <a:p>
            <a:r>
              <a:rPr kumimoji="1" lang="ja-JP" altLang="en-US" sz="2400" dirty="0">
                <a:latin typeface="ＭＳ Ｐゴシック"/>
                <a:ea typeface="ＭＳ Ｐゴシック"/>
                <a:cs typeface="ＭＳ Ｐゴシック"/>
              </a:rPr>
              <a:t>プロポーザルの採択</a:t>
            </a:r>
            <a:endParaRPr kumimoji="1" lang="en-US" altLang="ja-JP" sz="2400" dirty="0">
              <a:latin typeface="ＭＳ Ｐゴシック"/>
              <a:ea typeface="ＭＳ Ｐゴシック"/>
              <a:cs typeface="ＭＳ Ｐゴシック"/>
            </a:endParaRPr>
          </a:p>
          <a:p>
            <a:pPr marL="342900" indent="-342900">
              <a:buFont typeface="Arial"/>
              <a:buChar char="•"/>
            </a:pPr>
            <a:r>
              <a:rPr kumimoji="1" lang="en-US" altLang="ja-JP" sz="2400" dirty="0">
                <a:latin typeface="ＭＳ Ｐゴシック"/>
                <a:ea typeface="ＭＳ Ｐゴシック"/>
                <a:cs typeface="ＭＳ Ｐゴシック"/>
              </a:rPr>
              <a:t>VERA</a:t>
            </a:r>
            <a:r>
              <a:rPr kumimoji="1" lang="ja-JP" altLang="en-US" sz="2400" dirty="0">
                <a:latin typeface="ＭＳ Ｐゴシック"/>
                <a:ea typeface="ＭＳ Ｐゴシック"/>
                <a:cs typeface="ＭＳ Ｐゴシック"/>
              </a:rPr>
              <a:t>共同利用観測遂行に関する</a:t>
            </a:r>
            <a:endParaRPr kumimoji="1" lang="en-US" altLang="ja-JP" sz="2400" dirty="0">
              <a:latin typeface="ＭＳ Ｐゴシック"/>
              <a:ea typeface="ＭＳ Ｐゴシック"/>
              <a:cs typeface="ＭＳ Ｐゴシック"/>
            </a:endParaRPr>
          </a:p>
          <a:p>
            <a:r>
              <a:rPr kumimoji="1" lang="ja-JP" altLang="ja-JP" sz="2400" dirty="0">
                <a:latin typeface="ＭＳ Ｐゴシック"/>
                <a:ea typeface="ＭＳ Ｐゴシック"/>
                <a:cs typeface="ＭＳ Ｐゴシック"/>
              </a:rPr>
              <a:t>　</a:t>
            </a:r>
            <a:r>
              <a:rPr kumimoji="1" lang="ja-JP" altLang="en-US" sz="2400" dirty="0">
                <a:latin typeface="ＭＳ Ｐゴシック"/>
                <a:ea typeface="ＭＳ Ｐゴシック"/>
                <a:cs typeface="ＭＳ Ｐゴシック"/>
              </a:rPr>
              <a:t>議論・提言</a:t>
            </a:r>
          </a:p>
        </p:txBody>
      </p:sp>
    </p:spTree>
    <p:extLst>
      <p:ext uri="{BB962C8B-B14F-4D97-AF65-F5344CB8AC3E}">
        <p14:creationId xmlns:p14="http://schemas.microsoft.com/office/powerpoint/2010/main" val="485246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9453" y="420187"/>
            <a:ext cx="6548547" cy="747754"/>
          </a:xfrm>
        </p:spPr>
        <p:txBody>
          <a:bodyPr>
            <a:normAutofit/>
          </a:bodyPr>
          <a:lstStyle/>
          <a:p>
            <a:r>
              <a:rPr kumimoji="1" lang="en-US" altLang="ja-JP" sz="4000" dirty="0"/>
              <a:t>2017B, 2018A, 2018B </a:t>
            </a:r>
            <a:r>
              <a:rPr kumimoji="1" lang="ja-JP" altLang="en-US" sz="4000"/>
              <a:t>公募状況</a:t>
            </a:r>
            <a:endParaRPr kumimoji="1" lang="ja-JP" altLang="en-US" sz="4000" dirty="0"/>
          </a:p>
        </p:txBody>
      </p:sp>
      <p:sp>
        <p:nvSpPr>
          <p:cNvPr id="6" name="コンテンツ プレースホルダー 5">
            <a:extLst>
              <a:ext uri="{FF2B5EF4-FFF2-40B4-BE49-F238E27FC236}">
                <a16:creationId xmlns:a16="http://schemas.microsoft.com/office/drawing/2014/main" id="{A8E2E19C-FE9A-2A40-B3BD-14D0CBA3141C}"/>
              </a:ext>
            </a:extLst>
          </p:cNvPr>
          <p:cNvSpPr>
            <a:spLocks noGrp="1"/>
          </p:cNvSpPr>
          <p:nvPr>
            <p:ph idx="1"/>
          </p:nvPr>
        </p:nvSpPr>
        <p:spPr>
          <a:xfrm>
            <a:off x="309453" y="1359599"/>
            <a:ext cx="8569076" cy="5144439"/>
          </a:xfrm>
        </p:spPr>
        <p:txBody>
          <a:bodyPr/>
          <a:lstStyle/>
          <a:p>
            <a:pPr>
              <a:buFont typeface="Wingdings" pitchFamily="2" charset="2"/>
              <a:buChar char="l"/>
            </a:pPr>
            <a:r>
              <a:rPr lang="ja-JP" altLang="en-US">
                <a:latin typeface="ＭＳ Ｐゴシック"/>
                <a:ea typeface="ＭＳ Ｐゴシック"/>
                <a:cs typeface="ＭＳ Ｐゴシック"/>
              </a:rPr>
              <a:t>公募要領概要</a:t>
            </a:r>
            <a:endParaRPr lang="en-US" altLang="ja-JP" dirty="0">
              <a:latin typeface="ＭＳ Ｐゴシック"/>
              <a:ea typeface="ＭＳ Ｐゴシック"/>
              <a:cs typeface="ＭＳ Ｐゴシック"/>
            </a:endParaRPr>
          </a:p>
          <a:p>
            <a:pPr lvl="1">
              <a:buFont typeface="Wingdings" pitchFamily="2" charset="2"/>
              <a:buChar char="Ø"/>
            </a:pPr>
            <a:r>
              <a:rPr lang="en-US" altLang="ja-JP" dirty="0">
                <a:latin typeface="ＭＳ Ｐゴシック"/>
                <a:ea typeface="ＭＳ Ｐゴシック"/>
                <a:cs typeface="ＭＳ Ｐゴシック"/>
              </a:rPr>
              <a:t>VERA+</a:t>
            </a:r>
            <a:r>
              <a:rPr lang="ja-JP" altLang="en-US">
                <a:latin typeface="ＭＳ Ｐゴシック"/>
                <a:ea typeface="ＭＳ Ｐゴシック"/>
                <a:cs typeface="ＭＳ Ｐゴシック"/>
              </a:rPr>
              <a:t>野辺山</a:t>
            </a:r>
            <a:r>
              <a:rPr lang="en-US" altLang="ja-JP" dirty="0">
                <a:latin typeface="ＭＳ Ｐゴシック"/>
                <a:ea typeface="ＭＳ Ｐゴシック"/>
                <a:cs typeface="ＭＳ Ｐゴシック"/>
              </a:rPr>
              <a:t>45m</a:t>
            </a:r>
            <a:r>
              <a:rPr lang="ja-JP" altLang="en-US">
                <a:latin typeface="ＭＳ Ｐゴシック"/>
                <a:ea typeface="ＭＳ Ｐゴシック"/>
                <a:cs typeface="ＭＳ Ｐゴシック"/>
              </a:rPr>
              <a:t>鏡</a:t>
            </a:r>
            <a:r>
              <a:rPr lang="en-US" altLang="ja-JP" dirty="0">
                <a:latin typeface="ＭＳ Ｐゴシック"/>
                <a:ea typeface="ＭＳ Ｐゴシック"/>
                <a:cs typeface="ＭＳ Ｐゴシック"/>
              </a:rPr>
              <a:t>+</a:t>
            </a:r>
            <a:r>
              <a:rPr lang="ja-JP" altLang="en-US">
                <a:latin typeface="ＭＳ Ｐゴシック"/>
                <a:ea typeface="ＭＳ Ｐゴシック"/>
                <a:cs typeface="ＭＳ Ｐゴシック"/>
              </a:rPr>
              <a:t>鹿島</a:t>
            </a:r>
            <a:r>
              <a:rPr lang="en-US" altLang="ja-JP" dirty="0">
                <a:latin typeface="ＭＳ Ｐゴシック"/>
                <a:ea typeface="ＭＳ Ｐゴシック"/>
                <a:cs typeface="ＭＳ Ｐゴシック"/>
              </a:rPr>
              <a:t>34m</a:t>
            </a:r>
            <a:r>
              <a:rPr lang="ja-JP" altLang="en-US">
                <a:latin typeface="ＭＳ Ｐゴシック"/>
                <a:ea typeface="ＭＳ Ｐゴシック"/>
                <a:cs typeface="ＭＳ Ｐゴシック"/>
              </a:rPr>
              <a:t>鏡</a:t>
            </a:r>
            <a:endParaRPr lang="en-US" altLang="ja-JP" dirty="0">
              <a:latin typeface="ＭＳ Ｐゴシック"/>
              <a:ea typeface="ＭＳ Ｐゴシック"/>
              <a:cs typeface="ＭＳ Ｐゴシック"/>
            </a:endParaRPr>
          </a:p>
          <a:p>
            <a:pPr lvl="1">
              <a:buFont typeface="Wingdings" pitchFamily="2" charset="2"/>
              <a:buChar char="Ø"/>
            </a:pPr>
            <a:r>
              <a:rPr lang="en-US" altLang="ja-JP" dirty="0" err="1">
                <a:latin typeface="ＭＳ Ｐゴシック"/>
                <a:ea typeface="ＭＳ Ｐゴシック"/>
                <a:cs typeface="ＭＳ Ｐゴシック"/>
              </a:rPr>
              <a:t>KaVA</a:t>
            </a:r>
            <a:r>
              <a:rPr lang="en-US" altLang="ja-JP" dirty="0">
                <a:latin typeface="ＭＳ Ｐゴシック"/>
                <a:ea typeface="ＭＳ Ｐゴシック"/>
                <a:cs typeface="ＭＳ Ｐゴシック"/>
              </a:rPr>
              <a:t> / VERA </a:t>
            </a:r>
            <a:r>
              <a:rPr lang="ja-JP" altLang="en-US">
                <a:latin typeface="ＭＳ Ｐゴシック"/>
                <a:ea typeface="ＭＳ Ｐゴシック"/>
                <a:cs typeface="ＭＳ Ｐゴシック"/>
              </a:rPr>
              <a:t>共同利用観測時間枠</a:t>
            </a:r>
            <a:r>
              <a:rPr lang="en-US" altLang="ja-JP" dirty="0">
                <a:latin typeface="ＭＳ Ｐゴシック"/>
                <a:ea typeface="ＭＳ Ｐゴシック"/>
                <a:cs typeface="ＭＳ Ｐゴシック"/>
              </a:rPr>
              <a:t>  700 </a:t>
            </a:r>
            <a:r>
              <a:rPr lang="ja-JP" altLang="en-US">
                <a:latin typeface="ＭＳ Ｐゴシック"/>
                <a:ea typeface="ＭＳ Ｐゴシック"/>
                <a:cs typeface="ＭＳ Ｐゴシック"/>
              </a:rPr>
              <a:t>時間</a:t>
            </a:r>
            <a:r>
              <a:rPr lang="en-US" altLang="ja-JP" dirty="0">
                <a:latin typeface="ＭＳ Ｐゴシック"/>
                <a:ea typeface="ＭＳ Ｐゴシック"/>
                <a:cs typeface="ＭＳ Ｐゴシック"/>
              </a:rPr>
              <a:t> / </a:t>
            </a:r>
            <a:r>
              <a:rPr lang="ja-JP" altLang="en-US">
                <a:latin typeface="ＭＳ Ｐゴシック"/>
                <a:ea typeface="ＭＳ Ｐゴシック"/>
                <a:cs typeface="ＭＳ Ｐゴシック"/>
              </a:rPr>
              <a:t>年のうち</a:t>
            </a:r>
            <a:r>
              <a:rPr lang="en-US" altLang="ja-JP" dirty="0">
                <a:latin typeface="ＭＳ Ｐゴシック"/>
                <a:ea typeface="ＭＳ Ｐゴシック"/>
                <a:cs typeface="ＭＳ Ｐゴシック"/>
              </a:rPr>
              <a:t>							 200</a:t>
            </a:r>
            <a:r>
              <a:rPr lang="ja-JP" altLang="en-US">
                <a:latin typeface="ＭＳ Ｐゴシック"/>
                <a:ea typeface="ＭＳ Ｐゴシック"/>
                <a:cs typeface="ＭＳ Ｐゴシック"/>
              </a:rPr>
              <a:t>時間</a:t>
            </a:r>
            <a:r>
              <a:rPr lang="en-US" altLang="ja-JP" dirty="0">
                <a:latin typeface="ＭＳ Ｐゴシック"/>
                <a:ea typeface="ＭＳ Ｐゴシック"/>
                <a:cs typeface="ＭＳ Ｐゴシック"/>
              </a:rPr>
              <a:t> / </a:t>
            </a:r>
            <a:r>
              <a:rPr lang="ja-JP" altLang="en-US">
                <a:latin typeface="ＭＳ Ｐゴシック"/>
                <a:ea typeface="ＭＳ Ｐゴシック"/>
                <a:cs typeface="ＭＳ Ｐゴシック"/>
              </a:rPr>
              <a:t>年程度</a:t>
            </a:r>
            <a:endParaRPr lang="en-US" altLang="ja-JP" dirty="0">
              <a:latin typeface="ＭＳ Ｐゴシック"/>
              <a:ea typeface="ＭＳ Ｐゴシック"/>
              <a:cs typeface="ＭＳ Ｐゴシック"/>
            </a:endParaRPr>
          </a:p>
          <a:p>
            <a:pPr lvl="1">
              <a:buFont typeface="Wingdings" pitchFamily="2" charset="2"/>
              <a:buChar char="Ø"/>
            </a:pPr>
            <a:r>
              <a:rPr lang="en-US" altLang="ja-JP" dirty="0">
                <a:latin typeface="ＭＳ Ｐゴシック"/>
                <a:ea typeface="ＭＳ Ｐゴシック"/>
                <a:cs typeface="ＭＳ Ｐゴシック"/>
              </a:rPr>
              <a:t>NRO 45m</a:t>
            </a:r>
            <a:r>
              <a:rPr lang="ja-JP" altLang="en-US">
                <a:latin typeface="ＭＳ Ｐゴシック"/>
                <a:ea typeface="ＭＳ Ｐゴシック"/>
                <a:cs typeface="ＭＳ Ｐゴシック"/>
              </a:rPr>
              <a:t>鏡を含めた観測：　最大</a:t>
            </a:r>
            <a:r>
              <a:rPr lang="en-US" altLang="ja-JP" dirty="0">
                <a:latin typeface="ＭＳ Ｐゴシック"/>
                <a:ea typeface="ＭＳ Ｐゴシック"/>
                <a:cs typeface="ＭＳ Ｐゴシック"/>
              </a:rPr>
              <a:t>100</a:t>
            </a:r>
            <a:r>
              <a:rPr lang="ja-JP" altLang="en-US">
                <a:latin typeface="ＭＳ Ｐゴシック"/>
                <a:ea typeface="ＭＳ Ｐゴシック"/>
                <a:cs typeface="ＭＳ Ｐゴシック"/>
              </a:rPr>
              <a:t>時間</a:t>
            </a:r>
            <a:r>
              <a:rPr lang="en-US" altLang="ja-JP" dirty="0">
                <a:latin typeface="ＭＳ Ｐゴシック"/>
                <a:ea typeface="ＭＳ Ｐゴシック"/>
                <a:cs typeface="ＭＳ Ｐゴシック"/>
              </a:rPr>
              <a:t> / </a:t>
            </a:r>
            <a:r>
              <a:rPr lang="ja-JP" altLang="en-US">
                <a:latin typeface="ＭＳ Ｐゴシック"/>
                <a:ea typeface="ＭＳ Ｐゴシック"/>
                <a:cs typeface="ＭＳ Ｐゴシック"/>
              </a:rPr>
              <a:t>年</a:t>
            </a:r>
            <a:endParaRPr lang="en-US" altLang="ja-JP" dirty="0">
              <a:latin typeface="ＭＳ Ｐゴシック"/>
              <a:ea typeface="ＭＳ Ｐゴシック"/>
              <a:cs typeface="ＭＳ Ｐゴシック"/>
            </a:endParaRPr>
          </a:p>
          <a:p>
            <a:pPr lvl="1">
              <a:buFont typeface="Wingdings" pitchFamily="2" charset="2"/>
              <a:buChar char="Ø"/>
            </a:pPr>
            <a:r>
              <a:rPr lang="ja-JP" altLang="en-US">
                <a:latin typeface="ＭＳ Ｐゴシック"/>
                <a:ea typeface="ＭＳ Ｐゴシック"/>
                <a:cs typeface="ＭＳ Ｐゴシック"/>
              </a:rPr>
              <a:t>通年観測も受け付け</a:t>
            </a:r>
            <a:r>
              <a:rPr lang="en-US" altLang="ja-JP" dirty="0">
                <a:latin typeface="ＭＳ Ｐゴシック"/>
                <a:ea typeface="ＭＳ Ｐゴシック"/>
                <a:cs typeface="ＭＳ Ｐゴシック"/>
              </a:rPr>
              <a:t>(</a:t>
            </a:r>
            <a:r>
              <a:rPr lang="ja-JP" altLang="en-US">
                <a:latin typeface="ＭＳ Ｐゴシック"/>
                <a:ea typeface="ＭＳ Ｐゴシック"/>
                <a:cs typeface="ＭＳ Ｐゴシック"/>
              </a:rPr>
              <a:t>２期に分けて観測時間を割り付け）</a:t>
            </a:r>
            <a:endParaRPr lang="en-US" altLang="ja-JP" dirty="0">
              <a:latin typeface="ＭＳ Ｐゴシック"/>
              <a:ea typeface="ＭＳ Ｐゴシック"/>
              <a:cs typeface="ＭＳ Ｐゴシック"/>
            </a:endParaRPr>
          </a:p>
          <a:p>
            <a:pPr>
              <a:buFont typeface="Wingdings" pitchFamily="2" charset="2"/>
              <a:buChar char="l"/>
            </a:pPr>
            <a:r>
              <a:rPr lang="ja-JP" altLang="en-US">
                <a:latin typeface="ＭＳ Ｐゴシック"/>
                <a:ea typeface="ＭＳ Ｐゴシック"/>
                <a:cs typeface="ＭＳ Ｐゴシック"/>
              </a:rPr>
              <a:t>採択状況</a:t>
            </a:r>
            <a:endParaRPr lang="en-US" altLang="ja-JP" dirty="0">
              <a:latin typeface="ＭＳ Ｐゴシック"/>
              <a:ea typeface="ＭＳ Ｐゴシック"/>
              <a:cs typeface="ＭＳ Ｐゴシック"/>
            </a:endParaRPr>
          </a:p>
          <a:p>
            <a:pPr lvl="1">
              <a:buFont typeface="Wingdings" pitchFamily="2" charset="2"/>
              <a:buChar char="Ø"/>
            </a:pPr>
            <a:r>
              <a:rPr lang="en-US" altLang="ja-JP" dirty="0">
                <a:latin typeface="ＭＳ Ｐゴシック"/>
                <a:ea typeface="ＭＳ Ｐゴシック"/>
                <a:cs typeface="ＭＳ Ｐゴシック"/>
              </a:rPr>
              <a:t>2017B</a:t>
            </a:r>
            <a:r>
              <a:rPr lang="ja-JP" altLang="en-US">
                <a:latin typeface="ＭＳ Ｐゴシック"/>
                <a:ea typeface="ＭＳ Ｐゴシック"/>
                <a:cs typeface="ＭＳ Ｐゴシック"/>
              </a:rPr>
              <a:t>  ２件</a:t>
            </a:r>
            <a:r>
              <a:rPr lang="en-US" altLang="ja-JP" dirty="0">
                <a:latin typeface="ＭＳ Ｐゴシック"/>
                <a:ea typeface="ＭＳ Ｐゴシック"/>
                <a:cs typeface="ＭＳ Ｐゴシック"/>
              </a:rPr>
              <a:t> 42</a:t>
            </a:r>
            <a:r>
              <a:rPr lang="ja-JP" altLang="en-US">
                <a:latin typeface="ＭＳ Ｐゴシック"/>
                <a:ea typeface="ＭＳ Ｐゴシック"/>
                <a:cs typeface="ＭＳ Ｐゴシック"/>
              </a:rPr>
              <a:t>時間要求、 ２件</a:t>
            </a:r>
            <a:r>
              <a:rPr lang="en-US" altLang="ja-JP" dirty="0">
                <a:latin typeface="ＭＳ Ｐゴシック"/>
                <a:ea typeface="ＭＳ Ｐゴシック"/>
                <a:cs typeface="ＭＳ Ｐゴシック"/>
              </a:rPr>
              <a:t> 42</a:t>
            </a:r>
            <a:r>
              <a:rPr lang="ja-JP" altLang="en-US">
                <a:latin typeface="ＭＳ Ｐゴシック"/>
                <a:ea typeface="ＭＳ Ｐゴシック"/>
                <a:cs typeface="ＭＳ Ｐゴシック"/>
              </a:rPr>
              <a:t>時間採択</a:t>
            </a:r>
            <a:endParaRPr lang="en-US" altLang="ja-JP" dirty="0">
              <a:latin typeface="ＭＳ Ｐゴシック"/>
              <a:ea typeface="ＭＳ Ｐゴシック"/>
              <a:cs typeface="ＭＳ Ｐゴシック"/>
            </a:endParaRPr>
          </a:p>
          <a:p>
            <a:pPr lvl="1">
              <a:buFont typeface="Wingdings" pitchFamily="2" charset="2"/>
              <a:buChar char="Ø"/>
            </a:pPr>
            <a:r>
              <a:rPr lang="en-US" altLang="ja-JP" dirty="0">
                <a:latin typeface="ＭＳ Ｐゴシック"/>
                <a:ea typeface="ＭＳ Ｐゴシック"/>
                <a:cs typeface="ＭＳ Ｐゴシック"/>
              </a:rPr>
              <a:t>2018A</a:t>
            </a:r>
            <a:r>
              <a:rPr lang="ja-JP" altLang="en-US">
                <a:latin typeface="ＭＳ Ｐゴシック"/>
                <a:ea typeface="ＭＳ Ｐゴシック"/>
                <a:cs typeface="ＭＳ Ｐゴシック"/>
              </a:rPr>
              <a:t>  ４件</a:t>
            </a:r>
            <a:r>
              <a:rPr lang="en-US" altLang="ja-JP" dirty="0">
                <a:latin typeface="ＭＳ Ｐゴシック"/>
                <a:ea typeface="ＭＳ Ｐゴシック"/>
                <a:cs typeface="ＭＳ Ｐゴシック"/>
              </a:rPr>
              <a:t>  70+(48〜72</a:t>
            </a:r>
            <a:r>
              <a:rPr lang="ja-JP" altLang="en-US">
                <a:latin typeface="ＭＳ Ｐゴシック"/>
                <a:ea typeface="ＭＳ Ｐゴシック"/>
                <a:cs typeface="ＭＳ Ｐゴシック"/>
              </a:rPr>
              <a:t>）時間要求、</a:t>
            </a:r>
            <a:r>
              <a:rPr lang="en-US" altLang="ja-JP" dirty="0">
                <a:latin typeface="ＭＳ Ｐゴシック"/>
                <a:ea typeface="ＭＳ Ｐゴシック"/>
                <a:cs typeface="ＭＳ Ｐゴシック"/>
              </a:rPr>
              <a:t> 4</a:t>
            </a:r>
            <a:r>
              <a:rPr lang="ja-JP" altLang="en-US">
                <a:latin typeface="ＭＳ Ｐゴシック"/>
                <a:ea typeface="ＭＳ Ｐゴシック"/>
                <a:cs typeface="ＭＳ Ｐゴシック"/>
              </a:rPr>
              <a:t>件</a:t>
            </a:r>
            <a:r>
              <a:rPr lang="en-US" altLang="ja-JP" dirty="0">
                <a:latin typeface="ＭＳ Ｐゴシック"/>
                <a:ea typeface="ＭＳ Ｐゴシック"/>
                <a:cs typeface="ＭＳ Ｐゴシック"/>
              </a:rPr>
              <a:t>108</a:t>
            </a:r>
            <a:r>
              <a:rPr lang="ja-JP" altLang="en-US">
                <a:latin typeface="ＭＳ Ｐゴシック"/>
                <a:ea typeface="ＭＳ Ｐゴシック"/>
                <a:cs typeface="ＭＳ Ｐゴシック"/>
              </a:rPr>
              <a:t>時間採択</a:t>
            </a:r>
            <a:endParaRPr lang="en-US" altLang="ja-JP" dirty="0">
              <a:latin typeface="ＭＳ Ｐゴシック"/>
              <a:ea typeface="ＭＳ Ｐゴシック"/>
              <a:cs typeface="ＭＳ Ｐゴシック"/>
            </a:endParaRPr>
          </a:p>
          <a:p>
            <a:pPr lvl="2">
              <a:buFont typeface="Wingdings" pitchFamily="2" charset="2"/>
              <a:buChar char="ü"/>
            </a:pPr>
            <a:r>
              <a:rPr lang="ja-JP" altLang="en-US">
                <a:latin typeface="ＭＳ Ｐゴシック"/>
                <a:ea typeface="ＭＳ Ｐゴシック"/>
                <a:cs typeface="ＭＳ Ｐゴシック"/>
              </a:rPr>
              <a:t>１件は</a:t>
            </a:r>
            <a:r>
              <a:rPr lang="en-US" altLang="ja-JP" dirty="0">
                <a:latin typeface="ＭＳ Ｐゴシック"/>
                <a:ea typeface="ＭＳ Ｐゴシック"/>
                <a:cs typeface="ＭＳ Ｐゴシック"/>
              </a:rPr>
              <a:t>DDT</a:t>
            </a:r>
            <a:r>
              <a:rPr lang="ja-JP" altLang="en-US">
                <a:latin typeface="ＭＳ Ｐゴシック"/>
                <a:ea typeface="ＭＳ Ｐゴシック"/>
                <a:cs typeface="ＭＳ Ｐゴシック"/>
              </a:rPr>
              <a:t>扱い</a:t>
            </a:r>
            <a:endParaRPr lang="en-US" altLang="ja-JP" dirty="0">
              <a:latin typeface="ＭＳ Ｐゴシック"/>
              <a:ea typeface="ＭＳ Ｐゴシック"/>
              <a:cs typeface="ＭＳ Ｐゴシック"/>
            </a:endParaRPr>
          </a:p>
          <a:p>
            <a:pPr lvl="1">
              <a:buFont typeface="Wingdings" pitchFamily="2" charset="2"/>
              <a:buChar char="Ø"/>
            </a:pPr>
            <a:r>
              <a:rPr lang="en-US" altLang="ja-JP" dirty="0">
                <a:latin typeface="ＭＳ Ｐゴシック"/>
                <a:ea typeface="ＭＳ Ｐゴシック"/>
                <a:cs typeface="ＭＳ Ｐゴシック"/>
              </a:rPr>
              <a:t>2018B  </a:t>
            </a:r>
            <a:r>
              <a:rPr lang="ja-JP" altLang="en-US">
                <a:latin typeface="ＭＳ Ｐゴシック"/>
                <a:ea typeface="ＭＳ Ｐゴシック"/>
                <a:cs typeface="ＭＳ Ｐゴシック"/>
              </a:rPr>
              <a:t>１件</a:t>
            </a:r>
            <a:r>
              <a:rPr lang="en-US" altLang="ja-JP" dirty="0">
                <a:latin typeface="ＭＳ Ｐゴシック"/>
                <a:ea typeface="ＭＳ Ｐゴシック"/>
                <a:cs typeface="ＭＳ Ｐゴシック"/>
              </a:rPr>
              <a:t>  42</a:t>
            </a:r>
            <a:r>
              <a:rPr lang="ja-JP" altLang="en-US">
                <a:latin typeface="ＭＳ Ｐゴシック"/>
                <a:ea typeface="ＭＳ Ｐゴシック"/>
                <a:cs typeface="ＭＳ Ｐゴシック"/>
              </a:rPr>
              <a:t>時間提案、</a:t>
            </a:r>
            <a:r>
              <a:rPr lang="en-US" altLang="ja-JP" dirty="0">
                <a:latin typeface="ＭＳ Ｐゴシック"/>
                <a:ea typeface="ＭＳ Ｐゴシック"/>
                <a:cs typeface="ＭＳ Ｐゴシック"/>
              </a:rPr>
              <a:t>1</a:t>
            </a:r>
            <a:r>
              <a:rPr lang="ja-JP" altLang="en-US">
                <a:latin typeface="ＭＳ Ｐゴシック"/>
                <a:ea typeface="ＭＳ Ｐゴシック"/>
                <a:cs typeface="ＭＳ Ｐゴシック"/>
              </a:rPr>
              <a:t>件　</a:t>
            </a:r>
            <a:r>
              <a:rPr lang="en-US" altLang="ja-JP" dirty="0">
                <a:latin typeface="ＭＳ Ｐゴシック"/>
                <a:ea typeface="ＭＳ Ｐゴシック"/>
                <a:cs typeface="ＭＳ Ｐゴシック"/>
              </a:rPr>
              <a:t>21</a:t>
            </a:r>
            <a:r>
              <a:rPr lang="ja-JP" altLang="en-US">
                <a:latin typeface="ＭＳ Ｐゴシック"/>
                <a:ea typeface="ＭＳ Ｐゴシック"/>
                <a:cs typeface="ＭＳ Ｐゴシック"/>
              </a:rPr>
              <a:t>時間採択</a:t>
            </a:r>
            <a:r>
              <a:rPr lang="en-US" altLang="ja-JP" dirty="0">
                <a:latin typeface="ＭＳ Ｐゴシック"/>
                <a:ea typeface="ＭＳ Ｐゴシック"/>
                <a:cs typeface="ＭＳ Ｐゴシック"/>
              </a:rPr>
              <a:t>(</a:t>
            </a:r>
            <a:r>
              <a:rPr lang="ja-JP" altLang="en-US">
                <a:latin typeface="ＭＳ Ｐゴシック"/>
                <a:ea typeface="ＭＳ Ｐゴシック"/>
                <a:cs typeface="ＭＳ Ｐゴシック"/>
              </a:rPr>
              <a:t>＋</a:t>
            </a:r>
            <a:r>
              <a:rPr lang="en-US" altLang="ja-JP" dirty="0">
                <a:latin typeface="ＭＳ Ｐゴシック"/>
                <a:ea typeface="ＭＳ Ｐゴシック"/>
                <a:cs typeface="ＭＳ Ｐゴシック"/>
              </a:rPr>
              <a:t>21</a:t>
            </a:r>
            <a:r>
              <a:rPr lang="ja-JP" altLang="en-US">
                <a:latin typeface="ＭＳ Ｐゴシック"/>
                <a:ea typeface="ＭＳ Ｐゴシック"/>
                <a:cs typeface="ＭＳ Ｐゴシック"/>
              </a:rPr>
              <a:t>時間は</a:t>
            </a:r>
            <a:r>
              <a:rPr lang="en-US" altLang="ja-JP" dirty="0">
                <a:latin typeface="ＭＳ Ｐゴシック"/>
                <a:ea typeface="ＭＳ Ｐゴシック"/>
                <a:cs typeface="ＭＳ Ｐゴシック"/>
              </a:rPr>
              <a:t>2019A</a:t>
            </a:r>
            <a:r>
              <a:rPr lang="ja-JP" altLang="en-US">
                <a:latin typeface="ＭＳ Ｐゴシック"/>
                <a:ea typeface="ＭＳ Ｐゴシック"/>
                <a:cs typeface="ＭＳ Ｐゴシック"/>
              </a:rPr>
              <a:t>分）</a:t>
            </a:r>
            <a:endParaRPr lang="en-US" altLang="ja-JP" dirty="0">
              <a:latin typeface="ＭＳ Ｐゴシック"/>
              <a:ea typeface="ＭＳ Ｐゴシック"/>
              <a:cs typeface="ＭＳ Ｐゴシック"/>
            </a:endParaRPr>
          </a:p>
        </p:txBody>
      </p:sp>
      <p:sp>
        <p:nvSpPr>
          <p:cNvPr id="9" name="テキスト ボックス 8">
            <a:extLst>
              <a:ext uri="{FF2B5EF4-FFF2-40B4-BE49-F238E27FC236}">
                <a16:creationId xmlns:a16="http://schemas.microsoft.com/office/drawing/2014/main" id="{A17FF862-A6B0-3E4E-BE9D-13E6969D0074}"/>
              </a:ext>
            </a:extLst>
          </p:cNvPr>
          <p:cNvSpPr txBox="1"/>
          <p:nvPr/>
        </p:nvSpPr>
        <p:spPr>
          <a:xfrm>
            <a:off x="1660220" y="6291384"/>
            <a:ext cx="7483780" cy="369332"/>
          </a:xfrm>
          <a:prstGeom prst="rect">
            <a:avLst/>
          </a:prstGeom>
          <a:noFill/>
        </p:spPr>
        <p:txBody>
          <a:bodyPr wrap="none" rtlCol="0">
            <a:spAutoFit/>
          </a:bodyPr>
          <a:lstStyle/>
          <a:p>
            <a:r>
              <a:rPr kumimoji="1" lang="en-US" altLang="ja-JP" dirty="0" err="1"/>
              <a:t>Mizusawa</a:t>
            </a:r>
            <a:r>
              <a:rPr kumimoji="1" lang="en-US" altLang="ja-JP" dirty="0"/>
              <a:t> VLBI Observatory Users Meeting, in </a:t>
            </a:r>
            <a:r>
              <a:rPr kumimoji="1" lang="en-US" altLang="ja-JP" dirty="0" err="1"/>
              <a:t>Mitaka</a:t>
            </a:r>
            <a:r>
              <a:rPr kumimoji="1" lang="en-US" altLang="ja-JP" dirty="0"/>
              <a:t> on 2018 September 26</a:t>
            </a:r>
            <a:endParaRPr kumimoji="1" lang="ja-JP" altLang="en-US" dirty="0"/>
          </a:p>
        </p:txBody>
      </p:sp>
    </p:spTree>
    <p:extLst>
      <p:ext uri="{BB962C8B-B14F-4D97-AF65-F5344CB8AC3E}">
        <p14:creationId xmlns:p14="http://schemas.microsoft.com/office/powerpoint/2010/main" val="3735407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76598" y="408780"/>
            <a:ext cx="7052578" cy="726678"/>
          </a:xfrm>
        </p:spPr>
        <p:txBody>
          <a:bodyPr>
            <a:normAutofit/>
          </a:bodyPr>
          <a:lstStyle/>
          <a:p>
            <a:r>
              <a:rPr kumimoji="1" lang="ja-JP" altLang="en-US" sz="3600"/>
              <a:t>プロポーザル審査法の変更点</a:t>
            </a:r>
            <a:endParaRPr kumimoji="1" lang="ja-JP" altLang="en-US" sz="3600" dirty="0"/>
          </a:p>
        </p:txBody>
      </p:sp>
      <p:sp>
        <p:nvSpPr>
          <p:cNvPr id="3" name="コンテンツ プレースホルダー 2"/>
          <p:cNvSpPr>
            <a:spLocks noGrp="1"/>
          </p:cNvSpPr>
          <p:nvPr>
            <p:ph idx="1"/>
          </p:nvPr>
        </p:nvSpPr>
        <p:spPr>
          <a:xfrm>
            <a:off x="776598" y="1248968"/>
            <a:ext cx="7719603" cy="3912968"/>
          </a:xfrm>
        </p:spPr>
        <p:txBody>
          <a:bodyPr>
            <a:normAutofit/>
          </a:bodyPr>
          <a:lstStyle/>
          <a:p>
            <a:r>
              <a:rPr lang="en-US" altLang="ja-JP" sz="3200" dirty="0">
                <a:latin typeface="ＭＳ Ｐゴシック"/>
                <a:ea typeface="ＭＳ Ｐゴシック"/>
                <a:cs typeface="ＭＳ Ｐゴシック"/>
              </a:rPr>
              <a:t>2017B</a:t>
            </a:r>
            <a:r>
              <a:rPr lang="ja-JP" altLang="en-US" sz="3200" dirty="0">
                <a:latin typeface="ＭＳ Ｐゴシック"/>
                <a:ea typeface="ＭＳ Ｐゴシック"/>
                <a:cs typeface="ＭＳ Ｐゴシック"/>
              </a:rPr>
              <a:t>審議後</a:t>
            </a:r>
            <a:endParaRPr lang="en-US" altLang="ja-JP" sz="3200" dirty="0">
              <a:latin typeface="ＭＳ Ｐゴシック"/>
              <a:ea typeface="ＭＳ Ｐゴシック"/>
              <a:cs typeface="ＭＳ Ｐゴシック"/>
            </a:endParaRPr>
          </a:p>
          <a:p>
            <a:pPr lvl="1"/>
            <a:r>
              <a:rPr lang="ja-JP" altLang="en-US" sz="2800" dirty="0">
                <a:latin typeface="ＭＳ Ｐゴシック"/>
                <a:ea typeface="ＭＳ Ｐゴシック"/>
                <a:cs typeface="ＭＳ Ｐゴシック"/>
              </a:rPr>
              <a:t>評価項目毎の評点＋総合評点の導入へ</a:t>
            </a:r>
            <a:endParaRPr lang="en-US" altLang="ja-JP" sz="2800" dirty="0">
              <a:latin typeface="ＭＳ Ｐゴシック"/>
              <a:ea typeface="ＭＳ Ｐゴシック"/>
              <a:cs typeface="ＭＳ Ｐゴシック"/>
            </a:endParaRPr>
          </a:p>
          <a:p>
            <a:pPr lvl="2"/>
            <a:r>
              <a:rPr lang="ja-JP" altLang="en-US" sz="2800" dirty="0">
                <a:latin typeface="ＭＳ Ｐゴシック"/>
                <a:ea typeface="ＭＳ Ｐゴシック"/>
                <a:cs typeface="ＭＳ Ｐゴシック"/>
              </a:rPr>
              <a:t>参考：　科研費</a:t>
            </a:r>
            <a:r>
              <a:rPr lang="ja-JP" altLang="en-US" sz="2800">
                <a:latin typeface="ＭＳ Ｐゴシック"/>
                <a:ea typeface="ＭＳ Ｐゴシック"/>
                <a:cs typeface="ＭＳ Ｐゴシック"/>
              </a:rPr>
              <a:t>評点方式</a:t>
            </a:r>
            <a:endParaRPr lang="en-US" altLang="ja-JP" sz="2800" dirty="0">
              <a:latin typeface="ＭＳ Ｐゴシック"/>
              <a:ea typeface="ＭＳ Ｐゴシック"/>
              <a:cs typeface="ＭＳ Ｐゴシック"/>
            </a:endParaRPr>
          </a:p>
        </p:txBody>
      </p:sp>
      <p:sp>
        <p:nvSpPr>
          <p:cNvPr id="5" name="テキスト ボックス 4">
            <a:extLst>
              <a:ext uri="{FF2B5EF4-FFF2-40B4-BE49-F238E27FC236}">
                <a16:creationId xmlns:a16="http://schemas.microsoft.com/office/drawing/2014/main" id="{22D1EB52-E965-7D43-AFC0-C6CBDA9AB502}"/>
              </a:ext>
            </a:extLst>
          </p:cNvPr>
          <p:cNvSpPr txBox="1"/>
          <p:nvPr/>
        </p:nvSpPr>
        <p:spPr>
          <a:xfrm>
            <a:off x="1660220" y="6291384"/>
            <a:ext cx="7483780" cy="369332"/>
          </a:xfrm>
          <a:prstGeom prst="rect">
            <a:avLst/>
          </a:prstGeom>
          <a:noFill/>
        </p:spPr>
        <p:txBody>
          <a:bodyPr wrap="none" rtlCol="0">
            <a:spAutoFit/>
          </a:bodyPr>
          <a:lstStyle/>
          <a:p>
            <a:r>
              <a:rPr kumimoji="1" lang="en-US" altLang="ja-JP" dirty="0" err="1"/>
              <a:t>Mizusawa</a:t>
            </a:r>
            <a:r>
              <a:rPr kumimoji="1" lang="en-US" altLang="ja-JP" dirty="0"/>
              <a:t> VLBI Observatory Users Meeting, in </a:t>
            </a:r>
            <a:r>
              <a:rPr kumimoji="1" lang="en-US" altLang="ja-JP" dirty="0" err="1"/>
              <a:t>Mitaka</a:t>
            </a:r>
            <a:r>
              <a:rPr kumimoji="1" lang="en-US" altLang="ja-JP" dirty="0"/>
              <a:t> on 2018 September 26</a:t>
            </a:r>
            <a:endParaRPr kumimoji="1" lang="ja-JP" altLang="en-US" dirty="0"/>
          </a:p>
        </p:txBody>
      </p:sp>
    </p:spTree>
    <p:extLst>
      <p:ext uri="{BB962C8B-B14F-4D97-AF65-F5344CB8AC3E}">
        <p14:creationId xmlns:p14="http://schemas.microsoft.com/office/powerpoint/2010/main" val="449922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33054" y="326153"/>
            <a:ext cx="7993874" cy="2119086"/>
          </a:xfrm>
        </p:spPr>
        <p:txBody>
          <a:bodyPr>
            <a:normAutofit/>
          </a:bodyPr>
          <a:lstStyle/>
          <a:p>
            <a:pPr algn="ctr">
              <a:lnSpc>
                <a:spcPts val="3700"/>
              </a:lnSpc>
            </a:pPr>
            <a:r>
              <a:rPr kumimoji="1" lang="ja-JP" altLang="en-US" sz="3200"/>
              <a:t>重要</a:t>
            </a:r>
            <a:br>
              <a:rPr kumimoji="1" lang="en-US" altLang="ja-JP" sz="3200" dirty="0"/>
            </a:br>
            <a:r>
              <a:rPr kumimoji="1" lang="en-US" altLang="ja-JP" sz="3200" dirty="0"/>
              <a:t>2019B</a:t>
            </a:r>
            <a:r>
              <a:rPr kumimoji="1" lang="ja-JP" altLang="en-US" sz="3200"/>
              <a:t>以降の</a:t>
            </a:r>
            <a:r>
              <a:rPr kumimoji="1" lang="en-US" altLang="ja-JP" sz="3200" dirty="0"/>
              <a:t>VERA</a:t>
            </a:r>
            <a:r>
              <a:rPr kumimoji="1" lang="ja-JP" altLang="en-US" sz="3200"/>
              <a:t>共同利用観測</a:t>
            </a:r>
            <a:br>
              <a:rPr kumimoji="1" lang="en-US" altLang="ja-JP" sz="3200" dirty="0"/>
            </a:br>
            <a:r>
              <a:rPr kumimoji="1" lang="ja-JP" altLang="en-US" sz="3200"/>
              <a:t>⇩</a:t>
            </a:r>
            <a:br>
              <a:rPr kumimoji="1" lang="en-US" altLang="ja-JP" sz="3200" dirty="0"/>
            </a:br>
            <a:r>
              <a:rPr kumimoji="1" lang="en-US" altLang="ja-JP" sz="3200" dirty="0"/>
              <a:t>EAVN/</a:t>
            </a:r>
            <a:r>
              <a:rPr kumimoji="1" lang="en-US" altLang="ja-JP" sz="3200" dirty="0" err="1"/>
              <a:t>KaVA</a:t>
            </a:r>
            <a:r>
              <a:rPr kumimoji="1" lang="ja-JP" altLang="en-US" sz="3200"/>
              <a:t>共同利用観測へ合流（提案）</a:t>
            </a:r>
            <a:endParaRPr kumimoji="1" lang="ja-JP" altLang="en-US" sz="3200" dirty="0"/>
          </a:p>
        </p:txBody>
      </p:sp>
      <p:sp>
        <p:nvSpPr>
          <p:cNvPr id="3" name="コンテンツ プレースホルダー 2"/>
          <p:cNvSpPr>
            <a:spLocks noGrp="1"/>
          </p:cNvSpPr>
          <p:nvPr>
            <p:ph idx="1"/>
          </p:nvPr>
        </p:nvSpPr>
        <p:spPr>
          <a:xfrm>
            <a:off x="159657" y="2445239"/>
            <a:ext cx="8984343" cy="3846145"/>
          </a:xfrm>
        </p:spPr>
        <p:txBody>
          <a:bodyPr>
            <a:normAutofit/>
          </a:bodyPr>
          <a:lstStyle/>
          <a:p>
            <a:pPr marL="0" indent="0" algn="ctr">
              <a:buNone/>
            </a:pPr>
            <a:r>
              <a:rPr lang="en" altLang="ja-JP" sz="4200" dirty="0"/>
              <a:t> </a:t>
            </a:r>
            <a:r>
              <a:rPr lang="en" altLang="ja-JP" sz="2800" dirty="0">
                <a:latin typeface="MS PGothic" panose="020B0600070205080204" pitchFamily="34" charset="-128"/>
                <a:ea typeface="MS PGothic" panose="020B0600070205080204" pitchFamily="34" charset="-128"/>
              </a:rPr>
              <a:t>[v-con 315] [</a:t>
            </a:r>
            <a:r>
              <a:rPr lang="en" altLang="ja-JP" sz="2800" dirty="0" err="1">
                <a:latin typeface="MS PGothic" panose="020B0600070205080204" pitchFamily="34" charset="-128"/>
                <a:ea typeface="MS PGothic" panose="020B0600070205080204" pitchFamily="34" charset="-128"/>
              </a:rPr>
              <a:t>ryunet</a:t>
            </a:r>
            <a:r>
              <a:rPr lang="en" altLang="ja-JP" sz="2800" dirty="0">
                <a:latin typeface="MS PGothic" panose="020B0600070205080204" pitchFamily="34" charset="-128"/>
                <a:ea typeface="MS PGothic" panose="020B0600070205080204" pitchFamily="34" charset="-128"/>
              </a:rPr>
              <a:t> 1144]</a:t>
            </a:r>
            <a:r>
              <a:rPr lang="ja-JP" altLang="en-US" sz="2800">
                <a:latin typeface="MS PGothic" panose="020B0600070205080204" pitchFamily="34" charset="-128"/>
                <a:ea typeface="MS PGothic" panose="020B0600070205080204" pitchFamily="34" charset="-128"/>
              </a:rPr>
              <a:t> </a:t>
            </a:r>
            <a:r>
              <a:rPr lang="en-US" altLang="ja-JP" sz="2800" dirty="0">
                <a:latin typeface="MS PGothic" panose="020B0600070205080204" pitchFamily="34" charset="-128"/>
                <a:ea typeface="MS PGothic" panose="020B0600070205080204" pitchFamily="34" charset="-128"/>
              </a:rPr>
              <a:t>(9/4)</a:t>
            </a:r>
            <a:r>
              <a:rPr lang="ja-JP" altLang="en-US" sz="2800">
                <a:latin typeface="MS PGothic" panose="020B0600070205080204" pitchFamily="34" charset="-128"/>
                <a:ea typeface="MS PGothic" panose="020B0600070205080204" pitchFamily="34" charset="-128"/>
              </a:rPr>
              <a:t>で提案を告知済み</a:t>
            </a:r>
            <a:r>
              <a:rPr lang="en" altLang="ja-JP" sz="2800" dirty="0">
                <a:latin typeface="MS PGothic" panose="020B0600070205080204" pitchFamily="34" charset="-128"/>
                <a:ea typeface="MS PGothic" panose="020B0600070205080204" pitchFamily="34" charset="-128"/>
              </a:rPr>
              <a:t> </a:t>
            </a:r>
          </a:p>
          <a:p>
            <a:pPr>
              <a:buFont typeface="Wingdings" pitchFamily="2" charset="2"/>
              <a:buChar char="l"/>
            </a:pPr>
            <a:r>
              <a:rPr lang="en-US" altLang="ja-JP" sz="3200" dirty="0">
                <a:latin typeface="ＭＳ Ｐゴシック"/>
                <a:ea typeface="ＭＳ Ｐゴシック"/>
                <a:cs typeface="ＭＳ Ｐゴシック"/>
              </a:rPr>
              <a:t>EAVN</a:t>
            </a:r>
            <a:r>
              <a:rPr lang="ja-JP" altLang="en-US" sz="3200">
                <a:latin typeface="ＭＳ Ｐゴシック"/>
                <a:ea typeface="ＭＳ Ｐゴシック"/>
                <a:cs typeface="ＭＳ Ｐゴシック"/>
              </a:rPr>
              <a:t>共同利用観測の開始</a:t>
            </a:r>
            <a:r>
              <a:rPr lang="en-US" altLang="ja-JP" sz="3200" dirty="0">
                <a:latin typeface="ＭＳ Ｐゴシック"/>
                <a:ea typeface="ＭＳ Ｐゴシック"/>
                <a:cs typeface="ＭＳ Ｐゴシック"/>
              </a:rPr>
              <a:t>(2018B</a:t>
            </a:r>
            <a:r>
              <a:rPr lang="ja-JP" altLang="en-US" sz="3200">
                <a:latin typeface="ＭＳ Ｐゴシック"/>
                <a:ea typeface="ＭＳ Ｐゴシック"/>
                <a:cs typeface="ＭＳ Ｐゴシック"/>
              </a:rPr>
              <a:t>より）</a:t>
            </a:r>
            <a:endParaRPr lang="en-US" altLang="ja-JP" sz="3200" dirty="0">
              <a:latin typeface="ＭＳ Ｐゴシック"/>
              <a:ea typeface="ＭＳ Ｐゴシック"/>
              <a:cs typeface="ＭＳ Ｐゴシック"/>
            </a:endParaRPr>
          </a:p>
          <a:p>
            <a:pPr lvl="1">
              <a:buFont typeface="Wingdings" pitchFamily="2" charset="2"/>
              <a:buChar char="n"/>
            </a:pPr>
            <a:r>
              <a:rPr lang="ja-JP" altLang="en-US" sz="3000">
                <a:latin typeface="ＭＳ Ｐゴシック"/>
                <a:ea typeface="ＭＳ Ｐゴシック"/>
                <a:cs typeface="ＭＳ Ｐゴシック"/>
              </a:rPr>
              <a:t>野辺山</a:t>
            </a:r>
            <a:r>
              <a:rPr lang="en-US" altLang="ja-JP" sz="3000" dirty="0">
                <a:latin typeface="ＭＳ Ｐゴシック"/>
                <a:ea typeface="ＭＳ Ｐゴシック"/>
                <a:cs typeface="ＭＳ Ｐゴシック"/>
              </a:rPr>
              <a:t>45m</a:t>
            </a:r>
            <a:r>
              <a:rPr lang="ja-JP" altLang="en-US" sz="3000">
                <a:latin typeface="ＭＳ Ｐゴシック"/>
                <a:ea typeface="ＭＳ Ｐゴシック"/>
                <a:cs typeface="ＭＳ Ｐゴシック"/>
              </a:rPr>
              <a:t>鏡も参加、　鹿島</a:t>
            </a:r>
            <a:r>
              <a:rPr lang="en-US" altLang="ja-JP" sz="3000" dirty="0">
                <a:latin typeface="ＭＳ Ｐゴシック"/>
                <a:ea typeface="ＭＳ Ｐゴシック"/>
                <a:cs typeface="ＭＳ Ｐゴシック"/>
              </a:rPr>
              <a:t>34m</a:t>
            </a:r>
            <a:r>
              <a:rPr lang="ja-JP" altLang="en-US" sz="3000">
                <a:latin typeface="ＭＳ Ｐゴシック"/>
                <a:ea typeface="ＭＳ Ｐゴシック"/>
                <a:cs typeface="ＭＳ Ｐゴシック"/>
              </a:rPr>
              <a:t>鏡も参加可能</a:t>
            </a:r>
            <a:endParaRPr lang="en-US" altLang="ja-JP" sz="3000" dirty="0">
              <a:latin typeface="ＭＳ Ｐゴシック"/>
              <a:ea typeface="ＭＳ Ｐゴシック"/>
              <a:cs typeface="ＭＳ Ｐゴシック"/>
            </a:endParaRPr>
          </a:p>
          <a:p>
            <a:pPr lvl="1">
              <a:buFont typeface="Wingdings" pitchFamily="2" charset="2"/>
              <a:buChar char="n"/>
            </a:pPr>
            <a:r>
              <a:rPr lang="en-US" altLang="ja-JP" sz="3000" dirty="0">
                <a:latin typeface="ＭＳ Ｐゴシック"/>
                <a:ea typeface="ＭＳ Ｐゴシック"/>
                <a:cs typeface="ＭＳ Ｐゴシック"/>
              </a:rPr>
              <a:t>VERA 2</a:t>
            </a:r>
            <a:r>
              <a:rPr lang="ja-JP" altLang="en-US" sz="3000">
                <a:latin typeface="ＭＳ Ｐゴシック"/>
                <a:ea typeface="ＭＳ Ｐゴシック"/>
                <a:cs typeface="ＭＳ Ｐゴシック"/>
              </a:rPr>
              <a:t>ビーム観測</a:t>
            </a:r>
            <a:r>
              <a:rPr lang="en-US" altLang="ja-JP" sz="3000" dirty="0">
                <a:latin typeface="ＭＳ Ｐゴシック"/>
                <a:ea typeface="ＭＳ Ｐゴシック"/>
                <a:cs typeface="ＭＳ Ｐゴシック"/>
              </a:rPr>
              <a:t>(astrometry)</a:t>
            </a:r>
            <a:r>
              <a:rPr lang="ja-JP" altLang="en-US" sz="3000">
                <a:latin typeface="ＭＳ Ｐゴシック"/>
                <a:ea typeface="ＭＳ Ｐゴシック"/>
                <a:cs typeface="ＭＳ Ｐゴシック"/>
              </a:rPr>
              <a:t>も含む</a:t>
            </a:r>
            <a:r>
              <a:rPr lang="en-US" altLang="ja-JP" sz="3000" dirty="0">
                <a:latin typeface="ＭＳ Ｐゴシック"/>
                <a:ea typeface="ＭＳ Ｐゴシック"/>
                <a:cs typeface="ＭＳ Ｐゴシック"/>
              </a:rPr>
              <a:t>(2019A</a:t>
            </a:r>
            <a:r>
              <a:rPr lang="ja-JP" altLang="en-US" sz="3000">
                <a:latin typeface="ＭＳ Ｐゴシック"/>
                <a:ea typeface="ＭＳ Ｐゴシック"/>
                <a:cs typeface="ＭＳ Ｐゴシック"/>
              </a:rPr>
              <a:t>以降）</a:t>
            </a:r>
            <a:endParaRPr lang="en-US" altLang="ja-JP" sz="3000" dirty="0">
              <a:latin typeface="ＭＳ Ｐゴシック"/>
              <a:ea typeface="ＭＳ Ｐゴシック"/>
              <a:cs typeface="ＭＳ Ｐゴシック"/>
            </a:endParaRPr>
          </a:p>
        </p:txBody>
      </p:sp>
      <p:sp>
        <p:nvSpPr>
          <p:cNvPr id="5" name="テキスト ボックス 4">
            <a:extLst>
              <a:ext uri="{FF2B5EF4-FFF2-40B4-BE49-F238E27FC236}">
                <a16:creationId xmlns:a16="http://schemas.microsoft.com/office/drawing/2014/main" id="{15ED5E7F-64AC-254C-AD82-4A4212F8BFF0}"/>
              </a:ext>
            </a:extLst>
          </p:cNvPr>
          <p:cNvSpPr txBox="1"/>
          <p:nvPr/>
        </p:nvSpPr>
        <p:spPr>
          <a:xfrm>
            <a:off x="1660220" y="6291384"/>
            <a:ext cx="7483780" cy="369332"/>
          </a:xfrm>
          <a:prstGeom prst="rect">
            <a:avLst/>
          </a:prstGeom>
          <a:noFill/>
        </p:spPr>
        <p:txBody>
          <a:bodyPr wrap="none" rtlCol="0">
            <a:spAutoFit/>
          </a:bodyPr>
          <a:lstStyle/>
          <a:p>
            <a:r>
              <a:rPr kumimoji="1" lang="en-US" altLang="ja-JP" dirty="0" err="1"/>
              <a:t>Mizusawa</a:t>
            </a:r>
            <a:r>
              <a:rPr kumimoji="1" lang="en-US" altLang="ja-JP" dirty="0"/>
              <a:t> VLBI Observatory Users Meeting, in </a:t>
            </a:r>
            <a:r>
              <a:rPr kumimoji="1" lang="en-US" altLang="ja-JP" dirty="0" err="1"/>
              <a:t>Mitaka</a:t>
            </a:r>
            <a:r>
              <a:rPr kumimoji="1" lang="en-US" altLang="ja-JP" dirty="0"/>
              <a:t> on 2018 September 26</a:t>
            </a:r>
            <a:endParaRPr kumimoji="1" lang="ja-JP" altLang="en-US" dirty="0"/>
          </a:p>
        </p:txBody>
      </p:sp>
    </p:spTree>
    <p:extLst>
      <p:ext uri="{BB962C8B-B14F-4D97-AF65-F5344CB8AC3E}">
        <p14:creationId xmlns:p14="http://schemas.microsoft.com/office/powerpoint/2010/main" val="2203410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33054" y="326153"/>
            <a:ext cx="7993874" cy="2119086"/>
          </a:xfrm>
        </p:spPr>
        <p:txBody>
          <a:bodyPr>
            <a:normAutofit/>
          </a:bodyPr>
          <a:lstStyle/>
          <a:p>
            <a:pPr algn="ctr">
              <a:lnSpc>
                <a:spcPts val="3700"/>
              </a:lnSpc>
            </a:pPr>
            <a:r>
              <a:rPr kumimoji="1" lang="ja-JP" altLang="en-US" sz="3200"/>
              <a:t>重要</a:t>
            </a:r>
            <a:br>
              <a:rPr kumimoji="1" lang="en-US" altLang="ja-JP" sz="3200" dirty="0"/>
            </a:br>
            <a:r>
              <a:rPr kumimoji="1" lang="en-US" altLang="ja-JP" sz="3200" dirty="0"/>
              <a:t>2019B</a:t>
            </a:r>
            <a:r>
              <a:rPr kumimoji="1" lang="ja-JP" altLang="en-US" sz="3200"/>
              <a:t>以降の</a:t>
            </a:r>
            <a:r>
              <a:rPr kumimoji="1" lang="en-US" altLang="ja-JP" sz="3200" dirty="0"/>
              <a:t>VERA</a:t>
            </a:r>
            <a:r>
              <a:rPr kumimoji="1" lang="ja-JP" altLang="en-US" sz="3200"/>
              <a:t>共同利用観測</a:t>
            </a:r>
            <a:br>
              <a:rPr kumimoji="1" lang="en-US" altLang="ja-JP" sz="3200" dirty="0"/>
            </a:br>
            <a:r>
              <a:rPr kumimoji="1" lang="ja-JP" altLang="en-US" sz="3200"/>
              <a:t>⇩</a:t>
            </a:r>
            <a:br>
              <a:rPr kumimoji="1" lang="en-US" altLang="ja-JP" sz="3200" dirty="0"/>
            </a:br>
            <a:r>
              <a:rPr kumimoji="1" lang="en-US" altLang="ja-JP" sz="3200" dirty="0"/>
              <a:t>EAVN/</a:t>
            </a:r>
            <a:r>
              <a:rPr kumimoji="1" lang="en-US" altLang="ja-JP" sz="3200" dirty="0" err="1"/>
              <a:t>KaVA</a:t>
            </a:r>
            <a:r>
              <a:rPr kumimoji="1" lang="ja-JP" altLang="en-US" sz="3200"/>
              <a:t>共同利用観測へ合流（提案）</a:t>
            </a:r>
            <a:endParaRPr kumimoji="1" lang="ja-JP" altLang="en-US" sz="3200" dirty="0"/>
          </a:p>
        </p:txBody>
      </p:sp>
      <p:sp>
        <p:nvSpPr>
          <p:cNvPr id="3" name="コンテンツ プレースホルダー 2"/>
          <p:cNvSpPr>
            <a:spLocks noGrp="1"/>
          </p:cNvSpPr>
          <p:nvPr>
            <p:ph idx="1"/>
          </p:nvPr>
        </p:nvSpPr>
        <p:spPr>
          <a:xfrm>
            <a:off x="159657" y="2445239"/>
            <a:ext cx="8984343" cy="3846145"/>
          </a:xfrm>
        </p:spPr>
        <p:txBody>
          <a:bodyPr>
            <a:normAutofit fontScale="92500" lnSpcReduction="10000"/>
          </a:bodyPr>
          <a:lstStyle/>
          <a:p>
            <a:pPr marL="0" indent="0" algn="ctr">
              <a:buNone/>
            </a:pPr>
            <a:r>
              <a:rPr lang="en" altLang="ja-JP" sz="4200" dirty="0"/>
              <a:t> </a:t>
            </a:r>
            <a:r>
              <a:rPr lang="en" altLang="ja-JP" sz="2800" dirty="0">
                <a:latin typeface="MS PGothic" panose="020B0600070205080204" pitchFamily="34" charset="-128"/>
                <a:ea typeface="MS PGothic" panose="020B0600070205080204" pitchFamily="34" charset="-128"/>
              </a:rPr>
              <a:t>[v-con 315] [</a:t>
            </a:r>
            <a:r>
              <a:rPr lang="en" altLang="ja-JP" sz="2800" dirty="0" err="1">
                <a:latin typeface="MS PGothic" panose="020B0600070205080204" pitchFamily="34" charset="-128"/>
                <a:ea typeface="MS PGothic" panose="020B0600070205080204" pitchFamily="34" charset="-128"/>
              </a:rPr>
              <a:t>ryunet</a:t>
            </a:r>
            <a:r>
              <a:rPr lang="en" altLang="ja-JP" sz="2800" dirty="0">
                <a:latin typeface="MS PGothic" panose="020B0600070205080204" pitchFamily="34" charset="-128"/>
                <a:ea typeface="MS PGothic" panose="020B0600070205080204" pitchFamily="34" charset="-128"/>
              </a:rPr>
              <a:t> 1144]</a:t>
            </a:r>
            <a:r>
              <a:rPr lang="ja-JP" altLang="en-US" sz="2800">
                <a:latin typeface="MS PGothic" panose="020B0600070205080204" pitchFamily="34" charset="-128"/>
                <a:ea typeface="MS PGothic" panose="020B0600070205080204" pitchFamily="34" charset="-128"/>
              </a:rPr>
              <a:t> </a:t>
            </a:r>
            <a:r>
              <a:rPr lang="en-US" altLang="ja-JP" sz="2800" dirty="0">
                <a:latin typeface="MS PGothic" panose="020B0600070205080204" pitchFamily="34" charset="-128"/>
                <a:ea typeface="MS PGothic" panose="020B0600070205080204" pitchFamily="34" charset="-128"/>
              </a:rPr>
              <a:t>(9/4)</a:t>
            </a:r>
            <a:r>
              <a:rPr lang="ja-JP" altLang="en-US" sz="2800">
                <a:latin typeface="MS PGothic" panose="020B0600070205080204" pitchFamily="34" charset="-128"/>
                <a:ea typeface="MS PGothic" panose="020B0600070205080204" pitchFamily="34" charset="-128"/>
              </a:rPr>
              <a:t>で提案を告知済み</a:t>
            </a:r>
            <a:r>
              <a:rPr lang="en" altLang="ja-JP" sz="2800" dirty="0">
                <a:latin typeface="MS PGothic" panose="020B0600070205080204" pitchFamily="34" charset="-128"/>
                <a:ea typeface="MS PGothic" panose="020B0600070205080204" pitchFamily="34" charset="-128"/>
              </a:rPr>
              <a:t> </a:t>
            </a:r>
          </a:p>
          <a:p>
            <a:pPr>
              <a:buSzPct val="100000"/>
              <a:buFont typeface="Wingdings" pitchFamily="2" charset="2"/>
              <a:buChar char="l"/>
            </a:pPr>
            <a:r>
              <a:rPr kumimoji="1" lang="en-US" altLang="ja-JP" sz="3200" dirty="0">
                <a:latin typeface="MS PGothic" panose="020B0600070205080204" pitchFamily="34" charset="-128"/>
                <a:ea typeface="MS PGothic" panose="020B0600070205080204" pitchFamily="34" charset="-128"/>
                <a:cs typeface="ＭＳ Ｐゴシック"/>
              </a:rPr>
              <a:t>VERA</a:t>
            </a:r>
            <a:r>
              <a:rPr kumimoji="1" lang="ja-JP" altLang="en-US" sz="3200">
                <a:latin typeface="MS PGothic" panose="020B0600070205080204" pitchFamily="34" charset="-128"/>
                <a:ea typeface="MS PGothic" panose="020B0600070205080204" pitchFamily="34" charset="-128"/>
                <a:cs typeface="ＭＳ Ｐゴシック"/>
              </a:rPr>
              <a:t>共同利用観測と同様な観測の受け付け</a:t>
            </a:r>
            <a:endParaRPr kumimoji="1" lang="en-US" altLang="ja-JP" sz="3200" dirty="0">
              <a:latin typeface="MS PGothic" panose="020B0600070205080204" pitchFamily="34" charset="-128"/>
              <a:ea typeface="MS PGothic" panose="020B0600070205080204" pitchFamily="34" charset="-128"/>
              <a:cs typeface="ＭＳ Ｐゴシック"/>
            </a:endParaRPr>
          </a:p>
          <a:p>
            <a:pPr lvl="1">
              <a:buSzPct val="100000"/>
              <a:buFont typeface="Wingdings" pitchFamily="2" charset="2"/>
              <a:buChar char="n"/>
            </a:pPr>
            <a:r>
              <a:rPr lang="en-US" altLang="ja-JP" sz="3000" dirty="0">
                <a:latin typeface="MS PGothic" panose="020B0600070205080204" pitchFamily="34" charset="-128"/>
                <a:ea typeface="MS PGothic" panose="020B0600070205080204" pitchFamily="34" charset="-128"/>
                <a:cs typeface="ＭＳ Ｐゴシック"/>
              </a:rPr>
              <a:t>VERA</a:t>
            </a:r>
            <a:r>
              <a:rPr lang="ja-JP" altLang="en-US" sz="3000">
                <a:latin typeface="MS PGothic" panose="020B0600070205080204" pitchFamily="34" charset="-128"/>
                <a:ea typeface="MS PGothic" panose="020B0600070205080204" pitchFamily="34" charset="-128"/>
                <a:cs typeface="ＭＳ Ｐゴシック"/>
              </a:rPr>
              <a:t>単独</a:t>
            </a:r>
            <a:r>
              <a:rPr lang="en-US" altLang="ja-JP" sz="3000" dirty="0">
                <a:latin typeface="MS PGothic" panose="020B0600070205080204" pitchFamily="34" charset="-128"/>
                <a:ea typeface="MS PGothic" panose="020B0600070205080204" pitchFamily="34" charset="-128"/>
                <a:cs typeface="ＭＳ Ｐゴシック"/>
              </a:rPr>
              <a:t>				</a:t>
            </a:r>
            <a:r>
              <a:rPr lang="ja-JP" altLang="en-US" sz="3000">
                <a:latin typeface="MS PGothic" panose="020B0600070205080204" pitchFamily="34" charset="-128"/>
                <a:ea typeface="MS PGothic" panose="020B0600070205080204" pitchFamily="34" charset="-128"/>
                <a:cs typeface="ＭＳ Ｐゴシック"/>
              </a:rPr>
              <a:t>　　　　　</a:t>
            </a:r>
            <a:r>
              <a:rPr lang="en-US" altLang="ja-JP" sz="3000" dirty="0">
                <a:latin typeface="MS PGothic" panose="020B0600070205080204" pitchFamily="34" charset="-128"/>
                <a:ea typeface="MS PGothic" panose="020B0600070205080204" pitchFamily="34" charset="-128"/>
                <a:cs typeface="ＭＳ Ｐゴシック"/>
                <a:sym typeface="Wingdings" pitchFamily="2" charset="2"/>
              </a:rPr>
              <a:t>EAVN(subarray</a:t>
            </a:r>
            <a:r>
              <a:rPr lang="ja-JP" altLang="en-US" sz="3000">
                <a:latin typeface="MS PGothic" panose="020B0600070205080204" pitchFamily="34" charset="-128"/>
                <a:ea typeface="MS PGothic" panose="020B0600070205080204" pitchFamily="34" charset="-128"/>
                <a:cs typeface="ＭＳ Ｐゴシック"/>
                <a:sym typeface="Wingdings" pitchFamily="2" charset="2"/>
              </a:rPr>
              <a:t>として）</a:t>
            </a:r>
            <a:r>
              <a:rPr lang="en-US" altLang="ja-JP" sz="3000" dirty="0">
                <a:latin typeface="MS PGothic" panose="020B0600070205080204" pitchFamily="34" charset="-128"/>
                <a:ea typeface="MS PGothic" panose="020B0600070205080204" pitchFamily="34" charset="-128"/>
                <a:cs typeface="ＭＳ Ｐゴシック"/>
                <a:sym typeface="Wingdings" pitchFamily="2" charset="2"/>
              </a:rPr>
              <a:t> or VERA</a:t>
            </a:r>
            <a:r>
              <a:rPr lang="ja-JP" altLang="en-US" sz="3000">
                <a:latin typeface="MS PGothic" panose="020B0600070205080204" pitchFamily="34" charset="-128"/>
                <a:ea typeface="MS PGothic" panose="020B0600070205080204" pitchFamily="34" charset="-128"/>
                <a:cs typeface="ＭＳ Ｐゴシック"/>
                <a:sym typeface="Wingdings" pitchFamily="2" charset="2"/>
              </a:rPr>
              <a:t>プロジェクト観測</a:t>
            </a:r>
            <a:endParaRPr lang="en-US" altLang="ja-JP" sz="3000" dirty="0">
              <a:latin typeface="MS PGothic" panose="020B0600070205080204" pitchFamily="34" charset="-128"/>
              <a:ea typeface="MS PGothic" panose="020B0600070205080204" pitchFamily="34" charset="-128"/>
              <a:cs typeface="ＭＳ Ｐゴシック"/>
              <a:sym typeface="Wingdings" pitchFamily="2" charset="2"/>
            </a:endParaRPr>
          </a:p>
          <a:p>
            <a:pPr marL="320040" lvl="1" indent="0">
              <a:buSzPct val="100000"/>
              <a:buNone/>
            </a:pPr>
            <a:r>
              <a:rPr lang="ja-JP" altLang="en-US" sz="3000">
                <a:latin typeface="MS PGothic" panose="020B0600070205080204" pitchFamily="34" charset="-128"/>
                <a:ea typeface="MS PGothic" panose="020B0600070205080204" pitchFamily="34" charset="-128"/>
                <a:cs typeface="ＭＳ Ｐゴシック"/>
                <a:sym typeface="Wingdings" pitchFamily="2" charset="2"/>
              </a:rPr>
              <a:t>　</a:t>
            </a:r>
            <a:r>
              <a:rPr lang="en-US" altLang="ja-JP" sz="3000" dirty="0">
                <a:latin typeface="MS PGothic" panose="020B0600070205080204" pitchFamily="34" charset="-128"/>
                <a:ea typeface="MS PGothic" panose="020B0600070205080204" pitchFamily="34" charset="-128"/>
                <a:cs typeface="ＭＳ Ｐゴシック"/>
                <a:sym typeface="Wingdings" pitchFamily="2" charset="2"/>
              </a:rPr>
              <a:t>EAVN 500</a:t>
            </a:r>
            <a:r>
              <a:rPr lang="ja-JP" altLang="en-US" sz="3000">
                <a:latin typeface="MS PGothic" panose="020B0600070205080204" pitchFamily="34" charset="-128"/>
                <a:ea typeface="MS PGothic" panose="020B0600070205080204" pitchFamily="34" charset="-128"/>
                <a:cs typeface="ＭＳ Ｐゴシック"/>
                <a:sym typeface="Wingdings" pitchFamily="2" charset="2"/>
              </a:rPr>
              <a:t>時間／年（</a:t>
            </a:r>
            <a:r>
              <a:rPr lang="en-US" altLang="ja-JP" sz="3000" dirty="0">
                <a:latin typeface="MS PGothic" panose="020B0600070205080204" pitchFamily="34" charset="-128"/>
                <a:ea typeface="MS PGothic" panose="020B0600070205080204" pitchFamily="34" charset="-128"/>
                <a:cs typeface="ＭＳ Ｐゴシック"/>
                <a:sym typeface="Wingdings" pitchFamily="2" charset="2"/>
              </a:rPr>
              <a:t>VERA</a:t>
            </a:r>
            <a:r>
              <a:rPr lang="ja-JP" altLang="en-US" sz="3000">
                <a:latin typeface="MS PGothic" panose="020B0600070205080204" pitchFamily="34" charset="-128"/>
                <a:ea typeface="MS PGothic" panose="020B0600070205080204" pitchFamily="34" charset="-128"/>
                <a:cs typeface="ＭＳ Ｐゴシック"/>
                <a:sym typeface="Wingdings" pitchFamily="2" charset="2"/>
              </a:rPr>
              <a:t>以外の望遠鏡の事情）、</a:t>
            </a:r>
            <a:r>
              <a:rPr lang="en-US" altLang="ja-JP" sz="3000" dirty="0">
                <a:latin typeface="MS PGothic" panose="020B0600070205080204" pitchFamily="34" charset="-128"/>
                <a:ea typeface="MS PGothic" panose="020B0600070205080204" pitchFamily="34" charset="-128"/>
                <a:cs typeface="ＭＳ Ｐゴシック"/>
                <a:sym typeface="Wingdings" pitchFamily="2" charset="2"/>
              </a:rPr>
              <a:t>	</a:t>
            </a:r>
            <a:r>
              <a:rPr lang="ja-JP" altLang="en-US" sz="3000">
                <a:latin typeface="MS PGothic" panose="020B0600070205080204" pitchFamily="34" charset="-128"/>
                <a:ea typeface="MS PGothic" panose="020B0600070205080204" pitchFamily="34" charset="-128"/>
                <a:cs typeface="ＭＳ Ｐゴシック"/>
                <a:sym typeface="Wingdings" pitchFamily="2" charset="2"/>
              </a:rPr>
              <a:t>残り</a:t>
            </a:r>
            <a:r>
              <a:rPr lang="en-US" altLang="ja-JP" sz="3000" dirty="0">
                <a:latin typeface="MS PGothic" panose="020B0600070205080204" pitchFamily="34" charset="-128"/>
                <a:ea typeface="MS PGothic" panose="020B0600070205080204" pitchFamily="34" charset="-128"/>
                <a:cs typeface="ＭＳ Ｐゴシック"/>
                <a:sym typeface="Wingdings" pitchFamily="2" charset="2"/>
              </a:rPr>
              <a:t>200</a:t>
            </a:r>
            <a:r>
              <a:rPr lang="ja-JP" altLang="en-US" sz="3000">
                <a:latin typeface="MS PGothic" panose="020B0600070205080204" pitchFamily="34" charset="-128"/>
                <a:ea typeface="MS PGothic" panose="020B0600070205080204" pitchFamily="34" charset="-128"/>
                <a:cs typeface="ＭＳ Ｐゴシック"/>
                <a:sym typeface="Wingdings" pitchFamily="2" charset="2"/>
              </a:rPr>
              <a:t>時間／年は</a:t>
            </a:r>
            <a:r>
              <a:rPr lang="en-US" altLang="ja-JP" sz="3000" dirty="0">
                <a:latin typeface="MS PGothic" panose="020B0600070205080204" pitchFamily="34" charset="-128"/>
                <a:ea typeface="MS PGothic" panose="020B0600070205080204" pitchFamily="34" charset="-128"/>
                <a:cs typeface="ＭＳ Ｐゴシック"/>
                <a:sym typeface="Wingdings" pitchFamily="2" charset="2"/>
              </a:rPr>
              <a:t>VERA</a:t>
            </a:r>
            <a:r>
              <a:rPr lang="ja-JP" altLang="en-US" sz="3000">
                <a:latin typeface="MS PGothic" panose="020B0600070205080204" pitchFamily="34" charset="-128"/>
                <a:ea typeface="MS PGothic" panose="020B0600070205080204" pitchFamily="34" charset="-128"/>
                <a:cs typeface="ＭＳ Ｐゴシック"/>
                <a:sym typeface="Wingdings" pitchFamily="2" charset="2"/>
              </a:rPr>
              <a:t>単独あり得る</a:t>
            </a:r>
            <a:endParaRPr lang="en-US" altLang="ja-JP" sz="3000" dirty="0">
              <a:latin typeface="MS PGothic" panose="020B0600070205080204" pitchFamily="34" charset="-128"/>
              <a:ea typeface="MS PGothic" panose="020B0600070205080204" pitchFamily="34" charset="-128"/>
              <a:cs typeface="ＭＳ Ｐゴシック"/>
              <a:sym typeface="Wingdings" pitchFamily="2" charset="2"/>
            </a:endParaRPr>
          </a:p>
          <a:p>
            <a:pPr lvl="1">
              <a:buSzPct val="100000"/>
              <a:buFont typeface="Wingdings" pitchFamily="2" charset="2"/>
              <a:buChar char="n"/>
            </a:pPr>
            <a:r>
              <a:rPr kumimoji="1" lang="en-US" altLang="ja-JP" sz="3000" dirty="0">
                <a:latin typeface="MS PGothic" panose="020B0600070205080204" pitchFamily="34" charset="-128"/>
                <a:ea typeface="MS PGothic" panose="020B0600070205080204" pitchFamily="34" charset="-128"/>
                <a:cs typeface="ＭＳ Ｐゴシック"/>
                <a:sym typeface="Wingdings" pitchFamily="2" charset="2"/>
              </a:rPr>
              <a:t>VERA+</a:t>
            </a:r>
            <a:r>
              <a:rPr kumimoji="1" lang="ja-JP" altLang="en-US" sz="3000">
                <a:latin typeface="MS PGothic" panose="020B0600070205080204" pitchFamily="34" charset="-128"/>
                <a:ea typeface="MS PGothic" panose="020B0600070205080204" pitchFamily="34" charset="-128"/>
                <a:cs typeface="ＭＳ Ｐゴシック"/>
                <a:sym typeface="Wingdings" pitchFamily="2" charset="2"/>
              </a:rPr>
              <a:t>野辺山</a:t>
            </a:r>
            <a:r>
              <a:rPr kumimoji="1" lang="en-US" altLang="ja-JP" sz="3000" dirty="0">
                <a:latin typeface="MS PGothic" panose="020B0600070205080204" pitchFamily="34" charset="-128"/>
                <a:ea typeface="MS PGothic" panose="020B0600070205080204" pitchFamily="34" charset="-128"/>
                <a:cs typeface="ＭＳ Ｐゴシック"/>
                <a:sym typeface="Wingdings" pitchFamily="2" charset="2"/>
              </a:rPr>
              <a:t>+</a:t>
            </a:r>
            <a:r>
              <a:rPr kumimoji="1" lang="ja-JP" altLang="en-US" sz="3000">
                <a:latin typeface="MS PGothic" panose="020B0600070205080204" pitchFamily="34" charset="-128"/>
                <a:ea typeface="MS PGothic" panose="020B0600070205080204" pitchFamily="34" charset="-128"/>
                <a:cs typeface="ＭＳ Ｐゴシック"/>
                <a:sym typeface="Wingdings" pitchFamily="2" charset="2"/>
              </a:rPr>
              <a:t>鹿島</a:t>
            </a:r>
            <a:r>
              <a:rPr kumimoji="1" lang="en-US" altLang="ja-JP" sz="3000" dirty="0">
                <a:latin typeface="MS PGothic" panose="020B0600070205080204" pitchFamily="34" charset="-128"/>
                <a:ea typeface="MS PGothic" panose="020B0600070205080204" pitchFamily="34" charset="-128"/>
                <a:cs typeface="ＭＳ Ｐゴシック"/>
                <a:sym typeface="Wingdings" pitchFamily="2" charset="2"/>
              </a:rPr>
              <a:t>				</a:t>
            </a:r>
            <a:r>
              <a:rPr kumimoji="1" lang="ja-JP" altLang="en-US" sz="3000">
                <a:latin typeface="MS PGothic" panose="020B0600070205080204" pitchFamily="34" charset="-128"/>
                <a:ea typeface="MS PGothic" panose="020B0600070205080204" pitchFamily="34" charset="-128"/>
                <a:cs typeface="ＭＳ Ｐゴシック"/>
                <a:sym typeface="Wingdings" pitchFamily="2" charset="2"/>
              </a:rPr>
              <a:t>　　</a:t>
            </a:r>
            <a:r>
              <a:rPr kumimoji="1" lang="en-US" altLang="ja-JP" sz="3000" dirty="0">
                <a:latin typeface="MS PGothic" panose="020B0600070205080204" pitchFamily="34" charset="-128"/>
                <a:ea typeface="MS PGothic" panose="020B0600070205080204" pitchFamily="34" charset="-128"/>
                <a:cs typeface="ＭＳ Ｐゴシック"/>
                <a:sym typeface="Wingdings" pitchFamily="2" charset="2"/>
              </a:rPr>
              <a:t>		EAVN or JVN</a:t>
            </a:r>
            <a:r>
              <a:rPr kumimoji="1" lang="ja-JP" altLang="en-US" sz="3000">
                <a:latin typeface="MS PGothic" panose="020B0600070205080204" pitchFamily="34" charset="-128"/>
                <a:ea typeface="MS PGothic" panose="020B0600070205080204" pitchFamily="34" charset="-128"/>
                <a:cs typeface="ＭＳ Ｐゴシック"/>
                <a:sym typeface="Wingdings" pitchFamily="2" charset="2"/>
              </a:rPr>
              <a:t>（日本語提案化）</a:t>
            </a:r>
            <a:endParaRPr kumimoji="1" lang="en-US" altLang="ja-JP" sz="3000" dirty="0">
              <a:latin typeface="MS PGothic" panose="020B0600070205080204" pitchFamily="34" charset="-128"/>
              <a:ea typeface="MS PGothic" panose="020B0600070205080204" pitchFamily="34" charset="-128"/>
              <a:cs typeface="ＭＳ Ｐゴシック"/>
              <a:sym typeface="Wingdings" pitchFamily="2" charset="2"/>
            </a:endParaRPr>
          </a:p>
        </p:txBody>
      </p:sp>
      <p:sp>
        <p:nvSpPr>
          <p:cNvPr id="5" name="テキスト ボックス 4">
            <a:extLst>
              <a:ext uri="{FF2B5EF4-FFF2-40B4-BE49-F238E27FC236}">
                <a16:creationId xmlns:a16="http://schemas.microsoft.com/office/drawing/2014/main" id="{15ED5E7F-64AC-254C-AD82-4A4212F8BFF0}"/>
              </a:ext>
            </a:extLst>
          </p:cNvPr>
          <p:cNvSpPr txBox="1"/>
          <p:nvPr/>
        </p:nvSpPr>
        <p:spPr>
          <a:xfrm>
            <a:off x="1660220" y="6291384"/>
            <a:ext cx="7483780" cy="369332"/>
          </a:xfrm>
          <a:prstGeom prst="rect">
            <a:avLst/>
          </a:prstGeom>
          <a:noFill/>
        </p:spPr>
        <p:txBody>
          <a:bodyPr wrap="none" rtlCol="0">
            <a:spAutoFit/>
          </a:bodyPr>
          <a:lstStyle/>
          <a:p>
            <a:r>
              <a:rPr kumimoji="1" lang="en-US" altLang="ja-JP" dirty="0" err="1"/>
              <a:t>Mizusawa</a:t>
            </a:r>
            <a:r>
              <a:rPr kumimoji="1" lang="en-US" altLang="ja-JP" dirty="0"/>
              <a:t> VLBI Observatory Users Meeting, in </a:t>
            </a:r>
            <a:r>
              <a:rPr kumimoji="1" lang="en-US" altLang="ja-JP" dirty="0" err="1"/>
              <a:t>Mitaka</a:t>
            </a:r>
            <a:r>
              <a:rPr kumimoji="1" lang="en-US" altLang="ja-JP" dirty="0"/>
              <a:t> on 2018 September 26</a:t>
            </a:r>
            <a:endParaRPr kumimoji="1" lang="ja-JP" altLang="en-US" dirty="0"/>
          </a:p>
        </p:txBody>
      </p:sp>
    </p:spTree>
    <p:extLst>
      <p:ext uri="{BB962C8B-B14F-4D97-AF65-F5344CB8AC3E}">
        <p14:creationId xmlns:p14="http://schemas.microsoft.com/office/powerpoint/2010/main" val="1273186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33054" y="326153"/>
            <a:ext cx="7993874" cy="2119086"/>
          </a:xfrm>
        </p:spPr>
        <p:txBody>
          <a:bodyPr>
            <a:normAutofit/>
          </a:bodyPr>
          <a:lstStyle/>
          <a:p>
            <a:pPr algn="ctr">
              <a:lnSpc>
                <a:spcPts val="3700"/>
              </a:lnSpc>
            </a:pPr>
            <a:r>
              <a:rPr kumimoji="1" lang="ja-JP" altLang="en-US" sz="3200"/>
              <a:t>重要</a:t>
            </a:r>
            <a:br>
              <a:rPr kumimoji="1" lang="en-US" altLang="ja-JP" sz="3200" dirty="0"/>
            </a:br>
            <a:r>
              <a:rPr kumimoji="1" lang="en-US" altLang="ja-JP" sz="3200" dirty="0"/>
              <a:t>2019B</a:t>
            </a:r>
            <a:r>
              <a:rPr kumimoji="1" lang="ja-JP" altLang="en-US" sz="3200"/>
              <a:t>以降の</a:t>
            </a:r>
            <a:r>
              <a:rPr kumimoji="1" lang="en-US" altLang="ja-JP" sz="3200" dirty="0"/>
              <a:t>VERA</a:t>
            </a:r>
            <a:r>
              <a:rPr kumimoji="1" lang="ja-JP" altLang="en-US" sz="3200"/>
              <a:t>共同利用観測</a:t>
            </a:r>
            <a:br>
              <a:rPr kumimoji="1" lang="en-US" altLang="ja-JP" sz="3200" dirty="0"/>
            </a:br>
            <a:r>
              <a:rPr kumimoji="1" lang="ja-JP" altLang="en-US" sz="3200"/>
              <a:t>⇩</a:t>
            </a:r>
            <a:br>
              <a:rPr kumimoji="1" lang="en-US" altLang="ja-JP" sz="3200" dirty="0"/>
            </a:br>
            <a:r>
              <a:rPr kumimoji="1" lang="en-US" altLang="ja-JP" sz="3200" dirty="0"/>
              <a:t>EAVN/</a:t>
            </a:r>
            <a:r>
              <a:rPr kumimoji="1" lang="en-US" altLang="ja-JP" sz="3200" dirty="0" err="1"/>
              <a:t>KaVA</a:t>
            </a:r>
            <a:r>
              <a:rPr kumimoji="1" lang="ja-JP" altLang="en-US" sz="3200"/>
              <a:t>共同利用観測へ合流（提案）</a:t>
            </a:r>
            <a:endParaRPr kumimoji="1" lang="ja-JP" altLang="en-US" sz="3200" dirty="0"/>
          </a:p>
        </p:txBody>
      </p:sp>
      <p:sp>
        <p:nvSpPr>
          <p:cNvPr id="3" name="コンテンツ プレースホルダー 2"/>
          <p:cNvSpPr>
            <a:spLocks noGrp="1"/>
          </p:cNvSpPr>
          <p:nvPr>
            <p:ph idx="1"/>
          </p:nvPr>
        </p:nvSpPr>
        <p:spPr>
          <a:xfrm>
            <a:off x="455749" y="2224259"/>
            <a:ext cx="8810171" cy="3846145"/>
          </a:xfrm>
        </p:spPr>
        <p:txBody>
          <a:bodyPr>
            <a:normAutofit/>
          </a:bodyPr>
          <a:lstStyle/>
          <a:p>
            <a:pPr marL="0" indent="0" algn="ctr">
              <a:buNone/>
            </a:pPr>
            <a:r>
              <a:rPr lang="en" altLang="ja-JP" sz="2800" dirty="0">
                <a:latin typeface="MS PGothic" panose="020B0600070205080204" pitchFamily="34" charset="-128"/>
                <a:ea typeface="MS PGothic" panose="020B0600070205080204" pitchFamily="34" charset="-128"/>
              </a:rPr>
              <a:t> </a:t>
            </a:r>
          </a:p>
          <a:p>
            <a:pPr>
              <a:buSzPct val="100000"/>
              <a:buFont typeface="Wingdings" pitchFamily="2" charset="2"/>
              <a:buChar char="l"/>
            </a:pPr>
            <a:r>
              <a:rPr lang="ja-JP" altLang="en-US" sz="3200">
                <a:latin typeface="MS PGothic" panose="020B0600070205080204" pitchFamily="34" charset="-128"/>
                <a:ea typeface="MS PGothic" panose="020B0600070205080204" pitchFamily="34" charset="-128"/>
                <a:cs typeface="ＭＳ Ｐゴシック"/>
              </a:rPr>
              <a:t>人的・資金的資源</a:t>
            </a:r>
            <a:r>
              <a:rPr kumimoji="1" lang="ja-JP" altLang="en-US" sz="3200">
                <a:latin typeface="MS PGothic" panose="020B0600070205080204" pitchFamily="34" charset="-128"/>
                <a:ea typeface="MS PGothic" panose="020B0600070205080204" pitchFamily="34" charset="-128"/>
                <a:cs typeface="ＭＳ Ｐゴシック"/>
              </a:rPr>
              <a:t>の有効利用</a:t>
            </a:r>
            <a:endParaRPr kumimoji="1" lang="en-US" altLang="ja-JP" sz="3200" dirty="0">
              <a:latin typeface="MS PGothic" panose="020B0600070205080204" pitchFamily="34" charset="-128"/>
              <a:ea typeface="MS PGothic" panose="020B0600070205080204" pitchFamily="34" charset="-128"/>
              <a:cs typeface="ＭＳ Ｐゴシック"/>
            </a:endParaRPr>
          </a:p>
          <a:p>
            <a:pPr lvl="1">
              <a:buSzPct val="100000"/>
              <a:buFont typeface="Wingdings" pitchFamily="2" charset="2"/>
              <a:buChar char="n"/>
            </a:pPr>
            <a:r>
              <a:rPr lang="en-US" altLang="ja-JP" sz="3000" dirty="0">
                <a:latin typeface="MS PGothic" panose="020B0600070205080204" pitchFamily="34" charset="-128"/>
                <a:ea typeface="MS PGothic" panose="020B0600070205080204" pitchFamily="34" charset="-128"/>
                <a:cs typeface="ＭＳ Ｐゴシック"/>
              </a:rPr>
              <a:t>VLBI</a:t>
            </a:r>
            <a:r>
              <a:rPr lang="ja-JP" altLang="en-US" sz="3000">
                <a:latin typeface="MS PGothic" panose="020B0600070205080204" pitchFamily="34" charset="-128"/>
                <a:ea typeface="MS PGothic" panose="020B0600070205080204" pitchFamily="34" charset="-128"/>
                <a:cs typeface="ＭＳ Ｐゴシック"/>
              </a:rPr>
              <a:t>プログラム小委員会</a:t>
            </a:r>
            <a:r>
              <a:rPr lang="en-US" altLang="ja-JP" sz="3000" dirty="0">
                <a:latin typeface="MS PGothic" panose="020B0600070205080204" pitchFamily="34" charset="-128"/>
                <a:ea typeface="MS PGothic" panose="020B0600070205080204" pitchFamily="34" charset="-128"/>
                <a:cs typeface="ＭＳ Ｐゴシック"/>
                <a:sym typeface="Wingdings" pitchFamily="2" charset="2"/>
              </a:rPr>
              <a:t>EAVN TAC</a:t>
            </a:r>
            <a:r>
              <a:rPr lang="ja-JP" altLang="en-US" sz="3000">
                <a:latin typeface="MS PGothic" panose="020B0600070205080204" pitchFamily="34" charset="-128"/>
                <a:ea typeface="MS PGothic" panose="020B0600070205080204" pitchFamily="34" charset="-128"/>
                <a:cs typeface="ＭＳ Ｐゴシック"/>
                <a:sym typeface="Wingdings" pitchFamily="2" charset="2"/>
              </a:rPr>
              <a:t>へ合流</a:t>
            </a:r>
            <a:endParaRPr lang="en-US" altLang="ja-JP" sz="3000" dirty="0">
              <a:latin typeface="MS PGothic" panose="020B0600070205080204" pitchFamily="34" charset="-128"/>
              <a:ea typeface="MS PGothic" panose="020B0600070205080204" pitchFamily="34" charset="-128"/>
              <a:cs typeface="ＭＳ Ｐゴシック"/>
              <a:sym typeface="Wingdings" pitchFamily="2" charset="2"/>
            </a:endParaRPr>
          </a:p>
          <a:p>
            <a:pPr lvl="1">
              <a:buSzPct val="100000"/>
              <a:buFont typeface="Wingdings" pitchFamily="2" charset="2"/>
              <a:buChar char="n"/>
            </a:pPr>
            <a:r>
              <a:rPr lang="ja-JP" altLang="en-US" sz="3000">
                <a:latin typeface="MS PGothic" panose="020B0600070205080204" pitchFamily="34" charset="-128"/>
                <a:ea typeface="MS PGothic" panose="020B0600070205080204" pitchFamily="34" charset="-128"/>
                <a:cs typeface="ＭＳ Ｐゴシック"/>
              </a:rPr>
              <a:t>より簡便になる諸手続き</a:t>
            </a:r>
            <a:r>
              <a:rPr lang="en-US" altLang="ja-JP" sz="3000" dirty="0">
                <a:latin typeface="MS PGothic" panose="020B0600070205080204" pitchFamily="34" charset="-128"/>
                <a:ea typeface="MS PGothic" panose="020B0600070205080204" pitchFamily="34" charset="-128"/>
                <a:cs typeface="ＭＳ Ｐゴシック"/>
              </a:rPr>
              <a:t>						</a:t>
            </a:r>
            <a:r>
              <a:rPr lang="ja-JP" altLang="en-US" sz="2400">
                <a:latin typeface="MS PGothic" panose="020B0600070205080204" pitchFamily="34" charset="-128"/>
                <a:ea typeface="MS PGothic" panose="020B0600070205080204" pitchFamily="34" charset="-128"/>
                <a:cs typeface="ＭＳ Ｐゴシック"/>
              </a:rPr>
              <a:t>（提案書受け付け・審査員割り付け・審査・観測時間配分）</a:t>
            </a:r>
            <a:endParaRPr lang="en-US" altLang="ja-JP" sz="2400" dirty="0">
              <a:latin typeface="MS PGothic" panose="020B0600070205080204" pitchFamily="34" charset="-128"/>
              <a:ea typeface="MS PGothic" panose="020B0600070205080204" pitchFamily="34" charset="-128"/>
              <a:cs typeface="ＭＳ Ｐゴシック"/>
            </a:endParaRPr>
          </a:p>
          <a:p>
            <a:pPr>
              <a:buSzPct val="100000"/>
              <a:buFont typeface="Wingdings" pitchFamily="2" charset="2"/>
              <a:buChar char="l"/>
            </a:pPr>
            <a:r>
              <a:rPr lang="en-US" altLang="ja-JP" sz="3200" dirty="0">
                <a:latin typeface="MS PGothic" panose="020B0600070205080204" pitchFamily="34" charset="-128"/>
                <a:ea typeface="MS PGothic" panose="020B0600070205080204" pitchFamily="34" charset="-128"/>
                <a:cs typeface="ＭＳ Ｐゴシック"/>
              </a:rPr>
              <a:t>VERA</a:t>
            </a:r>
            <a:r>
              <a:rPr lang="ja-JP" altLang="en-US" sz="3200">
                <a:latin typeface="MS PGothic" panose="020B0600070205080204" pitchFamily="34" charset="-128"/>
                <a:ea typeface="MS PGothic" panose="020B0600070205080204" pitchFamily="34" charset="-128"/>
                <a:cs typeface="ＭＳ Ｐゴシック"/>
              </a:rPr>
              <a:t>が海外ユーザーにより認知され易い</a:t>
            </a:r>
            <a:endParaRPr lang="en-US" altLang="ja-JP" sz="3200" dirty="0">
              <a:latin typeface="MS PGothic" panose="020B0600070205080204" pitchFamily="34" charset="-128"/>
              <a:ea typeface="MS PGothic" panose="020B0600070205080204" pitchFamily="34" charset="-128"/>
              <a:cs typeface="ＭＳ Ｐゴシック"/>
            </a:endParaRPr>
          </a:p>
          <a:p>
            <a:pPr lvl="1">
              <a:buSzPct val="100000"/>
              <a:buFont typeface="Wingdings" pitchFamily="2" charset="2"/>
              <a:buChar char="n"/>
            </a:pPr>
            <a:r>
              <a:rPr lang="ja-JP" altLang="en-US" sz="3000">
                <a:latin typeface="MS PGothic" panose="020B0600070205080204" pitchFamily="34" charset="-128"/>
                <a:ea typeface="MS PGothic" panose="020B0600070205080204" pitchFamily="34" charset="-128"/>
                <a:cs typeface="ＭＳ Ｐゴシック"/>
              </a:rPr>
              <a:t>実質的な観測提案競争倍率の向上</a:t>
            </a:r>
            <a:endParaRPr lang="en-US" altLang="ja-JP" sz="3000" dirty="0">
              <a:latin typeface="MS PGothic" panose="020B0600070205080204" pitchFamily="34" charset="-128"/>
              <a:ea typeface="MS PGothic" panose="020B0600070205080204" pitchFamily="34" charset="-128"/>
              <a:cs typeface="ＭＳ Ｐゴシック"/>
            </a:endParaRPr>
          </a:p>
        </p:txBody>
      </p:sp>
      <p:sp>
        <p:nvSpPr>
          <p:cNvPr id="5" name="テキスト ボックス 4">
            <a:extLst>
              <a:ext uri="{FF2B5EF4-FFF2-40B4-BE49-F238E27FC236}">
                <a16:creationId xmlns:a16="http://schemas.microsoft.com/office/drawing/2014/main" id="{15ED5E7F-64AC-254C-AD82-4A4212F8BFF0}"/>
              </a:ext>
            </a:extLst>
          </p:cNvPr>
          <p:cNvSpPr txBox="1"/>
          <p:nvPr/>
        </p:nvSpPr>
        <p:spPr>
          <a:xfrm>
            <a:off x="1660220" y="6291384"/>
            <a:ext cx="7483780" cy="369332"/>
          </a:xfrm>
          <a:prstGeom prst="rect">
            <a:avLst/>
          </a:prstGeom>
          <a:noFill/>
        </p:spPr>
        <p:txBody>
          <a:bodyPr wrap="none" rtlCol="0">
            <a:spAutoFit/>
          </a:bodyPr>
          <a:lstStyle/>
          <a:p>
            <a:r>
              <a:rPr kumimoji="1" lang="en-US" altLang="ja-JP" dirty="0" err="1"/>
              <a:t>Mizusawa</a:t>
            </a:r>
            <a:r>
              <a:rPr kumimoji="1" lang="en-US" altLang="ja-JP" dirty="0"/>
              <a:t> VLBI Observatory Users Meeting, in </a:t>
            </a:r>
            <a:r>
              <a:rPr kumimoji="1" lang="en-US" altLang="ja-JP" dirty="0" err="1"/>
              <a:t>Mitaka</a:t>
            </a:r>
            <a:r>
              <a:rPr kumimoji="1" lang="en-US" altLang="ja-JP" dirty="0"/>
              <a:t> on 2018 September 26</a:t>
            </a:r>
            <a:endParaRPr kumimoji="1" lang="ja-JP" altLang="en-US" dirty="0"/>
          </a:p>
        </p:txBody>
      </p:sp>
    </p:spTree>
    <p:extLst>
      <p:ext uri="{BB962C8B-B14F-4D97-AF65-F5344CB8AC3E}">
        <p14:creationId xmlns:p14="http://schemas.microsoft.com/office/powerpoint/2010/main" val="3011297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33054" y="326153"/>
            <a:ext cx="7993874" cy="2119086"/>
          </a:xfrm>
        </p:spPr>
        <p:txBody>
          <a:bodyPr>
            <a:normAutofit/>
          </a:bodyPr>
          <a:lstStyle/>
          <a:p>
            <a:pPr algn="ctr">
              <a:lnSpc>
                <a:spcPts val="3700"/>
              </a:lnSpc>
            </a:pPr>
            <a:r>
              <a:rPr kumimoji="1" lang="ja-JP" altLang="en-US" sz="3200"/>
              <a:t>重要</a:t>
            </a:r>
            <a:br>
              <a:rPr kumimoji="1" lang="en-US" altLang="ja-JP" sz="3200" dirty="0"/>
            </a:br>
            <a:r>
              <a:rPr kumimoji="1" lang="en-US" altLang="ja-JP" sz="3200" dirty="0"/>
              <a:t>2019B</a:t>
            </a:r>
            <a:r>
              <a:rPr kumimoji="1" lang="ja-JP" altLang="en-US" sz="3200"/>
              <a:t>以降の</a:t>
            </a:r>
            <a:r>
              <a:rPr kumimoji="1" lang="en-US" altLang="ja-JP" sz="3200" dirty="0"/>
              <a:t>VERA</a:t>
            </a:r>
            <a:r>
              <a:rPr kumimoji="1" lang="ja-JP" altLang="en-US" sz="3200"/>
              <a:t>共同利用観測</a:t>
            </a:r>
            <a:br>
              <a:rPr kumimoji="1" lang="en-US" altLang="ja-JP" sz="3200" dirty="0"/>
            </a:br>
            <a:r>
              <a:rPr kumimoji="1" lang="ja-JP" altLang="en-US" sz="3200"/>
              <a:t>⇩</a:t>
            </a:r>
            <a:br>
              <a:rPr kumimoji="1" lang="en-US" altLang="ja-JP" sz="3200" dirty="0"/>
            </a:br>
            <a:r>
              <a:rPr kumimoji="1" lang="en-US" altLang="ja-JP" sz="3200" dirty="0"/>
              <a:t>EAVN/</a:t>
            </a:r>
            <a:r>
              <a:rPr kumimoji="1" lang="en-US" altLang="ja-JP" sz="3200" dirty="0" err="1"/>
              <a:t>KaVA</a:t>
            </a:r>
            <a:r>
              <a:rPr kumimoji="1" lang="ja-JP" altLang="en-US" sz="3200"/>
              <a:t>共同利用観測へ合流（提案）</a:t>
            </a:r>
            <a:endParaRPr kumimoji="1" lang="ja-JP" altLang="en-US" sz="3200" dirty="0"/>
          </a:p>
        </p:txBody>
      </p:sp>
      <p:sp>
        <p:nvSpPr>
          <p:cNvPr id="3" name="コンテンツ プレースホルダー 2"/>
          <p:cNvSpPr>
            <a:spLocks noGrp="1"/>
          </p:cNvSpPr>
          <p:nvPr>
            <p:ph idx="1"/>
          </p:nvPr>
        </p:nvSpPr>
        <p:spPr>
          <a:xfrm>
            <a:off x="210605" y="2186159"/>
            <a:ext cx="8810171" cy="3846145"/>
          </a:xfrm>
        </p:spPr>
        <p:txBody>
          <a:bodyPr>
            <a:normAutofit lnSpcReduction="10000"/>
          </a:bodyPr>
          <a:lstStyle/>
          <a:p>
            <a:pPr marL="0" indent="0" algn="ctr">
              <a:buNone/>
            </a:pPr>
            <a:r>
              <a:rPr lang="en" altLang="ja-JP" sz="4200" dirty="0"/>
              <a:t> </a:t>
            </a:r>
            <a:r>
              <a:rPr lang="en" altLang="ja-JP" sz="2800" dirty="0">
                <a:latin typeface="MS PGothic" panose="020B0600070205080204" pitchFamily="34" charset="-128"/>
                <a:ea typeface="MS PGothic" panose="020B0600070205080204" pitchFamily="34" charset="-128"/>
              </a:rPr>
              <a:t> </a:t>
            </a:r>
          </a:p>
          <a:p>
            <a:pPr>
              <a:buSzPct val="100000"/>
              <a:buFont typeface="Wingdings" pitchFamily="2" charset="2"/>
              <a:buChar char="l"/>
            </a:pPr>
            <a:r>
              <a:rPr lang="en-US" altLang="ja-JP" sz="3200" dirty="0">
                <a:latin typeface="MS PGothic" panose="020B0600070205080204" pitchFamily="34" charset="-128"/>
                <a:ea typeface="MS PGothic" panose="020B0600070205080204" pitchFamily="34" charset="-128"/>
                <a:cs typeface="ＭＳ Ｐゴシック"/>
              </a:rPr>
              <a:t>EAVN/</a:t>
            </a:r>
            <a:r>
              <a:rPr lang="en-US" altLang="ja-JP" sz="3200" dirty="0" err="1">
                <a:latin typeface="MS PGothic" panose="020B0600070205080204" pitchFamily="34" charset="-128"/>
                <a:ea typeface="MS PGothic" panose="020B0600070205080204" pitchFamily="34" charset="-128"/>
                <a:cs typeface="ＭＳ Ｐゴシック"/>
              </a:rPr>
              <a:t>KaVA</a:t>
            </a:r>
            <a:r>
              <a:rPr lang="ja-JP" altLang="en-US" sz="3200">
                <a:latin typeface="MS PGothic" panose="020B0600070205080204" pitchFamily="34" charset="-128"/>
                <a:ea typeface="MS PGothic" panose="020B0600070205080204" pitchFamily="34" charset="-128"/>
                <a:cs typeface="ＭＳ Ｐゴシック"/>
              </a:rPr>
              <a:t>共同利用観測合流へ残された課題</a:t>
            </a:r>
            <a:endParaRPr kumimoji="1" lang="en-US" altLang="ja-JP" sz="3200" dirty="0">
              <a:latin typeface="MS PGothic" panose="020B0600070205080204" pitchFamily="34" charset="-128"/>
              <a:ea typeface="MS PGothic" panose="020B0600070205080204" pitchFamily="34" charset="-128"/>
              <a:cs typeface="ＭＳ Ｐゴシック"/>
            </a:endParaRPr>
          </a:p>
          <a:p>
            <a:pPr lvl="1">
              <a:buSzPct val="100000"/>
              <a:buFont typeface="Wingdings" pitchFamily="2" charset="2"/>
              <a:buChar char="n"/>
            </a:pPr>
            <a:r>
              <a:rPr lang="en-US" altLang="ja-JP" sz="3000" dirty="0">
                <a:latin typeface="MS PGothic" panose="020B0600070205080204" pitchFamily="34" charset="-128"/>
                <a:ea typeface="MS PGothic" panose="020B0600070205080204" pitchFamily="34" charset="-128"/>
                <a:cs typeface="ＭＳ Ｐゴシック"/>
              </a:rPr>
              <a:t>VLBI</a:t>
            </a:r>
            <a:r>
              <a:rPr lang="ja-JP" altLang="en-US" sz="3000">
                <a:latin typeface="MS PGothic" panose="020B0600070205080204" pitchFamily="34" charset="-128"/>
                <a:ea typeface="MS PGothic" panose="020B0600070205080204" pitchFamily="34" charset="-128"/>
                <a:cs typeface="ＭＳ Ｐゴシック"/>
              </a:rPr>
              <a:t>独自機能についての技術・科学審査</a:t>
            </a:r>
            <a:endParaRPr lang="en-US" altLang="ja-JP" sz="3000" dirty="0">
              <a:latin typeface="MS PGothic" panose="020B0600070205080204" pitchFamily="34" charset="-128"/>
              <a:ea typeface="MS PGothic" panose="020B0600070205080204" pitchFamily="34" charset="-128"/>
              <a:cs typeface="ＭＳ Ｐゴシック"/>
              <a:sym typeface="Wingdings" pitchFamily="2" charset="2"/>
            </a:endParaRPr>
          </a:p>
          <a:p>
            <a:pPr marL="45720" indent="0">
              <a:buSzPct val="100000"/>
              <a:buNone/>
            </a:pPr>
            <a:r>
              <a:rPr lang="ja-JP" altLang="en-US" sz="2000">
                <a:latin typeface="MS PGothic" panose="020B0600070205080204" pitchFamily="34" charset="-128"/>
                <a:ea typeface="MS PGothic" panose="020B0600070205080204" pitchFamily="34" charset="-128"/>
                <a:cs typeface="ＭＳ Ｐゴシック"/>
              </a:rPr>
              <a:t>他の観測局の都合に引きずられて公開できないということがあってはならない</a:t>
            </a:r>
            <a:endParaRPr lang="en-US" altLang="ja-JP" sz="2000" dirty="0">
              <a:latin typeface="MS PGothic" panose="020B0600070205080204" pitchFamily="34" charset="-128"/>
              <a:ea typeface="MS PGothic" panose="020B0600070205080204" pitchFamily="34" charset="-128"/>
              <a:cs typeface="ＭＳ Ｐゴシック"/>
            </a:endParaRPr>
          </a:p>
          <a:p>
            <a:pPr lvl="2">
              <a:buSzPct val="100000"/>
              <a:buFont typeface="Wingdings" pitchFamily="2" charset="2"/>
              <a:buChar char="ü"/>
            </a:pPr>
            <a:r>
              <a:rPr lang="ja-JP" altLang="en-US" sz="2800">
                <a:latin typeface="MS PGothic" panose="020B0600070205080204" pitchFamily="34" charset="-128"/>
                <a:ea typeface="MS PGothic" panose="020B0600070205080204" pitchFamily="34" charset="-128"/>
                <a:cs typeface="ＭＳ Ｐゴシック"/>
              </a:rPr>
              <a:t>２ビーム観測</a:t>
            </a:r>
            <a:endParaRPr lang="en-US" altLang="ja-JP" sz="2800" dirty="0">
              <a:latin typeface="MS PGothic" panose="020B0600070205080204" pitchFamily="34" charset="-128"/>
              <a:ea typeface="MS PGothic" panose="020B0600070205080204" pitchFamily="34" charset="-128"/>
              <a:cs typeface="ＭＳ Ｐゴシック"/>
            </a:endParaRPr>
          </a:p>
          <a:p>
            <a:pPr lvl="2">
              <a:buSzPct val="100000"/>
              <a:buFont typeface="Wingdings" pitchFamily="2" charset="2"/>
              <a:buChar char="ü"/>
            </a:pPr>
            <a:r>
              <a:rPr lang="ja-JP" altLang="en-US" sz="2800">
                <a:latin typeface="MS PGothic" panose="020B0600070205080204" pitchFamily="34" charset="-128"/>
                <a:ea typeface="MS PGothic" panose="020B0600070205080204" pitchFamily="34" charset="-128"/>
                <a:cs typeface="ＭＳ Ｐゴシック"/>
              </a:rPr>
              <a:t>広帯域記録</a:t>
            </a:r>
            <a:r>
              <a:rPr lang="en-US" altLang="ja-JP" sz="2800" dirty="0">
                <a:latin typeface="MS PGothic" panose="020B0600070205080204" pitchFamily="34" charset="-128"/>
                <a:ea typeface="MS PGothic" panose="020B0600070205080204" pitchFamily="34" charset="-128"/>
                <a:cs typeface="ＭＳ Ｐゴシック"/>
              </a:rPr>
              <a:t> (&gt;1 Gbps)</a:t>
            </a:r>
          </a:p>
          <a:p>
            <a:pPr lvl="1">
              <a:buSzPct val="100000"/>
              <a:buFont typeface="Wingdings" pitchFamily="2" charset="2"/>
              <a:buChar char="n"/>
            </a:pPr>
            <a:r>
              <a:rPr lang="ja-JP" altLang="en-US" sz="2400">
                <a:latin typeface="MS PGothic" panose="020B0600070205080204" pitchFamily="34" charset="-128"/>
                <a:ea typeface="MS PGothic" panose="020B0600070205080204" pitchFamily="34" charset="-128"/>
                <a:cs typeface="ＭＳ Ｐゴシック"/>
              </a:rPr>
              <a:t>水沢相関器の役割の明確化</a:t>
            </a:r>
            <a:endParaRPr lang="en-US" altLang="ja-JP" sz="2400" dirty="0">
              <a:latin typeface="MS PGothic" panose="020B0600070205080204" pitchFamily="34" charset="-128"/>
              <a:ea typeface="MS PGothic" panose="020B0600070205080204" pitchFamily="34" charset="-128"/>
              <a:cs typeface="ＭＳ Ｐゴシック"/>
            </a:endParaRPr>
          </a:p>
          <a:p>
            <a:pPr lvl="2">
              <a:buSzPct val="100000"/>
              <a:buFont typeface="Wingdings" pitchFamily="2" charset="2"/>
              <a:buChar char="ü"/>
            </a:pPr>
            <a:r>
              <a:rPr lang="en-US" altLang="ja-JP" sz="2200" dirty="0">
                <a:latin typeface="MS PGothic" panose="020B0600070205080204" pitchFamily="34" charset="-128"/>
                <a:ea typeface="MS PGothic" panose="020B0600070205080204" pitchFamily="34" charset="-128"/>
                <a:cs typeface="ＭＳ Ｐゴシック"/>
              </a:rPr>
              <a:t>VERA/JVN</a:t>
            </a:r>
            <a:r>
              <a:rPr lang="ja-JP" altLang="en-US" sz="2200">
                <a:latin typeface="MS PGothic" panose="020B0600070205080204" pitchFamily="34" charset="-128"/>
                <a:ea typeface="MS PGothic" panose="020B0600070205080204" pitchFamily="34" charset="-128"/>
                <a:cs typeface="ＭＳ Ｐゴシック"/>
              </a:rPr>
              <a:t>だけならば水沢で処理した方が早いはず</a:t>
            </a:r>
            <a:endParaRPr lang="en-US" altLang="ja-JP" sz="2200" dirty="0">
              <a:latin typeface="MS PGothic" panose="020B0600070205080204" pitchFamily="34" charset="-128"/>
              <a:ea typeface="MS PGothic" panose="020B0600070205080204" pitchFamily="34" charset="-128"/>
              <a:cs typeface="ＭＳ Ｐゴシック"/>
            </a:endParaRPr>
          </a:p>
        </p:txBody>
      </p:sp>
      <p:sp>
        <p:nvSpPr>
          <p:cNvPr id="5" name="テキスト ボックス 4">
            <a:extLst>
              <a:ext uri="{FF2B5EF4-FFF2-40B4-BE49-F238E27FC236}">
                <a16:creationId xmlns:a16="http://schemas.microsoft.com/office/drawing/2014/main" id="{15ED5E7F-64AC-254C-AD82-4A4212F8BFF0}"/>
              </a:ext>
            </a:extLst>
          </p:cNvPr>
          <p:cNvSpPr txBox="1"/>
          <p:nvPr/>
        </p:nvSpPr>
        <p:spPr>
          <a:xfrm>
            <a:off x="1660220" y="6291384"/>
            <a:ext cx="7483780" cy="369332"/>
          </a:xfrm>
          <a:prstGeom prst="rect">
            <a:avLst/>
          </a:prstGeom>
          <a:noFill/>
        </p:spPr>
        <p:txBody>
          <a:bodyPr wrap="none" rtlCol="0">
            <a:spAutoFit/>
          </a:bodyPr>
          <a:lstStyle/>
          <a:p>
            <a:r>
              <a:rPr kumimoji="1" lang="en-US" altLang="ja-JP" dirty="0" err="1"/>
              <a:t>Mizusawa</a:t>
            </a:r>
            <a:r>
              <a:rPr kumimoji="1" lang="en-US" altLang="ja-JP" dirty="0"/>
              <a:t> VLBI Observatory Users Meeting, in </a:t>
            </a:r>
            <a:r>
              <a:rPr kumimoji="1" lang="en-US" altLang="ja-JP" dirty="0" err="1"/>
              <a:t>Mitaka</a:t>
            </a:r>
            <a:r>
              <a:rPr kumimoji="1" lang="en-US" altLang="ja-JP" dirty="0"/>
              <a:t> on 2018 September 26</a:t>
            </a:r>
            <a:endParaRPr kumimoji="1" lang="ja-JP" altLang="en-US" dirty="0"/>
          </a:p>
        </p:txBody>
      </p:sp>
    </p:spTree>
    <p:extLst>
      <p:ext uri="{BB962C8B-B14F-4D97-AF65-F5344CB8AC3E}">
        <p14:creationId xmlns:p14="http://schemas.microsoft.com/office/powerpoint/2010/main" val="12494870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ニュース">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ニュース.thmx</Template>
  <TotalTime>6243</TotalTime>
  <Words>174</Words>
  <Application>Microsoft Macintosh PowerPoint</Application>
  <PresentationFormat>画面に合わせる (4:3)</PresentationFormat>
  <Paragraphs>70</Paragraphs>
  <Slides>8</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8</vt:i4>
      </vt:variant>
    </vt:vector>
  </HeadingPairs>
  <TitlesOfParts>
    <vt:vector size="19" baseType="lpstr">
      <vt:lpstr>HGP創英角ｺﾞｼｯｸUB</vt:lpstr>
      <vt:lpstr>ＭＳ Ｐゴシック</vt:lpstr>
      <vt:lpstr>ＭＳ Ｐゴシック</vt:lpstr>
      <vt:lpstr>ＭＳ Ｐ明朝</vt:lpstr>
      <vt:lpstr>ＭＳ ゴシック</vt:lpstr>
      <vt:lpstr>游ゴシック</vt:lpstr>
      <vt:lpstr>Arial</vt:lpstr>
      <vt:lpstr>Impact</vt:lpstr>
      <vt:lpstr>Times New Roman</vt:lpstr>
      <vt:lpstr>Wingdings</vt:lpstr>
      <vt:lpstr>ニュース</vt:lpstr>
      <vt:lpstr>VLBIプログラム小委員会報告</vt:lpstr>
      <vt:lpstr>VLBIプログラム小委員会構成員</vt:lpstr>
      <vt:lpstr>2017B, 2018A, 2018B 公募状況</vt:lpstr>
      <vt:lpstr>プロポーザル審査法の変更点</vt:lpstr>
      <vt:lpstr>重要 2019B以降のVERA共同利用観測 ⇩ EAVN/KaVA共同利用観測へ合流（提案）</vt:lpstr>
      <vt:lpstr>重要 2019B以降のVERA共同利用観測 ⇩ EAVN/KaVA共同利用観測へ合流（提案）</vt:lpstr>
      <vt:lpstr>重要 2019B以降のVERA共同利用観測 ⇩ EAVN/KaVA共同利用観測へ合流（提案）</vt:lpstr>
      <vt:lpstr>重要 2019B以降のVERA共同利用観測 ⇩ EAVN/KaVA共同利用観測へ合流（提案）</vt:lpstr>
    </vt:vector>
  </TitlesOfParts>
  <Company>鹿児島大学大学院理工学研究科物理・宇宙専攻</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VLBIプログラム小委員会報告</dc:title>
  <dc:creator>Hiroshi Imai</dc:creator>
  <cp:lastModifiedBy>Hiroshi Imai</cp:lastModifiedBy>
  <cp:revision>99</cp:revision>
  <dcterms:created xsi:type="dcterms:W3CDTF">2017-10-28T00:20:42Z</dcterms:created>
  <dcterms:modified xsi:type="dcterms:W3CDTF">2018-09-26T07:08:18Z</dcterms:modified>
</cp:coreProperties>
</file>