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0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2"/>
    <p:restoredTop sz="86486"/>
  </p:normalViewPr>
  <p:slideViewPr>
    <p:cSldViewPr snapToGrid="0" snapToObjects="1">
      <p:cViewPr varScale="1">
        <p:scale>
          <a:sx n="87" d="100"/>
          <a:sy n="87" d="100"/>
        </p:scale>
        <p:origin x="3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58291-4B16-3B4D-9CEC-2C2681191ADA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603B1-3482-B84E-A63B-AF60E8549C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44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D16193-0B86-744F-81ED-FD5E860E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4922729"/>
            <a:ext cx="8817854" cy="193527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200" dirty="0"/>
              <a:t>【</a:t>
            </a:r>
            <a:r>
              <a:rPr kumimoji="1" lang="ja-JP" altLang="en-US" sz="3200"/>
              <a:t>１ユーザーからの要望</a:t>
            </a:r>
            <a:r>
              <a:rPr kumimoji="1" lang="en-US" altLang="ja-JP" sz="3200" dirty="0"/>
              <a:t>】</a:t>
            </a:r>
            <a:br>
              <a:rPr kumimoji="1" lang="en-US" altLang="ja-JP" sz="3200" dirty="0"/>
            </a:br>
            <a:r>
              <a:rPr kumimoji="1" lang="ja-JP" altLang="en-US" sz="3200"/>
              <a:t>野辺山</a:t>
            </a:r>
            <a:r>
              <a:rPr kumimoji="1" lang="en-US" altLang="ja-JP" sz="3200" dirty="0"/>
              <a:t>45m</a:t>
            </a:r>
            <a:r>
              <a:rPr lang="ja-JP" altLang="en-US" sz="3200"/>
              <a:t>電波望遠鏡における</a:t>
            </a:r>
            <a:r>
              <a:rPr lang="en-US" altLang="ja-JP" sz="3200" dirty="0"/>
              <a:t>VLBI</a:t>
            </a:r>
            <a:r>
              <a:rPr lang="ja-JP" altLang="en-US" sz="3200"/>
              <a:t>観測運用</a:t>
            </a:r>
            <a:br>
              <a:rPr lang="en-US" altLang="ja-JP" sz="3200" dirty="0"/>
            </a:br>
            <a:r>
              <a:rPr lang="en-US" altLang="ja-JP" sz="1200" dirty="0"/>
              <a:t>  </a:t>
            </a:r>
            <a:br>
              <a:rPr lang="en-US" altLang="ja-JP" sz="3200" dirty="0"/>
            </a:br>
            <a:r>
              <a:rPr lang="ja-JP" altLang="en-US" sz="2400"/>
              <a:t>今井　裕</a:t>
            </a:r>
            <a:br>
              <a:rPr lang="en-US" altLang="ja-JP" sz="2400" dirty="0"/>
            </a:br>
            <a:r>
              <a:rPr lang="ja-JP" altLang="en-US" sz="1600"/>
              <a:t>（鹿児島大学総合教育機構共通教育センター</a:t>
            </a:r>
            <a:r>
              <a:rPr lang="en-US" altLang="ja-JP" sz="1600" dirty="0"/>
              <a:t>/</a:t>
            </a:r>
            <a:r>
              <a:rPr lang="ja-JP" altLang="en-US" sz="1600"/>
              <a:t>理工学研究科天の川銀河研究センター）</a:t>
            </a:r>
            <a:endParaRPr kumimoji="1" lang="ja-JP" altLang="en-US" sz="18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5CEB368-1E04-E244-A2FB-F7CC4BCE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1212139"/>
            <a:ext cx="8915400" cy="380335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4D3BF90-27E7-5948-BE90-3F9F12FAE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30" y="93537"/>
            <a:ext cx="2832950" cy="189528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7C779C5-C0F8-BB44-9B8C-6109DC060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3537"/>
            <a:ext cx="2392680" cy="24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442956-7DF0-5346-B992-AD2BF632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403860"/>
            <a:ext cx="7932420" cy="670560"/>
          </a:xfrm>
        </p:spPr>
        <p:txBody>
          <a:bodyPr>
            <a:noAutofit/>
          </a:bodyPr>
          <a:lstStyle/>
          <a:p>
            <a:r>
              <a:rPr kumimoji="1" lang="ja-JP" altLang="en-US" sz="3200"/>
              <a:t>高まる</a:t>
            </a:r>
            <a:r>
              <a:rPr kumimoji="1" lang="en-US" altLang="ja-JP" sz="3200" dirty="0"/>
              <a:t>VLBI</a:t>
            </a:r>
            <a:r>
              <a:rPr kumimoji="1" lang="ja-JP" altLang="en-US" sz="3200"/>
              <a:t>観測における野辺山</a:t>
            </a:r>
            <a:r>
              <a:rPr kumimoji="1" lang="en-US" altLang="ja-JP" sz="3200" dirty="0"/>
              <a:t>45m</a:t>
            </a:r>
            <a:r>
              <a:rPr kumimoji="1" lang="ja-JP" altLang="en-US" sz="3200"/>
              <a:t>鏡の需要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F2101F-7FC8-564A-8023-7D8AFAD52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1173480"/>
            <a:ext cx="6911340" cy="4488180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kumimoji="1"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従来：</a:t>
            </a:r>
            <a:r>
              <a:rPr kumimoji="1"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 VERA + NRO 45m + NICT 34m</a:t>
            </a:r>
          </a:p>
          <a:p>
            <a:pPr lvl="1">
              <a:buFont typeface="Wingdings" pitchFamily="2" charset="2"/>
              <a:buChar char="ü"/>
            </a:pP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帯域幅：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 128 </a:t>
            </a:r>
            <a:r>
              <a:rPr lang="en-US" altLang="ja-JP" dirty="0" err="1">
                <a:latin typeface="Impact" panose="020B0806030902050204" pitchFamily="34" charset="0"/>
                <a:ea typeface="MS Gothic" panose="020B0609070205080204" pitchFamily="49" charset="-128"/>
              </a:rPr>
              <a:t>Mbps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 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 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2 Gbps (2010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年以降、試験的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観測指示書ファイルは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 </a:t>
            </a:r>
            <a:r>
              <a:rPr lang="en-US" altLang="ja-JP" dirty="0" err="1">
                <a:latin typeface="Impact" panose="020B0806030902050204" pitchFamily="34" charset="0"/>
                <a:ea typeface="MS Gothic" panose="020B0609070205080204" pitchFamily="49" charset="-128"/>
              </a:rPr>
              <a:t>druge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 file 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から</a:t>
            </a: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100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時間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/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年：派遣観測運用者に掛かる金銭的・　　人的資源による制約</a:t>
            </a: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ü"/>
            </a:pP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</a:endParaRPr>
          </a:p>
          <a:p>
            <a:pPr marL="320040" lvl="1" indent="0" algn="ctr">
              <a:buNone/>
            </a:pP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魅力がイマイチ、ユーザーが極めて限定的</a:t>
            </a: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38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442956-7DF0-5346-B992-AD2BF632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403860"/>
            <a:ext cx="7932420" cy="670560"/>
          </a:xfrm>
        </p:spPr>
        <p:txBody>
          <a:bodyPr>
            <a:noAutofit/>
          </a:bodyPr>
          <a:lstStyle/>
          <a:p>
            <a:r>
              <a:rPr kumimoji="1" lang="ja-JP" altLang="en-US" sz="3200"/>
              <a:t>高まる</a:t>
            </a:r>
            <a:r>
              <a:rPr kumimoji="1" lang="en-US" altLang="ja-JP" sz="3200" dirty="0"/>
              <a:t>VLBI</a:t>
            </a:r>
            <a:r>
              <a:rPr kumimoji="1" lang="ja-JP" altLang="en-US" sz="3200"/>
              <a:t>観測における野辺山</a:t>
            </a:r>
            <a:r>
              <a:rPr kumimoji="1" lang="en-US" altLang="ja-JP" sz="3200" dirty="0"/>
              <a:t>45m</a:t>
            </a:r>
            <a:r>
              <a:rPr kumimoji="1" lang="ja-JP" altLang="en-US" sz="3200"/>
              <a:t>鏡の需要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F2101F-7FC8-564A-8023-7D8AFAD52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074420"/>
            <a:ext cx="8447657" cy="51206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n"/>
            </a:pPr>
            <a:r>
              <a:rPr kumimoji="1"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今後：</a:t>
            </a:r>
            <a:r>
              <a:rPr kumimoji="1"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 EAVN</a:t>
            </a:r>
            <a:r>
              <a:rPr kumimoji="1"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  の中の</a:t>
            </a:r>
            <a:r>
              <a:rPr kumimoji="1"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 NRO 45m </a:t>
            </a: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ü"/>
            </a:pPr>
            <a:r>
              <a:rPr kumimoji="1"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High Sensitivity Array (HSA)</a:t>
            </a:r>
            <a:r>
              <a:rPr kumimoji="1"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に匹敵する感度を実現</a:t>
            </a:r>
            <a:endParaRPr kumimoji="1" lang="en-US" altLang="ja-JP" dirty="0">
              <a:latin typeface="Impact" panose="020B0806030902050204" pitchFamily="34" charset="0"/>
              <a:ea typeface="MS Gothic" panose="020B0609070205080204" pitchFamily="49" charset="-128"/>
            </a:endParaRPr>
          </a:p>
          <a:p>
            <a:pPr marL="320040" lvl="1" indent="0">
              <a:buNone/>
            </a:pP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NRO 45 m + </a:t>
            </a:r>
            <a:r>
              <a:rPr lang="en-US" altLang="ja-JP" dirty="0" err="1">
                <a:latin typeface="Impact" panose="020B0806030902050204" pitchFamily="34" charset="0"/>
                <a:ea typeface="MS Gothic" panose="020B0609070205080204" pitchFamily="49" charset="-128"/>
              </a:rPr>
              <a:t>Tianma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 65 m + NARIT 40 m + QQT 110 m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3 mm 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帯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 VLBI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でリードする</a:t>
            </a: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</a:endParaRPr>
          </a:p>
          <a:p>
            <a:pPr marL="320040" lvl="1" indent="0">
              <a:buNone/>
            </a:pPr>
            <a:r>
              <a:rPr lang="en-US" altLang="ja-JP" dirty="0">
                <a:solidFill>
                  <a:srgbClr val="C0000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NRO 45 m + KVN 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(+ATNF+ GMVA)</a:t>
            </a:r>
          </a:p>
          <a:p>
            <a:pPr marL="320040" lvl="1" indent="0" algn="ctr">
              <a:buNone/>
            </a:pPr>
            <a:r>
              <a:rPr lang="en-US" altLang="ja-JP" dirty="0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1000 km </a:t>
            </a:r>
            <a:r>
              <a:rPr lang="ja-JP" altLang="en-US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以内に</a:t>
            </a:r>
            <a:r>
              <a:rPr lang="en-US" altLang="ja-JP" dirty="0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4</a:t>
            </a:r>
            <a:r>
              <a:rPr lang="ja-JP" altLang="en-US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台の</a:t>
            </a:r>
            <a:r>
              <a:rPr lang="en-US" altLang="ja-JP" dirty="0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3 mm </a:t>
            </a:r>
            <a:r>
              <a:rPr lang="ja-JP" altLang="en-US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帯電波望遠鏡</a:t>
            </a:r>
            <a:endParaRPr lang="en-US" altLang="ja-JP" dirty="0">
              <a:solidFill>
                <a:srgbClr val="002060"/>
              </a:solidFill>
              <a:latin typeface="Impact" panose="020B0806030902050204" pitchFamily="34" charset="0"/>
              <a:ea typeface="MS Gothic" panose="020B0609070205080204" pitchFamily="49" charset="-128"/>
            </a:endParaRPr>
          </a:p>
          <a:p>
            <a:pPr marL="320040" lvl="1" indent="0" algn="ctr">
              <a:buNone/>
            </a:pPr>
            <a:r>
              <a:rPr lang="en-US" altLang="ja-JP" dirty="0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3mm/7mm/13mm</a:t>
            </a:r>
            <a:r>
              <a:rPr lang="ja-JP" altLang="en-US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完全同時</a:t>
            </a:r>
            <a:r>
              <a:rPr lang="en-US" altLang="ja-JP" dirty="0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VLBI</a:t>
            </a:r>
            <a:r>
              <a:rPr lang="ja-JP" altLang="en-US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観測</a:t>
            </a:r>
            <a:r>
              <a:rPr lang="en-US" altLang="ja-JP" dirty="0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 (HINOTORI</a:t>
            </a:r>
            <a:r>
              <a:rPr lang="en-US" altLang="ja-JP" baseline="30000" dirty="0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※</a:t>
            </a:r>
            <a:r>
              <a:rPr lang="en-US" altLang="ja-JP" dirty="0">
                <a:solidFill>
                  <a:srgbClr val="00206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kumimoji="1" lang="ja-JP" altLang="en-US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より容易な観測運用へ向けて</a:t>
            </a:r>
            <a:endParaRPr kumimoji="1" lang="en-US" altLang="ja-JP" dirty="0">
              <a:solidFill>
                <a:schemeClr val="tx1"/>
              </a:solidFill>
              <a:latin typeface="Impact" panose="020B0806030902050204" pitchFamily="34" charset="0"/>
              <a:ea typeface="MS Gothic" panose="020B0609070205080204" pitchFamily="49" charset="-128"/>
            </a:endParaRPr>
          </a:p>
          <a:p>
            <a:pPr lvl="2">
              <a:buFont typeface="Wingdings" pitchFamily="2" charset="2"/>
              <a:buChar char="Ø"/>
            </a:pPr>
            <a:r>
              <a:rPr lang="en-US" altLang="ja-JP" dirty="0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45 m</a:t>
            </a:r>
            <a:r>
              <a:rPr lang="ja-JP" altLang="en-US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鏡の遠隔操作</a:t>
            </a:r>
            <a:r>
              <a:rPr lang="en-US" altLang="ja-JP" dirty="0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(</a:t>
            </a:r>
            <a:r>
              <a:rPr lang="ja-JP" altLang="en-US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三鷹</a:t>
            </a:r>
            <a:r>
              <a:rPr lang="en-US" altLang="ja-JP" dirty="0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, KASI, ASIAA, </a:t>
            </a:r>
            <a:r>
              <a:rPr lang="ja-JP" altLang="en-US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府立大</a:t>
            </a:r>
            <a:r>
              <a:rPr lang="en-US" altLang="ja-JP" dirty="0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, </a:t>
            </a:r>
            <a:r>
              <a:rPr lang="ja-JP" altLang="en-US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鹿児島大</a:t>
            </a:r>
            <a:r>
              <a:rPr lang="en-US" altLang="ja-JP" dirty="0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, </a:t>
            </a:r>
            <a:r>
              <a:rPr lang="ja-JP" altLang="en-US">
                <a:solidFill>
                  <a:srgbClr val="7030A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水沢</a:t>
            </a:r>
            <a:r>
              <a:rPr lang="en-US" altLang="ja-JP" dirty="0">
                <a:solidFill>
                  <a:srgbClr val="7030A0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?</a:t>
            </a:r>
            <a:r>
              <a:rPr lang="en-US" altLang="ja-JP" dirty="0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ja-JP" altLang="en-US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容易な観測指示書の準備</a:t>
            </a:r>
            <a:r>
              <a:rPr lang="en-US" altLang="ja-JP" dirty="0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</a:rPr>
              <a:t>:  .vex </a:t>
            </a:r>
            <a:r>
              <a:rPr lang="en-US" altLang="ja-JP" dirty="0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 (.start, .tune)  </a:t>
            </a:r>
            <a:r>
              <a:rPr lang="ja-JP" altLang="en-US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試験中</a:t>
            </a:r>
            <a:endParaRPr lang="en-US" altLang="ja-JP" dirty="0">
              <a:solidFill>
                <a:schemeClr val="tx1"/>
              </a:solidFill>
              <a:latin typeface="Impact" panose="020B0806030902050204" pitchFamily="34" charset="0"/>
              <a:ea typeface="MS Gothic" panose="020B0609070205080204" pitchFamily="49" charset="-128"/>
              <a:sym typeface="Wingdings" pitchFamily="2" charset="2"/>
            </a:endParaRPr>
          </a:p>
          <a:p>
            <a:pPr lvl="2">
              <a:buFont typeface="Wingdings" pitchFamily="2" charset="2"/>
              <a:buChar char="Ø"/>
            </a:pPr>
            <a:r>
              <a:rPr lang="en-US" altLang="ja-JP" dirty="0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VLBI</a:t>
            </a:r>
            <a:r>
              <a:rPr lang="ja-JP" altLang="en-US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バックエンドの遠隔セットアップ</a:t>
            </a:r>
            <a:endParaRPr lang="en-US" altLang="ja-JP" dirty="0">
              <a:solidFill>
                <a:schemeClr val="tx1"/>
              </a:solidFill>
              <a:latin typeface="Impact" panose="020B0806030902050204" pitchFamily="34" charset="0"/>
              <a:ea typeface="MS Gothic" panose="020B0609070205080204" pitchFamily="49" charset="-128"/>
              <a:sym typeface="Wingdings" pitchFamily="2" charset="2"/>
            </a:endParaRPr>
          </a:p>
          <a:p>
            <a:pPr lvl="2">
              <a:buFont typeface="Wingdings" pitchFamily="2" charset="2"/>
              <a:buChar char="Ø"/>
            </a:pPr>
            <a:r>
              <a:rPr lang="ja-JP" altLang="en-US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人手が必要なのは記録メディアの交換・発送・受領のみ？</a:t>
            </a:r>
            <a:endParaRPr lang="en-US" altLang="ja-JP" dirty="0">
              <a:solidFill>
                <a:schemeClr val="tx1"/>
              </a:solidFill>
              <a:latin typeface="Impact" panose="020B0806030902050204" pitchFamily="34" charset="0"/>
              <a:ea typeface="MS Gothic" panose="020B0609070205080204" pitchFamily="49" charset="-128"/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ja-JP" altLang="en-US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局位置監視</a:t>
            </a:r>
            <a:r>
              <a:rPr lang="en-US" altLang="ja-JP" dirty="0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:  GPS</a:t>
            </a:r>
            <a:r>
              <a:rPr lang="ja-JP" altLang="en-US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（間接的）</a:t>
            </a:r>
            <a:r>
              <a:rPr lang="en-US" altLang="ja-JP" dirty="0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</a:t>
            </a:r>
            <a:r>
              <a:rPr lang="ja-JP" altLang="en-US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測地</a:t>
            </a:r>
            <a:r>
              <a:rPr lang="en-US" altLang="ja-JP" dirty="0">
                <a:solidFill>
                  <a:schemeClr val="tx1"/>
                </a:solidFill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VLBI @22GHz, 8Gbps (σ~5cm)?</a:t>
            </a:r>
            <a:endParaRPr lang="en-US" altLang="ja-JP" dirty="0">
              <a:solidFill>
                <a:schemeClr val="tx1"/>
              </a:solidFill>
              <a:latin typeface="Impact" panose="020B0806030902050204" pitchFamily="34" charset="0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A8CC2D-2E3D-EB4B-BC49-9A4F20EDEFBD}"/>
              </a:ext>
            </a:extLst>
          </p:cNvPr>
          <p:cNvSpPr txBox="1"/>
          <p:nvPr/>
        </p:nvSpPr>
        <p:spPr>
          <a:xfrm>
            <a:off x="708660" y="61950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>
                <a:latin typeface="Helvetica" pitchFamily="2" charset="0"/>
              </a:rPr>
              <a:t>※</a:t>
            </a:r>
            <a:r>
              <a:rPr kumimoji="1" lang="en-US" altLang="ja-JP" dirty="0">
                <a:latin typeface="Helvetica" pitchFamily="2" charset="0"/>
              </a:rPr>
              <a:t>HINOTORI=Hybrid Installation Project in </a:t>
            </a:r>
            <a:r>
              <a:rPr kumimoji="1" lang="en-US" altLang="ja-JP" dirty="0" err="1">
                <a:latin typeface="Helvetica" pitchFamily="2" charset="0"/>
              </a:rPr>
              <a:t>Nobeyama</a:t>
            </a:r>
            <a:r>
              <a:rPr kumimoji="1" lang="en-US" altLang="ja-JP" dirty="0">
                <a:latin typeface="Helvetica" pitchFamily="2" charset="0"/>
              </a:rPr>
              <a:t>, Triple-band Oriented</a:t>
            </a:r>
          </a:p>
          <a:p>
            <a:r>
              <a:rPr kumimoji="1" lang="en-US" altLang="ja-JP" dirty="0">
                <a:latin typeface="Helvetica" pitchFamily="2" charset="0"/>
              </a:rPr>
              <a:t>(</a:t>
            </a:r>
            <a:r>
              <a:rPr kumimoji="1" lang="ja-JP" altLang="en-US">
                <a:latin typeface="Helvetica" pitchFamily="2" charset="0"/>
              </a:rPr>
              <a:t>今井、新沼ほか）</a:t>
            </a:r>
          </a:p>
        </p:txBody>
      </p:sp>
    </p:spTree>
    <p:extLst>
      <p:ext uri="{BB962C8B-B14F-4D97-AF65-F5344CB8AC3E}">
        <p14:creationId xmlns:p14="http://schemas.microsoft.com/office/powerpoint/2010/main" val="282687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442956-7DF0-5346-B992-AD2BF632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403860"/>
            <a:ext cx="7543800" cy="670560"/>
          </a:xfrm>
        </p:spPr>
        <p:txBody>
          <a:bodyPr>
            <a:noAutofit/>
          </a:bodyPr>
          <a:lstStyle/>
          <a:p>
            <a:r>
              <a:rPr kumimoji="1" lang="en-US" altLang="ja-JP" sz="3600" dirty="0"/>
              <a:t>HINOTORI</a:t>
            </a:r>
            <a:r>
              <a:rPr kumimoji="1" lang="en-US" altLang="ja-JP" sz="3600" baseline="30000" dirty="0"/>
              <a:t>※</a:t>
            </a:r>
            <a:r>
              <a:rPr kumimoji="1" lang="ja-JP" altLang="en-US" sz="3600"/>
              <a:t>側の対応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F2101F-7FC8-564A-8023-7D8AFAD52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" y="2099964"/>
            <a:ext cx="8290560" cy="39266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K/Q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</a:rPr>
              <a:t>バンド同時観測は今季より単一鏡共同利用観測で公開</a:t>
            </a:r>
            <a:r>
              <a:rPr kumimoji="1"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 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</a:rPr>
              <a:t>.vex 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 (.start, .tune)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変換プログラムのテスト進行中</a:t>
            </a: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VLBI backend 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設定パラメータファイルも出力する予定</a:t>
            </a: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  <a:sym typeface="Wingdings" pitchFamily="2" charset="2"/>
            </a:endParaRPr>
          </a:p>
          <a:p>
            <a:pPr>
              <a:buFont typeface="Wingdings" pitchFamily="2" charset="2"/>
              <a:buChar char="n"/>
            </a:pP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OCTAD-V1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は配備済み</a:t>
            </a: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24 Gbps (max), DBBC modes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対応</a:t>
            </a: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デジタルデータを用いたシステム雑音温度計測へ</a:t>
            </a: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  <a:sym typeface="Wingdings" pitchFamily="2" charset="2"/>
            </a:endParaRPr>
          </a:p>
          <a:p>
            <a:pPr>
              <a:buFont typeface="Wingdings" pitchFamily="2" charset="2"/>
              <a:buChar char="n"/>
            </a:pP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IF switch box, IF selector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を配備済み</a:t>
            </a: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  <a:sym typeface="Wingdings" pitchFamily="2" charset="2"/>
            </a:endParaRPr>
          </a:p>
          <a:p>
            <a:pPr>
              <a:buFont typeface="Wingdings" pitchFamily="2" charset="2"/>
              <a:buChar char="n"/>
            </a:pP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VSREC (8 Gbps) 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を臨時運用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 (by NAOJ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水沢</a:t>
            </a: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)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OCTAD-V2, OCTADISK2</a:t>
            </a:r>
            <a:r>
              <a:rPr lang="ja-JP" altLang="en-US">
                <a:latin typeface="Impact" panose="020B0806030902050204" pitchFamily="34" charset="0"/>
                <a:ea typeface="MS Gothic" panose="020B0609070205080204" pitchFamily="49" charset="-128"/>
                <a:sym typeface="Wingdings" pitchFamily="2" charset="2"/>
              </a:rPr>
              <a:t>を配備予定（新沼科研費）</a:t>
            </a:r>
            <a:endParaRPr lang="en-US" altLang="ja-JP" dirty="0">
              <a:latin typeface="Impact" panose="020B0806030902050204" pitchFamily="34" charset="0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A8CC2D-2E3D-EB4B-BC49-9A4F20EDEFBD}"/>
              </a:ext>
            </a:extLst>
          </p:cNvPr>
          <p:cNvSpPr txBox="1"/>
          <p:nvPr/>
        </p:nvSpPr>
        <p:spPr>
          <a:xfrm>
            <a:off x="708660" y="61950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>
                <a:latin typeface="Helvetica" pitchFamily="2" charset="0"/>
              </a:rPr>
              <a:t>※</a:t>
            </a:r>
            <a:r>
              <a:rPr kumimoji="1" lang="en-US" altLang="ja-JP" dirty="0">
                <a:latin typeface="Helvetica" pitchFamily="2" charset="0"/>
              </a:rPr>
              <a:t>HINOTORI=Hybrid Installation Project in </a:t>
            </a:r>
            <a:r>
              <a:rPr kumimoji="1" lang="en-US" altLang="ja-JP" dirty="0" err="1">
                <a:latin typeface="Helvetica" pitchFamily="2" charset="0"/>
              </a:rPr>
              <a:t>Nobeyama</a:t>
            </a:r>
            <a:r>
              <a:rPr kumimoji="1" lang="en-US" altLang="ja-JP" dirty="0">
                <a:latin typeface="Helvetica" pitchFamily="2" charset="0"/>
              </a:rPr>
              <a:t>, Triple-band Oriented</a:t>
            </a:r>
          </a:p>
          <a:p>
            <a:r>
              <a:rPr kumimoji="1" lang="en-US" altLang="ja-JP" dirty="0">
                <a:latin typeface="Helvetica" pitchFamily="2" charset="0"/>
              </a:rPr>
              <a:t>(</a:t>
            </a:r>
            <a:r>
              <a:rPr kumimoji="1" lang="ja-JP" altLang="en-US">
                <a:latin typeface="Helvetica" pitchFamily="2" charset="0"/>
              </a:rPr>
              <a:t>今井、新沼ほか）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D90D61-567B-6D4E-A022-D87FC20CE81E}"/>
              </a:ext>
            </a:extLst>
          </p:cNvPr>
          <p:cNvSpPr txBox="1"/>
          <p:nvPr/>
        </p:nvSpPr>
        <p:spPr>
          <a:xfrm>
            <a:off x="1354063" y="1164631"/>
            <a:ext cx="7492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ポスター（今井ほか）、口頭講演（岡田ほか）も参照のこと</a:t>
            </a:r>
          </a:p>
        </p:txBody>
      </p:sp>
    </p:spTree>
    <p:extLst>
      <p:ext uri="{BB962C8B-B14F-4D97-AF65-F5344CB8AC3E}">
        <p14:creationId xmlns:p14="http://schemas.microsoft.com/office/powerpoint/2010/main" val="273695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ニュース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ニュース.thmx</Template>
  <TotalTime>6243</TotalTime>
  <Words>374</Words>
  <Application>Microsoft Macintosh PowerPoint</Application>
  <PresentationFormat>画面に合わせる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HGP創英角ｺﾞｼｯｸUB</vt:lpstr>
      <vt:lpstr>MS PGothic</vt:lpstr>
      <vt:lpstr>ＭＳ Ｐ明朝</vt:lpstr>
      <vt:lpstr>MS Gothic</vt:lpstr>
      <vt:lpstr>游ゴシック</vt:lpstr>
      <vt:lpstr>Arial</vt:lpstr>
      <vt:lpstr>Helvetica</vt:lpstr>
      <vt:lpstr>Impact</vt:lpstr>
      <vt:lpstr>Times New Roman</vt:lpstr>
      <vt:lpstr>Wingdings</vt:lpstr>
      <vt:lpstr>ニュース</vt:lpstr>
      <vt:lpstr>【１ユーザーからの要望】 野辺山45m電波望遠鏡におけるVLBI観測運用    今井　裕 （鹿児島大学総合教育機構共通教育センター/理工学研究科天の川銀河研究センター）</vt:lpstr>
      <vt:lpstr>高まるVLBI観測における野辺山45m鏡の需要</vt:lpstr>
      <vt:lpstr>高まるVLBI観測における野辺山45m鏡の需要</vt:lpstr>
      <vt:lpstr>HINOTORI※側の対応</vt:lpstr>
    </vt:vector>
  </TitlesOfParts>
  <Company>鹿児島大学大学院理工学研究科物理・宇宙専攻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VLBIプログラム小委員会報告</dc:title>
  <dc:creator>Hiroshi Imai</dc:creator>
  <cp:lastModifiedBy>Hiroshi Imai</cp:lastModifiedBy>
  <cp:revision>99</cp:revision>
  <dcterms:created xsi:type="dcterms:W3CDTF">2017-10-28T00:20:42Z</dcterms:created>
  <dcterms:modified xsi:type="dcterms:W3CDTF">2018-09-26T07:09:33Z</dcterms:modified>
</cp:coreProperties>
</file>