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69" r:id="rId4"/>
    <p:sldId id="257" r:id="rId5"/>
    <p:sldId id="258" r:id="rId6"/>
    <p:sldId id="266" r:id="rId7"/>
    <p:sldId id="259" r:id="rId8"/>
    <p:sldId id="261" r:id="rId9"/>
    <p:sldId id="264" r:id="rId10"/>
    <p:sldId id="262" r:id="rId11"/>
    <p:sldId id="270" r:id="rId12"/>
    <p:sldId id="260" r:id="rId13"/>
    <p:sldId id="265" r:id="rId14"/>
    <p:sldId id="273" r:id="rId15"/>
    <p:sldId id="263" r:id="rId16"/>
    <p:sldId id="268" r:id="rId17"/>
    <p:sldId id="271"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8" name="Slide Number Placeholder 7"/>
          <p:cNvSpPr>
            <a:spLocks noGrp="1"/>
          </p:cNvSpPr>
          <p:nvPr>
            <p:ph type="sldNum" sz="quarter" idx="11"/>
          </p:nvPr>
        </p:nvSpPr>
        <p:spPr/>
        <p:txBody>
          <a:bodyPr/>
          <a:lstStyle/>
          <a:p>
            <a:fld id="{8FED7A99-5058-4593-84DF-2EFE9084AA24}"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EF1B3E-B339-434E-9C2B-36F59A245970}" type="datetimeFigureOut">
              <a:rPr kumimoji="1" lang="ja-JP" altLang="en-US" smtClean="0"/>
              <a:t>2018/9/26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ED7A99-5058-4593-84DF-2EFE9084AA2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CEF1B3E-B339-434E-9C2B-36F59A245970}" type="datetimeFigureOut">
              <a:rPr kumimoji="1" lang="ja-JP" altLang="en-US" smtClean="0"/>
              <a:t>2018/9/26</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FED7A99-5058-4593-84DF-2EFE9084AA24}"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130425"/>
            <a:ext cx="8964488" cy="1470025"/>
          </a:xfrm>
        </p:spPr>
        <p:txBody>
          <a:bodyPr>
            <a:normAutofit/>
          </a:bodyPr>
          <a:lstStyle/>
          <a:p>
            <a:r>
              <a:rPr lang="ja-JP" altLang="en-US" sz="4000" dirty="0" smtClean="0"/>
              <a:t>半規則型変光星</a:t>
            </a:r>
            <a:r>
              <a:rPr lang="en-US" altLang="ja-JP" sz="4000" dirty="0" smtClean="0"/>
              <a:t>SV Peg </a:t>
            </a:r>
            <a:r>
              <a:rPr lang="ja-JP" altLang="en-US" sz="4000" dirty="0" smtClean="0"/>
              <a:t>の年周視差</a:t>
            </a:r>
            <a:r>
              <a:rPr lang="en-US" altLang="ja-JP" sz="4000" dirty="0" smtClean="0"/>
              <a:t/>
            </a:r>
            <a:br>
              <a:rPr lang="en-US" altLang="ja-JP" sz="4000" dirty="0" smtClean="0"/>
            </a:br>
            <a:r>
              <a:rPr lang="ja-JP" altLang="en-US" sz="4000" dirty="0" err="1" smtClean="0"/>
              <a:t>ー</a:t>
            </a:r>
            <a:r>
              <a:rPr lang="en-US" altLang="ja-JP" sz="4000" dirty="0" smtClean="0"/>
              <a:t>VERA</a:t>
            </a:r>
            <a:r>
              <a:rPr lang="ja-JP" altLang="en-US" sz="4000" dirty="0" smtClean="0"/>
              <a:t>と</a:t>
            </a:r>
            <a:r>
              <a:rPr lang="en-US" altLang="ja-JP" sz="4000" dirty="0" smtClean="0"/>
              <a:t>Gaia</a:t>
            </a:r>
            <a:r>
              <a:rPr lang="ja-JP" altLang="en-US" sz="4000" dirty="0" smtClean="0"/>
              <a:t>との比較</a:t>
            </a:r>
            <a:r>
              <a:rPr lang="ja-JP" altLang="en-US" sz="4000" dirty="0" err="1" smtClean="0"/>
              <a:t>ー</a:t>
            </a:r>
            <a:endParaRPr kumimoji="1" lang="ja-JP" altLang="en-US" sz="4000" dirty="0"/>
          </a:p>
        </p:txBody>
      </p:sp>
      <p:sp>
        <p:nvSpPr>
          <p:cNvPr id="3" name="サブタイトル 2"/>
          <p:cNvSpPr>
            <a:spLocks noGrp="1"/>
          </p:cNvSpPr>
          <p:nvPr>
            <p:ph type="subTitle" idx="1"/>
          </p:nvPr>
        </p:nvSpPr>
        <p:spPr>
          <a:xfrm>
            <a:off x="179512" y="3886200"/>
            <a:ext cx="8856984" cy="1752600"/>
          </a:xfrm>
        </p:spPr>
        <p:txBody>
          <a:bodyPr>
            <a:normAutofit fontScale="92500" lnSpcReduction="20000"/>
          </a:bodyPr>
          <a:lstStyle/>
          <a:p>
            <a:r>
              <a:rPr kumimoji="1" lang="ja-JP" altLang="en-US" dirty="0" smtClean="0"/>
              <a:t>須藤広志（岐阜大）</a:t>
            </a:r>
            <a:endParaRPr kumimoji="1" lang="en-US" altLang="ja-JP" dirty="0" smtClean="0"/>
          </a:p>
          <a:p>
            <a:endParaRPr kumimoji="1" lang="en-US" altLang="ja-JP" dirty="0" smtClean="0"/>
          </a:p>
          <a:p>
            <a:r>
              <a:rPr lang="ja-JP" altLang="en-US" dirty="0" smtClean="0"/>
              <a:t>面高俊宏、中川亜紀治、永山貴宏、浦郷陸、村上琴音（鹿児島大学）</a:t>
            </a:r>
            <a:endParaRPr lang="en-US" altLang="ja-JP" dirty="0" smtClean="0"/>
          </a:p>
          <a:p>
            <a:endParaRPr lang="en-US" altLang="ja-JP" dirty="0" smtClean="0"/>
          </a:p>
          <a:p>
            <a:r>
              <a:rPr kumimoji="1" lang="ja-JP" altLang="en-US" dirty="0"/>
              <a:t>永山</a:t>
            </a:r>
            <a:r>
              <a:rPr kumimoji="1" lang="ja-JP" altLang="en-US" dirty="0" smtClean="0"/>
              <a:t>匠、平野賢、本間希樹（国立天文台）</a:t>
            </a:r>
            <a:endParaRPr kumimoji="1" lang="ja-JP" altLang="en-US" dirty="0"/>
          </a:p>
        </p:txBody>
      </p:sp>
    </p:spTree>
    <p:extLst>
      <p:ext uri="{BB962C8B-B14F-4D97-AF65-F5344CB8AC3E}">
        <p14:creationId xmlns:p14="http://schemas.microsoft.com/office/powerpoint/2010/main" val="164805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7464"/>
            <a:ext cx="8229600" cy="1600200"/>
          </a:xfrm>
        </p:spPr>
        <p:txBody>
          <a:bodyPr/>
          <a:lstStyle/>
          <a:p>
            <a:r>
              <a:rPr kumimoji="1" lang="en-US" altLang="ja-JP" dirty="0" smtClean="0"/>
              <a:t>PL relationship</a:t>
            </a:r>
            <a:endParaRPr kumimoji="1" lang="ja-JP" alt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641" t="16456" r="41023" b="6314"/>
          <a:stretch/>
        </p:blipFill>
        <p:spPr bwMode="auto">
          <a:xfrm>
            <a:off x="1115616" y="908720"/>
            <a:ext cx="6048672" cy="592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380312" y="1772816"/>
            <a:ext cx="1138453" cy="646331"/>
          </a:xfrm>
          <a:prstGeom prst="rect">
            <a:avLst/>
          </a:prstGeom>
          <a:noFill/>
        </p:spPr>
        <p:txBody>
          <a:bodyPr wrap="none" rtlCol="0">
            <a:spAutoFit/>
          </a:bodyPr>
          <a:lstStyle/>
          <a:p>
            <a:r>
              <a:rPr lang="ja-JP" altLang="en-US" dirty="0"/>
              <a:t>●　</a:t>
            </a:r>
            <a:r>
              <a:rPr lang="en-US" altLang="ja-JP" dirty="0"/>
              <a:t>SR</a:t>
            </a:r>
          </a:p>
          <a:p>
            <a:r>
              <a:rPr lang="ja-JP" altLang="en-US" dirty="0" smtClean="0"/>
              <a:t>▲　</a:t>
            </a:r>
            <a:r>
              <a:rPr lang="en-US" altLang="ja-JP" dirty="0" smtClean="0"/>
              <a:t>Mira</a:t>
            </a:r>
          </a:p>
        </p:txBody>
      </p:sp>
      <p:sp>
        <p:nvSpPr>
          <p:cNvPr id="6" name="テキスト ボックス 5"/>
          <p:cNvSpPr txBox="1"/>
          <p:nvPr/>
        </p:nvSpPr>
        <p:spPr>
          <a:xfrm>
            <a:off x="3563888" y="3851756"/>
            <a:ext cx="901914" cy="369332"/>
          </a:xfrm>
          <a:prstGeom prst="rect">
            <a:avLst/>
          </a:prstGeom>
          <a:noFill/>
        </p:spPr>
        <p:txBody>
          <a:bodyPr wrap="none" rtlCol="0">
            <a:spAutoFit/>
          </a:bodyPr>
          <a:lstStyle/>
          <a:p>
            <a:r>
              <a:rPr kumimoji="1" lang="en-US" altLang="ja-JP" dirty="0" smtClean="0">
                <a:solidFill>
                  <a:srgbClr val="FF0000"/>
                </a:solidFill>
              </a:rPr>
              <a:t>SV Peg</a:t>
            </a:r>
            <a:endParaRPr kumimoji="1" lang="ja-JP" altLang="en-US" dirty="0">
              <a:solidFill>
                <a:srgbClr val="FF0000"/>
              </a:solidFill>
            </a:endParaRPr>
          </a:p>
        </p:txBody>
      </p:sp>
      <p:sp>
        <p:nvSpPr>
          <p:cNvPr id="7" name="テキスト ボックス 6"/>
          <p:cNvSpPr txBox="1"/>
          <p:nvPr/>
        </p:nvSpPr>
        <p:spPr>
          <a:xfrm>
            <a:off x="3239423" y="2421574"/>
            <a:ext cx="2027350" cy="369332"/>
          </a:xfrm>
          <a:prstGeom prst="rect">
            <a:avLst/>
          </a:prstGeom>
          <a:solidFill>
            <a:srgbClr val="FFFF00"/>
          </a:solidFill>
        </p:spPr>
        <p:txBody>
          <a:bodyPr wrap="none" rtlCol="0">
            <a:spAutoFit/>
          </a:bodyPr>
          <a:lstStyle/>
          <a:p>
            <a:r>
              <a:rPr kumimoji="1" lang="en-US" altLang="ja-JP" dirty="0" smtClean="0"/>
              <a:t>1</a:t>
            </a:r>
            <a:r>
              <a:rPr kumimoji="1" lang="en-US" altLang="ja-JP" baseline="30000" dirty="0" smtClean="0"/>
              <a:t>st</a:t>
            </a:r>
            <a:r>
              <a:rPr kumimoji="1" lang="en-US" altLang="ja-JP" dirty="0" smtClean="0"/>
              <a:t> overtone Mira?</a:t>
            </a:r>
            <a:endParaRPr kumimoji="1" lang="ja-JP" altLang="en-US" dirty="0"/>
          </a:p>
        </p:txBody>
      </p:sp>
    </p:spTree>
    <p:extLst>
      <p:ext uri="{BB962C8B-B14F-4D97-AF65-F5344CB8AC3E}">
        <p14:creationId xmlns:p14="http://schemas.microsoft.com/office/powerpoint/2010/main" val="2344709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7464"/>
            <a:ext cx="8229600" cy="1600200"/>
          </a:xfrm>
        </p:spPr>
        <p:txBody>
          <a:bodyPr/>
          <a:lstStyle/>
          <a:p>
            <a:r>
              <a:rPr kumimoji="1" lang="en-US" altLang="ja-JP" dirty="0" smtClean="0"/>
              <a:t>PL relationship?</a:t>
            </a:r>
            <a:endParaRPr kumimoji="1" lang="ja-JP" alt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641" t="16456" r="41023" b="6314"/>
          <a:stretch/>
        </p:blipFill>
        <p:spPr bwMode="auto">
          <a:xfrm>
            <a:off x="1115616" y="908720"/>
            <a:ext cx="6048672" cy="592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380312" y="1772816"/>
            <a:ext cx="1138453" cy="646331"/>
          </a:xfrm>
          <a:prstGeom prst="rect">
            <a:avLst/>
          </a:prstGeom>
          <a:noFill/>
        </p:spPr>
        <p:txBody>
          <a:bodyPr wrap="none" rtlCol="0">
            <a:spAutoFit/>
          </a:bodyPr>
          <a:lstStyle/>
          <a:p>
            <a:r>
              <a:rPr lang="ja-JP" altLang="en-US" dirty="0" smtClean="0"/>
              <a:t>▲　</a:t>
            </a:r>
            <a:r>
              <a:rPr lang="en-US" altLang="ja-JP" dirty="0" smtClean="0"/>
              <a:t>Mira</a:t>
            </a:r>
          </a:p>
          <a:p>
            <a:r>
              <a:rPr kumimoji="1" lang="ja-JP" altLang="en-US" dirty="0" smtClean="0"/>
              <a:t>●　</a:t>
            </a:r>
            <a:r>
              <a:rPr kumimoji="1" lang="en-US" altLang="ja-JP" dirty="0" smtClean="0"/>
              <a:t>SR</a:t>
            </a:r>
          </a:p>
        </p:txBody>
      </p:sp>
      <p:sp>
        <p:nvSpPr>
          <p:cNvPr id="6" name="テキスト ボックス 5"/>
          <p:cNvSpPr txBox="1"/>
          <p:nvPr/>
        </p:nvSpPr>
        <p:spPr>
          <a:xfrm>
            <a:off x="3707904" y="1475492"/>
            <a:ext cx="3915559" cy="369332"/>
          </a:xfrm>
          <a:prstGeom prst="rect">
            <a:avLst/>
          </a:prstGeom>
          <a:solidFill>
            <a:schemeClr val="bg2"/>
          </a:solidFill>
        </p:spPr>
        <p:txBody>
          <a:bodyPr wrap="none" rtlCol="0">
            <a:spAutoFit/>
          </a:bodyPr>
          <a:lstStyle/>
          <a:p>
            <a:r>
              <a:rPr kumimoji="1" lang="en-US" altLang="ja-JP" dirty="0" smtClean="0">
                <a:solidFill>
                  <a:srgbClr val="7030A0"/>
                </a:solidFill>
              </a:rPr>
              <a:t>SV Peg</a:t>
            </a:r>
            <a:r>
              <a:rPr lang="ja-JP" altLang="en-US" dirty="0" smtClean="0">
                <a:solidFill>
                  <a:srgbClr val="7030A0"/>
                </a:solidFill>
              </a:rPr>
              <a:t>（</a:t>
            </a:r>
            <a:r>
              <a:rPr lang="en-US" altLang="ja-JP" dirty="0" smtClean="0">
                <a:solidFill>
                  <a:srgbClr val="7030A0"/>
                </a:solidFill>
              </a:rPr>
              <a:t>Gaia</a:t>
            </a:r>
            <a:r>
              <a:rPr lang="ja-JP" altLang="en-US" dirty="0" smtClean="0">
                <a:solidFill>
                  <a:srgbClr val="7030A0"/>
                </a:solidFill>
              </a:rPr>
              <a:t>で距離を決めた</a:t>
            </a:r>
            <a:r>
              <a:rPr lang="ja-JP" altLang="en-US" dirty="0">
                <a:solidFill>
                  <a:srgbClr val="7030A0"/>
                </a:solidFill>
              </a:rPr>
              <a:t>場合</a:t>
            </a:r>
            <a:r>
              <a:rPr lang="ja-JP" altLang="en-US" dirty="0" smtClean="0">
                <a:solidFill>
                  <a:srgbClr val="7030A0"/>
                </a:solidFill>
              </a:rPr>
              <a:t>）</a:t>
            </a:r>
            <a:endParaRPr kumimoji="1" lang="ja-JP" altLang="en-US" dirty="0">
              <a:solidFill>
                <a:srgbClr val="7030A0"/>
              </a:solidFill>
            </a:endParaRPr>
          </a:p>
        </p:txBody>
      </p:sp>
      <p:sp>
        <p:nvSpPr>
          <p:cNvPr id="3" name="円/楕円 2"/>
          <p:cNvSpPr/>
          <p:nvPr/>
        </p:nvSpPr>
        <p:spPr>
          <a:xfrm>
            <a:off x="3419872" y="1628800"/>
            <a:ext cx="144016" cy="144016"/>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3491880" y="1772816"/>
            <a:ext cx="0" cy="2191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730089" y="3798560"/>
            <a:ext cx="4082271" cy="369332"/>
          </a:xfrm>
          <a:prstGeom prst="rect">
            <a:avLst/>
          </a:prstGeom>
          <a:solidFill>
            <a:schemeClr val="bg2"/>
          </a:solidFill>
        </p:spPr>
        <p:txBody>
          <a:bodyPr wrap="none" rtlCol="0">
            <a:spAutoFit/>
          </a:bodyPr>
          <a:lstStyle/>
          <a:p>
            <a:r>
              <a:rPr kumimoji="1" lang="en-US" altLang="ja-JP" dirty="0" smtClean="0">
                <a:solidFill>
                  <a:srgbClr val="FF0000"/>
                </a:solidFill>
              </a:rPr>
              <a:t>SV Peg</a:t>
            </a:r>
            <a:r>
              <a:rPr lang="ja-JP" altLang="en-US" dirty="0" smtClean="0">
                <a:solidFill>
                  <a:srgbClr val="FF0000"/>
                </a:solidFill>
              </a:rPr>
              <a:t>（</a:t>
            </a:r>
            <a:r>
              <a:rPr lang="en-US" altLang="ja-JP" dirty="0" smtClean="0">
                <a:solidFill>
                  <a:srgbClr val="FF0000"/>
                </a:solidFill>
              </a:rPr>
              <a:t>VERA</a:t>
            </a:r>
            <a:r>
              <a:rPr lang="ja-JP" altLang="en-US" dirty="0" smtClean="0">
                <a:solidFill>
                  <a:srgbClr val="FF0000"/>
                </a:solidFill>
              </a:rPr>
              <a:t>で距離を決めた</a:t>
            </a:r>
            <a:r>
              <a:rPr lang="ja-JP" altLang="en-US" dirty="0">
                <a:solidFill>
                  <a:srgbClr val="FF0000"/>
                </a:solidFill>
              </a:rPr>
              <a:t>場合</a:t>
            </a:r>
            <a:r>
              <a:rPr lang="ja-JP" altLang="en-US"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4090488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Stellar Properties</a:t>
            </a:r>
            <a:endParaRPr kumimoji="1" lang="ja-JP" altLang="en-US" dirty="0"/>
          </a:p>
        </p:txBody>
      </p:sp>
      <p:sp>
        <p:nvSpPr>
          <p:cNvPr id="3" name="コンテンツ プレースホルダー 2"/>
          <p:cNvSpPr>
            <a:spLocks noGrp="1"/>
          </p:cNvSpPr>
          <p:nvPr>
            <p:ph idx="1"/>
          </p:nvPr>
        </p:nvSpPr>
        <p:spPr>
          <a:xfrm>
            <a:off x="251520" y="1600200"/>
            <a:ext cx="8640960" cy="4525963"/>
          </a:xfrm>
        </p:spPr>
        <p:txBody>
          <a:bodyPr/>
          <a:lstStyle/>
          <a:p>
            <a:r>
              <a:rPr lang="ja-JP" altLang="en-US" dirty="0"/>
              <a:t>有効</a:t>
            </a:r>
            <a:r>
              <a:rPr lang="ja-JP" altLang="en-US" dirty="0" smtClean="0"/>
              <a:t>温度　</a:t>
            </a:r>
            <a:r>
              <a:rPr lang="en-US" altLang="ja-JP" dirty="0" smtClean="0"/>
              <a:t>3900 K</a:t>
            </a:r>
            <a:r>
              <a:rPr lang="ja-JP" altLang="en-US" dirty="0" smtClean="0"/>
              <a:t>（</a:t>
            </a:r>
            <a:r>
              <a:rPr lang="en-US" altLang="ja-JP" dirty="0" smtClean="0"/>
              <a:t>ISO</a:t>
            </a:r>
            <a:r>
              <a:rPr lang="ja-JP" altLang="en-US" dirty="0" smtClean="0"/>
              <a:t>スペクトル：</a:t>
            </a:r>
            <a:r>
              <a:rPr lang="en-US" altLang="ja-JP" dirty="0" err="1" smtClean="0"/>
              <a:t>Aringer</a:t>
            </a:r>
            <a:r>
              <a:rPr lang="en-US" altLang="ja-JP" dirty="0" smtClean="0"/>
              <a:t> et al. 2002</a:t>
            </a:r>
            <a:r>
              <a:rPr lang="ja-JP" altLang="en-US" dirty="0" smtClean="0"/>
              <a:t>）</a:t>
            </a:r>
            <a:endParaRPr lang="en-US" altLang="ja-JP" dirty="0" smtClean="0"/>
          </a:p>
          <a:p>
            <a:r>
              <a:rPr kumimoji="1" lang="en-US" altLang="ja-JP" dirty="0" smtClean="0"/>
              <a:t>bolometric </a:t>
            </a:r>
            <a:r>
              <a:rPr kumimoji="1" lang="ja-JP" altLang="en-US" dirty="0" smtClean="0"/>
              <a:t>光度　</a:t>
            </a:r>
            <a:r>
              <a:rPr kumimoji="1" lang="en-US" altLang="ja-JP" dirty="0" smtClean="0"/>
              <a:t>7400 </a:t>
            </a:r>
            <a:r>
              <a:rPr kumimoji="1" lang="en-US" altLang="ja-JP" i="1" dirty="0" err="1" smtClean="0"/>
              <a:t>L</a:t>
            </a:r>
            <a:r>
              <a:rPr lang="en-US" altLang="ja-JP" baseline="-25000" dirty="0" err="1" smtClean="0"/>
              <a:t>solar</a:t>
            </a:r>
            <a:r>
              <a:rPr lang="en-US" altLang="ja-JP" baseline="-25000" dirty="0" smtClean="0"/>
              <a:t> </a:t>
            </a:r>
            <a:r>
              <a:rPr lang="en-US" altLang="ja-JP" dirty="0" smtClean="0"/>
              <a:t>(</a:t>
            </a:r>
            <a:r>
              <a:rPr lang="en-US" altLang="ja-JP" dirty="0" err="1" smtClean="0"/>
              <a:t>Bessell&amp;Wood</a:t>
            </a:r>
            <a:r>
              <a:rPr lang="en-US" altLang="ja-JP" dirty="0" smtClean="0"/>
              <a:t> 1984</a:t>
            </a:r>
            <a:r>
              <a:rPr lang="ja-JP" altLang="en-US" dirty="0" smtClean="0"/>
              <a:t>で</a:t>
            </a:r>
            <a:r>
              <a:rPr lang="en-US" altLang="ja-JP" dirty="0" smtClean="0"/>
              <a:t>bolometric correction)</a:t>
            </a:r>
            <a:endParaRPr lang="en-US" altLang="ja-JP" baseline="-25000" dirty="0" smtClean="0"/>
          </a:p>
          <a:p>
            <a:r>
              <a:rPr lang="ja-JP" altLang="en-US" dirty="0">
                <a:solidFill>
                  <a:srgbClr val="FF0000"/>
                </a:solidFill>
              </a:rPr>
              <a:t>恒星</a:t>
            </a:r>
            <a:r>
              <a:rPr lang="ja-JP" altLang="en-US" dirty="0" smtClean="0">
                <a:solidFill>
                  <a:srgbClr val="FF0000"/>
                </a:solidFill>
              </a:rPr>
              <a:t>半径　</a:t>
            </a:r>
            <a:r>
              <a:rPr lang="en-US" altLang="ja-JP" dirty="0" smtClean="0">
                <a:solidFill>
                  <a:srgbClr val="FF0000"/>
                </a:solidFill>
              </a:rPr>
              <a:t>1.6 AU = 4.8 mas </a:t>
            </a:r>
            <a:r>
              <a:rPr lang="en-US" altLang="ja-JP" dirty="0" smtClean="0"/>
              <a:t>@D=333pc </a:t>
            </a:r>
          </a:p>
          <a:p>
            <a:pPr lvl="1"/>
            <a:r>
              <a:rPr lang="en-US" altLang="ja-JP" dirty="0" smtClean="0"/>
              <a:t>π</a:t>
            </a:r>
            <a:r>
              <a:rPr lang="en-US" altLang="ja-JP" baseline="-25000" dirty="0" smtClean="0"/>
              <a:t>VLBI</a:t>
            </a:r>
            <a:r>
              <a:rPr lang="ja-JP" altLang="en-US" dirty="0" smtClean="0"/>
              <a:t>と</a:t>
            </a:r>
            <a:r>
              <a:rPr lang="en-US" altLang="ja-JP" dirty="0" smtClean="0"/>
              <a:t>comparable </a:t>
            </a:r>
          </a:p>
        </p:txBody>
      </p:sp>
    </p:spTree>
    <p:extLst>
      <p:ext uri="{BB962C8B-B14F-4D97-AF65-F5344CB8AC3E}">
        <p14:creationId xmlns:p14="http://schemas.microsoft.com/office/powerpoint/2010/main" val="316290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1484784"/>
            <a:ext cx="8280920" cy="21602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US" altLang="ja-JP" dirty="0"/>
              <a:t>Annual </a:t>
            </a:r>
            <a:r>
              <a:rPr lang="en-US" altLang="ja-JP" dirty="0" smtClean="0"/>
              <a:t>Parallax</a:t>
            </a:r>
            <a:r>
              <a:rPr lang="ja-JP" altLang="en-US" dirty="0" smtClean="0"/>
              <a:t>の違いの原因は</a:t>
            </a:r>
            <a:r>
              <a:rPr lang="en-US" altLang="ja-JP" dirty="0" smtClean="0"/>
              <a:t> ??</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メーザーによる</a:t>
            </a:r>
            <a:r>
              <a:rPr kumimoji="1" lang="en-US" altLang="ja-JP" dirty="0" smtClean="0"/>
              <a:t>VERA</a:t>
            </a:r>
            <a:r>
              <a:rPr kumimoji="1" lang="ja-JP" altLang="en-US" dirty="0" smtClean="0"/>
              <a:t>の観測</a:t>
            </a:r>
            <a:endParaRPr kumimoji="1" lang="en-US" altLang="ja-JP" dirty="0" smtClean="0"/>
          </a:p>
          <a:p>
            <a:pPr lvl="1"/>
            <a:r>
              <a:rPr kumimoji="1" lang="ja-JP" altLang="en-US" dirty="0" smtClean="0"/>
              <a:t>恒星そのものではなく、その周辺のコンパクトなスポットを見ている。</a:t>
            </a:r>
            <a:endParaRPr kumimoji="1" lang="en-US" altLang="ja-JP" dirty="0" smtClean="0"/>
          </a:p>
          <a:p>
            <a:pPr lvl="1"/>
            <a:r>
              <a:rPr lang="ja-JP" altLang="en-US" dirty="0" smtClean="0"/>
              <a:t>複数のスポットを使って年周視差を決めている。</a:t>
            </a:r>
            <a:endParaRPr lang="en-US" altLang="ja-JP" dirty="0" smtClean="0"/>
          </a:p>
          <a:p>
            <a:r>
              <a:rPr lang="ja-JP" altLang="en-US" dirty="0"/>
              <a:t>可視光による</a:t>
            </a:r>
            <a:r>
              <a:rPr lang="en-US" altLang="ja-JP" dirty="0"/>
              <a:t>Gaia</a:t>
            </a:r>
            <a:r>
              <a:rPr lang="ja-JP" altLang="en-US" dirty="0"/>
              <a:t>の</a:t>
            </a:r>
            <a:r>
              <a:rPr lang="ja-JP" altLang="en-US" dirty="0" smtClean="0"/>
              <a:t>観測</a:t>
            </a:r>
            <a:endParaRPr lang="en-US" altLang="ja-JP" dirty="0"/>
          </a:p>
          <a:p>
            <a:pPr lvl="1"/>
            <a:r>
              <a:rPr lang="ja-JP" altLang="en-US" dirty="0" smtClean="0"/>
              <a:t>恒星</a:t>
            </a:r>
            <a:r>
              <a:rPr lang="ja-JP" altLang="en-US" dirty="0"/>
              <a:t>サイズの影響を受けるだろう</a:t>
            </a:r>
            <a:r>
              <a:rPr lang="ja-JP" altLang="en-US" dirty="0" smtClean="0"/>
              <a:t>。表面輝度分布の非対称性、時間変動。</a:t>
            </a:r>
            <a:endParaRPr lang="en-US" altLang="ja-JP" dirty="0" smtClean="0"/>
          </a:p>
          <a:p>
            <a:pPr lvl="1"/>
            <a:r>
              <a:rPr lang="ja-JP" altLang="en-US" dirty="0" smtClean="0"/>
              <a:t>星そのもの</a:t>
            </a:r>
            <a:r>
              <a:rPr lang="en-US" altLang="ja-JP" dirty="0" smtClean="0"/>
              <a:t>1</a:t>
            </a:r>
            <a:r>
              <a:rPr lang="ja-JP" altLang="en-US" dirty="0"/>
              <a:t>天体</a:t>
            </a:r>
            <a:r>
              <a:rPr lang="ja-JP" altLang="en-US" dirty="0" smtClean="0"/>
              <a:t>で年周視差を決めざるを得ない。</a:t>
            </a:r>
            <a:endParaRPr lang="en-US" altLang="ja-JP" dirty="0" smtClean="0"/>
          </a:p>
          <a:p>
            <a:pPr lvl="1"/>
            <a:endParaRPr lang="en-US" altLang="ja-JP" dirty="0"/>
          </a:p>
          <a:p>
            <a:r>
              <a:rPr lang="ja-JP" altLang="en-US" dirty="0" smtClean="0"/>
              <a:t>晩期型星のような大きく膨らんだ／脈動した恒星では、</a:t>
            </a:r>
            <a:r>
              <a:rPr lang="en-US" altLang="ja-JP" dirty="0" smtClean="0"/>
              <a:t>Gaia</a:t>
            </a:r>
            <a:r>
              <a:rPr lang="ja-JP" altLang="en-US" dirty="0" smtClean="0"/>
              <a:t>では年周視差が決まりにくいのかもしれない。</a:t>
            </a:r>
            <a:endParaRPr lang="en-US" altLang="ja-JP" dirty="0" smtClean="0"/>
          </a:p>
          <a:p>
            <a:r>
              <a:rPr lang="ja-JP" altLang="en-US" dirty="0" smtClean="0"/>
              <a:t>一方、どうして</a:t>
            </a:r>
            <a:r>
              <a:rPr lang="en-US" altLang="ja-JP" dirty="0" smtClean="0"/>
              <a:t>Gaia</a:t>
            </a:r>
            <a:r>
              <a:rPr lang="ja-JP" altLang="en-US" dirty="0" err="1" smtClean="0"/>
              <a:t>のほう</a:t>
            </a:r>
            <a:r>
              <a:rPr lang="ja-JP" altLang="en-US" dirty="0" smtClean="0"/>
              <a:t>が</a:t>
            </a:r>
            <a:r>
              <a:rPr lang="en-US" altLang="ja-JP" dirty="0" smtClean="0"/>
              <a:t>VERA</a:t>
            </a:r>
            <a:r>
              <a:rPr lang="ja-JP" altLang="en-US" dirty="0" smtClean="0"/>
              <a:t>より</a:t>
            </a:r>
            <a:r>
              <a:rPr lang="ja-JP" altLang="en-US" u="sng" dirty="0" smtClean="0"/>
              <a:t>小さい</a:t>
            </a:r>
            <a:r>
              <a:rPr lang="ja-JP" altLang="en-US" dirty="0" smtClean="0"/>
              <a:t>年周視差を導くのかはよくわからない。</a:t>
            </a:r>
            <a:endParaRPr lang="en-US" altLang="ja-JP" dirty="0" smtClean="0"/>
          </a:p>
          <a:p>
            <a:r>
              <a:rPr lang="ja-JP" altLang="en-US" dirty="0" smtClean="0"/>
              <a:t>恒星サイズや周期などとの関連を調査するためのより統計的な研究の必要性（</a:t>
            </a:r>
            <a:r>
              <a:rPr lang="en-US" altLang="ja-JP" dirty="0" smtClean="0"/>
              <a:t>Nakagawa et al . in prep. &amp;</a:t>
            </a:r>
            <a:r>
              <a:rPr lang="ja-JP" altLang="en-US" dirty="0"/>
              <a:t> </a:t>
            </a:r>
            <a:r>
              <a:rPr lang="ja-JP" altLang="en-US" dirty="0" smtClean="0"/>
              <a:t>次の講演）</a:t>
            </a:r>
            <a:endParaRPr lang="en-US" altLang="ja-JP" dirty="0"/>
          </a:p>
          <a:p>
            <a:endParaRPr kumimoji="1" lang="ja-JP" altLang="en-US" dirty="0"/>
          </a:p>
        </p:txBody>
      </p:sp>
    </p:spTree>
    <p:extLst>
      <p:ext uri="{BB962C8B-B14F-4D97-AF65-F5344CB8AC3E}">
        <p14:creationId xmlns:p14="http://schemas.microsoft.com/office/powerpoint/2010/main" val="2506012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internal motion</a:t>
            </a:r>
            <a:endParaRPr kumimoji="1" lang="ja-JP" altLang="en-US"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44" t="20269" r="43657" b="6738"/>
          <a:stretch/>
        </p:blipFill>
        <p:spPr bwMode="auto">
          <a:xfrm>
            <a:off x="539552" y="1556792"/>
            <a:ext cx="6480720" cy="518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964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Proper Motion</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50181172"/>
              </p:ext>
            </p:extLst>
          </p:nvPr>
        </p:nvGraphicFramePr>
        <p:xfrm>
          <a:off x="467544" y="2060848"/>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kumimoji="1" lang="ja-JP" altLang="en-US" dirty="0"/>
                    </a:p>
                  </a:txBody>
                  <a:tcPr/>
                </a:tc>
                <a:tc>
                  <a:txBody>
                    <a:bodyPr/>
                    <a:lstStyle/>
                    <a:p>
                      <a:r>
                        <a:rPr kumimoji="1" lang="en-US" altLang="ja-JP" dirty="0" smtClean="0"/>
                        <a:t>RA</a:t>
                      </a:r>
                      <a:endParaRPr kumimoji="1" lang="ja-JP" altLang="en-US" dirty="0"/>
                    </a:p>
                  </a:txBody>
                  <a:tcPr/>
                </a:tc>
                <a:tc>
                  <a:txBody>
                    <a:bodyPr/>
                    <a:lstStyle/>
                    <a:p>
                      <a:r>
                        <a:rPr kumimoji="1" lang="en-US" altLang="ja-JP" dirty="0" smtClean="0"/>
                        <a:t>Dec</a:t>
                      </a:r>
                      <a:endParaRPr kumimoji="1" lang="ja-JP" alt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VERA (this work)</a:t>
                      </a:r>
                      <a:endParaRPr kumimoji="1" lang="ja-JP" altLang="en-US" dirty="0" smtClean="0"/>
                    </a:p>
                  </a:txBody>
                  <a:tcPr/>
                </a:tc>
                <a:tc>
                  <a:txBody>
                    <a:bodyPr/>
                    <a:lstStyle/>
                    <a:p>
                      <a:r>
                        <a:rPr kumimoji="1" lang="en-US" altLang="ja-JP" dirty="0" smtClean="0"/>
                        <a:t>11.59 +/- 0.54 mas/y</a:t>
                      </a:r>
                      <a:endParaRPr kumimoji="1" lang="ja-JP" altLang="en-US" dirty="0"/>
                    </a:p>
                  </a:txBody>
                  <a:tcPr/>
                </a:tc>
                <a:tc>
                  <a:txBody>
                    <a:bodyPr/>
                    <a:lstStyle/>
                    <a:p>
                      <a:r>
                        <a:rPr kumimoji="1" lang="ja-JP" altLang="en-US" dirty="0" smtClean="0"/>
                        <a:t>－</a:t>
                      </a:r>
                      <a:r>
                        <a:rPr kumimoji="1" lang="en-US" altLang="ja-JP" dirty="0" smtClean="0"/>
                        <a:t>8.63 +/- 0.44 mas/y</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err="1" smtClean="0"/>
                        <a:t>Hipparcos</a:t>
                      </a:r>
                      <a:endParaRPr kumimoji="1" lang="ja-JP" altLang="en-US" dirty="0"/>
                    </a:p>
                  </a:txBody>
                  <a:tcPr/>
                </a:tc>
                <a:tc>
                  <a:txBody>
                    <a:bodyPr/>
                    <a:lstStyle/>
                    <a:p>
                      <a:r>
                        <a:rPr kumimoji="1" lang="en-US" altLang="ja-JP" dirty="0" smtClean="0"/>
                        <a:t>12.27 +/- 1.17</a:t>
                      </a:r>
                      <a:endParaRPr kumimoji="1" lang="ja-JP" altLang="en-US" dirty="0"/>
                    </a:p>
                  </a:txBody>
                  <a:tcPr/>
                </a:tc>
                <a:tc>
                  <a:txBody>
                    <a:bodyPr/>
                    <a:lstStyle/>
                    <a:p>
                      <a:r>
                        <a:rPr kumimoji="1" lang="ja-JP" altLang="en-US" dirty="0" smtClean="0"/>
                        <a:t>－</a:t>
                      </a:r>
                      <a:r>
                        <a:rPr kumimoji="1" lang="en-US" altLang="ja-JP" dirty="0" smtClean="0"/>
                        <a:t>9.73 +/- 1.24</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en-US" altLang="ja-JP" dirty="0" smtClean="0"/>
                        <a:t>Gaia</a:t>
                      </a:r>
                      <a:endParaRPr kumimoji="1" lang="ja-JP" altLang="en-US" dirty="0"/>
                    </a:p>
                  </a:txBody>
                  <a:tcPr/>
                </a:tc>
                <a:tc>
                  <a:txBody>
                    <a:bodyPr/>
                    <a:lstStyle/>
                    <a:p>
                      <a:r>
                        <a:rPr kumimoji="1" lang="en-US" altLang="ja-JP" dirty="0" smtClean="0"/>
                        <a:t>15.244</a:t>
                      </a:r>
                      <a:endParaRPr kumimoji="1" lang="ja-JP" altLang="en-US" dirty="0"/>
                    </a:p>
                  </a:txBody>
                  <a:tcPr/>
                </a:tc>
                <a:tc>
                  <a:txBody>
                    <a:bodyPr/>
                    <a:lstStyle/>
                    <a:p>
                      <a:r>
                        <a:rPr kumimoji="1" lang="ja-JP" altLang="en-US" dirty="0" smtClean="0"/>
                        <a:t>－</a:t>
                      </a:r>
                      <a:r>
                        <a:rPr kumimoji="1" lang="en-US" altLang="ja-JP" dirty="0" smtClean="0"/>
                        <a:t>5.989</a:t>
                      </a:r>
                      <a:endParaRPr kumimoji="1" lang="ja-JP" alt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3051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75456"/>
            <a:ext cx="8229600" cy="1600200"/>
          </a:xfrm>
        </p:spPr>
        <p:txBody>
          <a:bodyPr/>
          <a:lstStyle/>
          <a:p>
            <a:r>
              <a:rPr lang="en-US" altLang="ja-JP" dirty="0" smtClean="0"/>
              <a:t>Opt. Light Curve</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61" t="21042" r="33704" b="4167"/>
          <a:stretch/>
        </p:blipFill>
        <p:spPr bwMode="auto">
          <a:xfrm>
            <a:off x="395536" y="836712"/>
            <a:ext cx="7776864" cy="595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05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063" b="18698"/>
          <a:stretch/>
        </p:blipFill>
        <p:spPr bwMode="auto">
          <a:xfrm>
            <a:off x="0" y="32546"/>
            <a:ext cx="9088839" cy="318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93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 </a:t>
            </a:r>
            <a:endParaRPr kumimoji="1" lang="ja-JP" altLang="en-US" dirty="0"/>
          </a:p>
        </p:txBody>
      </p:sp>
      <p:sp>
        <p:nvSpPr>
          <p:cNvPr id="3" name="コンテンツ プレースホルダー 2"/>
          <p:cNvSpPr>
            <a:spLocks noGrp="1"/>
          </p:cNvSpPr>
          <p:nvPr>
            <p:ph idx="1"/>
          </p:nvPr>
        </p:nvSpPr>
        <p:spPr>
          <a:xfrm>
            <a:off x="457200" y="1855365"/>
            <a:ext cx="8229600" cy="4525963"/>
          </a:xfrm>
        </p:spPr>
        <p:txBody>
          <a:bodyPr>
            <a:normAutofit fontScale="92500" lnSpcReduction="10000"/>
          </a:bodyPr>
          <a:lstStyle/>
          <a:p>
            <a:r>
              <a:rPr kumimoji="1" lang="en-US" altLang="ja-JP" dirty="0" err="1" smtClean="0"/>
              <a:t>SRb</a:t>
            </a:r>
            <a:r>
              <a:rPr kumimoji="1" lang="ja-JP" altLang="en-US" dirty="0" smtClean="0"/>
              <a:t>星</a:t>
            </a:r>
            <a:r>
              <a:rPr kumimoji="1" lang="en-US" altLang="ja-JP" dirty="0" smtClean="0"/>
              <a:t> SV Peg </a:t>
            </a:r>
            <a:r>
              <a:rPr kumimoji="1" lang="ja-JP" altLang="en-US" dirty="0" smtClean="0"/>
              <a:t>の</a:t>
            </a:r>
            <a:r>
              <a:rPr kumimoji="1" lang="en-US" altLang="ja-JP" dirty="0" smtClean="0"/>
              <a:t>VERA</a:t>
            </a:r>
            <a:r>
              <a:rPr kumimoji="1" lang="ja-JP" altLang="en-US" dirty="0" smtClean="0"/>
              <a:t>による年周視差計測の結果、</a:t>
            </a:r>
            <a:endParaRPr kumimoji="1" lang="en-US" altLang="ja-JP" dirty="0" smtClean="0"/>
          </a:p>
          <a:p>
            <a:endParaRPr lang="en-US" altLang="ja-JP" dirty="0"/>
          </a:p>
          <a:p>
            <a:endParaRPr lang="en-US" altLang="ja-JP" dirty="0" smtClean="0"/>
          </a:p>
          <a:p>
            <a:pPr marL="0" indent="0">
              <a:buNone/>
            </a:pPr>
            <a:r>
              <a:rPr lang="ja-JP" altLang="en-US" dirty="0" smtClean="0"/>
              <a:t>　を得た。これは</a:t>
            </a:r>
            <a:r>
              <a:rPr lang="en-US" altLang="ja-JP" dirty="0" smtClean="0"/>
              <a:t>Gaia </a:t>
            </a:r>
            <a:r>
              <a:rPr lang="ja-JP" altLang="en-US" dirty="0" smtClean="0"/>
              <a:t>による年周視差計測の結果</a:t>
            </a:r>
            <a:endParaRPr lang="en-US" altLang="ja-JP" dirty="0" smtClean="0"/>
          </a:p>
          <a:p>
            <a:endParaRPr lang="en-US" altLang="ja-JP" dirty="0"/>
          </a:p>
          <a:p>
            <a:endParaRPr lang="en-US" altLang="ja-JP" dirty="0" smtClean="0"/>
          </a:p>
          <a:p>
            <a:pPr marL="0" indent="0">
              <a:buNone/>
            </a:pPr>
            <a:r>
              <a:rPr lang="ja-JP" altLang="en-US" dirty="0" smtClean="0"/>
              <a:t>　に比べて、３倍ほど大きいことが示された。</a:t>
            </a:r>
            <a:endParaRPr lang="en-US" altLang="ja-JP" dirty="0" smtClean="0"/>
          </a:p>
          <a:p>
            <a:pPr lvl="1"/>
            <a:r>
              <a:rPr lang="ja-JP" altLang="en-US" dirty="0"/>
              <a:t>原因</a:t>
            </a:r>
            <a:r>
              <a:rPr lang="ja-JP" altLang="en-US" dirty="0" smtClean="0"/>
              <a:t>については今後統計的なデータから研究が必要。</a:t>
            </a:r>
            <a:endParaRPr lang="en-US" altLang="ja-JP" dirty="0" smtClean="0"/>
          </a:p>
          <a:p>
            <a:endParaRPr lang="en-US" altLang="ja-JP" dirty="0" smtClean="0"/>
          </a:p>
          <a:p>
            <a:r>
              <a:rPr lang="ja-JP" altLang="en-US" dirty="0" smtClean="0"/>
              <a:t>鹿児島１</a:t>
            </a:r>
            <a:r>
              <a:rPr lang="en-US" altLang="ja-JP" dirty="0" smtClean="0"/>
              <a:t>m</a:t>
            </a:r>
            <a:r>
              <a:rPr lang="ja-JP" altLang="en-US" dirty="0" smtClean="0"/>
              <a:t>による近赤外線のモニタリングから変光周期等を求め、</a:t>
            </a:r>
            <a:r>
              <a:rPr lang="en-US" altLang="ja-JP" dirty="0" smtClean="0"/>
              <a:t>SV</a:t>
            </a:r>
            <a:r>
              <a:rPr lang="ja-JP" altLang="en-US" dirty="0" smtClean="0"/>
              <a:t> </a:t>
            </a:r>
            <a:r>
              <a:rPr lang="en-US" altLang="ja-JP" dirty="0" smtClean="0"/>
              <a:t>Peg</a:t>
            </a:r>
            <a:r>
              <a:rPr lang="ja-JP" altLang="en-US" dirty="0" smtClean="0"/>
              <a:t>は</a:t>
            </a:r>
            <a:r>
              <a:rPr lang="ja-JP" altLang="en-US" dirty="0"/>
              <a:t>、</a:t>
            </a:r>
            <a:r>
              <a:rPr lang="en-US" altLang="ja-JP" dirty="0" smtClean="0"/>
              <a:t>PL</a:t>
            </a:r>
            <a:r>
              <a:rPr lang="ja-JP" altLang="en-US" dirty="0" smtClean="0"/>
              <a:t>関係上で天の川銀河の他の</a:t>
            </a:r>
            <a:r>
              <a:rPr lang="en-US" altLang="ja-JP" dirty="0" smtClean="0"/>
              <a:t>SR</a:t>
            </a:r>
            <a:r>
              <a:rPr lang="ja-JP" altLang="en-US" dirty="0" smtClean="0"/>
              <a:t>星とほぼ同様の傾向を示すことが示された。</a:t>
            </a:r>
            <a:r>
              <a:rPr lang="en-US" altLang="ja-JP" dirty="0" smtClean="0"/>
              <a:t>(π</a:t>
            </a:r>
            <a:r>
              <a:rPr lang="en-US" altLang="ja-JP" baseline="-25000" dirty="0" smtClean="0"/>
              <a:t>VLBI</a:t>
            </a:r>
            <a:r>
              <a:rPr lang="ja-JP" altLang="en-US" dirty="0" smtClean="0"/>
              <a:t>を用いた場合</a:t>
            </a:r>
            <a:r>
              <a:rPr lang="en-US" altLang="ja-JP" dirty="0" smtClean="0"/>
              <a:t>)</a:t>
            </a:r>
          </a:p>
        </p:txBody>
      </p:sp>
      <p:sp>
        <p:nvSpPr>
          <p:cNvPr id="4" name="テキスト ボックス 3"/>
          <p:cNvSpPr txBox="1"/>
          <p:nvPr/>
        </p:nvSpPr>
        <p:spPr>
          <a:xfrm>
            <a:off x="1609612" y="3284984"/>
            <a:ext cx="4618572" cy="646331"/>
          </a:xfrm>
          <a:prstGeom prst="rect">
            <a:avLst/>
          </a:prstGeom>
          <a:noFill/>
        </p:spPr>
        <p:txBody>
          <a:bodyPr wrap="none" rtlCol="0">
            <a:spAutoFit/>
          </a:bodyPr>
          <a:lstStyle/>
          <a:p>
            <a:r>
              <a:rPr kumimoji="1" lang="en-US" altLang="ja-JP" sz="3600" dirty="0" smtClean="0">
                <a:solidFill>
                  <a:srgbClr val="9900CC"/>
                </a:solidFill>
              </a:rPr>
              <a:t>π</a:t>
            </a:r>
            <a:r>
              <a:rPr lang="en-US" altLang="ja-JP" sz="3600" baseline="-25000" dirty="0">
                <a:solidFill>
                  <a:srgbClr val="9900CC"/>
                </a:solidFill>
              </a:rPr>
              <a:t>Gaia</a:t>
            </a:r>
            <a:r>
              <a:rPr kumimoji="1" lang="en-US" altLang="ja-JP" sz="3600" dirty="0" smtClean="0">
                <a:solidFill>
                  <a:srgbClr val="9900CC"/>
                </a:solidFill>
              </a:rPr>
              <a:t> = 1.12±0.28 mas</a:t>
            </a:r>
          </a:p>
        </p:txBody>
      </p:sp>
      <p:sp>
        <p:nvSpPr>
          <p:cNvPr id="5" name="テキスト ボックス 4"/>
          <p:cNvSpPr txBox="1"/>
          <p:nvPr/>
        </p:nvSpPr>
        <p:spPr>
          <a:xfrm>
            <a:off x="1586697" y="2178875"/>
            <a:ext cx="4802918" cy="646331"/>
          </a:xfrm>
          <a:prstGeom prst="rect">
            <a:avLst/>
          </a:prstGeom>
          <a:noFill/>
        </p:spPr>
        <p:txBody>
          <a:bodyPr wrap="none" rtlCol="0">
            <a:spAutoFit/>
          </a:bodyPr>
          <a:lstStyle/>
          <a:p>
            <a:r>
              <a:rPr kumimoji="1" lang="en-US" altLang="ja-JP" sz="3600" dirty="0" smtClean="0">
                <a:solidFill>
                  <a:srgbClr val="FF0000"/>
                </a:solidFill>
              </a:rPr>
              <a:t>π</a:t>
            </a:r>
            <a:r>
              <a:rPr kumimoji="1" lang="en-US" altLang="ja-JP" sz="3600" baseline="-25000" dirty="0" smtClean="0">
                <a:solidFill>
                  <a:srgbClr val="FF0000"/>
                </a:solidFill>
              </a:rPr>
              <a:t>VLBI</a:t>
            </a:r>
            <a:r>
              <a:rPr kumimoji="1" lang="en-US" altLang="ja-JP" sz="3600" dirty="0" smtClean="0">
                <a:solidFill>
                  <a:srgbClr val="FF0000"/>
                </a:solidFill>
              </a:rPr>
              <a:t> = 3.00 ±0.06 mas</a:t>
            </a:r>
            <a:endParaRPr kumimoji="1" lang="ja-JP" altLang="en-US" sz="3600" dirty="0">
              <a:solidFill>
                <a:srgbClr val="FF0000"/>
              </a:solidFill>
            </a:endParaRPr>
          </a:p>
        </p:txBody>
      </p:sp>
    </p:spTree>
    <p:extLst>
      <p:ext uri="{BB962C8B-B14F-4D97-AF65-F5344CB8AC3E}">
        <p14:creationId xmlns:p14="http://schemas.microsoft.com/office/powerpoint/2010/main" val="407229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a:t>
            </a:r>
            <a:r>
              <a:rPr lang="en-US" altLang="ja-JP" dirty="0" smtClean="0"/>
              <a:t>ntroduction </a:t>
            </a:r>
            <a:endParaRPr kumimoji="1" lang="ja-JP"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4" y="1556792"/>
            <a:ext cx="8024039" cy="529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067944" y="4797152"/>
            <a:ext cx="3509294" cy="369332"/>
          </a:xfrm>
          <a:prstGeom prst="rect">
            <a:avLst/>
          </a:prstGeom>
          <a:noFill/>
          <a:ln>
            <a:noFill/>
          </a:ln>
        </p:spPr>
        <p:txBody>
          <a:bodyPr wrap="none" rtlCol="0">
            <a:spAutoFit/>
          </a:bodyPr>
          <a:lstStyle/>
          <a:p>
            <a:r>
              <a:rPr lang="ja-JP" altLang="en-US" dirty="0" smtClean="0">
                <a:solidFill>
                  <a:srgbClr val="FF0000"/>
                </a:solidFill>
              </a:rPr>
              <a:t>半規則型変光星（</a:t>
            </a:r>
            <a:r>
              <a:rPr lang="en-US" altLang="ja-JP" dirty="0" smtClean="0">
                <a:solidFill>
                  <a:srgbClr val="FF0000"/>
                </a:solidFill>
              </a:rPr>
              <a:t>Semiregular</a:t>
            </a:r>
            <a:r>
              <a:rPr lang="ja-JP" altLang="en-US" dirty="0" smtClean="0">
                <a:solidFill>
                  <a:srgbClr val="FF0000"/>
                </a:solidFill>
              </a:rPr>
              <a:t>）</a:t>
            </a:r>
            <a:endParaRPr kumimoji="1" lang="ja-JP" altLang="en-US" dirty="0">
              <a:solidFill>
                <a:srgbClr val="FF0000"/>
              </a:solidFill>
            </a:endParaRPr>
          </a:p>
        </p:txBody>
      </p:sp>
      <p:cxnSp>
        <p:nvCxnSpPr>
          <p:cNvPr id="7" name="直線矢印コネクタ 6"/>
          <p:cNvCxnSpPr>
            <a:stCxn id="5" idx="0"/>
          </p:cNvCxnSpPr>
          <p:nvPr/>
        </p:nvCxnSpPr>
        <p:spPr>
          <a:xfrm flipH="1" flipV="1">
            <a:off x="5652120" y="3501008"/>
            <a:ext cx="170471" cy="12961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260648"/>
            <a:ext cx="8119723" cy="369332"/>
          </a:xfrm>
          <a:prstGeom prst="rect">
            <a:avLst/>
          </a:prstGeom>
          <a:solidFill>
            <a:srgbClr val="FFFF00"/>
          </a:solidFill>
        </p:spPr>
        <p:txBody>
          <a:bodyPr wrap="none" rtlCol="0">
            <a:spAutoFit/>
          </a:bodyPr>
          <a:lstStyle/>
          <a:p>
            <a:r>
              <a:rPr lang="ja-JP" altLang="en-US" dirty="0"/>
              <a:t>天の川銀河</a:t>
            </a:r>
            <a:r>
              <a:rPr lang="ja-JP" altLang="en-US" dirty="0" smtClean="0"/>
              <a:t>の</a:t>
            </a:r>
            <a:r>
              <a:rPr lang="en-US" altLang="ja-JP" dirty="0" smtClean="0"/>
              <a:t>PL</a:t>
            </a:r>
            <a:r>
              <a:rPr lang="ja-JP" altLang="en-US" dirty="0" smtClean="0"/>
              <a:t>関係：</a:t>
            </a:r>
            <a:r>
              <a:rPr lang="en-US" altLang="ja-JP" dirty="0" smtClean="0"/>
              <a:t>VERA</a:t>
            </a:r>
            <a:r>
              <a:rPr lang="ja-JP" altLang="en-US" dirty="0" smtClean="0"/>
              <a:t>の大きな研究の柱（</a:t>
            </a:r>
            <a:r>
              <a:rPr lang="en-US" altLang="ja-JP" dirty="0" smtClean="0"/>
              <a:t>e.g., Nakagawa et al. 2016</a:t>
            </a:r>
            <a:r>
              <a:rPr lang="ja-JP" altLang="en-US" dirty="0" smtClean="0"/>
              <a:t>）</a:t>
            </a:r>
            <a:endParaRPr kumimoji="1" lang="ja-JP" altLang="en-US" dirty="0"/>
          </a:p>
        </p:txBody>
      </p:sp>
    </p:spTree>
    <p:extLst>
      <p:ext uri="{BB962C8B-B14F-4D97-AF65-F5344CB8AC3E}">
        <p14:creationId xmlns:p14="http://schemas.microsoft.com/office/powerpoint/2010/main" val="5676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a:t>
            </a:r>
            <a:r>
              <a:rPr kumimoji="1" lang="en-US" altLang="ja-JP" dirty="0" smtClean="0"/>
              <a:t>emiregular</a:t>
            </a:r>
            <a:r>
              <a:rPr lang="en-US" altLang="ja-JP" dirty="0" smtClean="0"/>
              <a:t>: </a:t>
            </a:r>
            <a:r>
              <a:rPr kumimoji="1" lang="en-US" altLang="ja-JP" dirty="0" smtClean="0"/>
              <a:t>SV Peg</a:t>
            </a:r>
            <a:endParaRPr kumimoji="1" lang="ja-JP" altLang="en-US" dirty="0"/>
          </a:p>
        </p:txBody>
      </p:sp>
      <p:sp>
        <p:nvSpPr>
          <p:cNvPr id="3" name="コンテンツ プレースホルダー 2"/>
          <p:cNvSpPr>
            <a:spLocks noGrp="1"/>
          </p:cNvSpPr>
          <p:nvPr>
            <p:ph idx="1"/>
          </p:nvPr>
        </p:nvSpPr>
        <p:spPr/>
        <p:txBody>
          <a:bodyPr/>
          <a:lstStyle/>
          <a:p>
            <a:endParaRPr lang="en-US" altLang="ja-JP" dirty="0" smtClean="0"/>
          </a:p>
          <a:p>
            <a:endParaRPr lang="en-US" altLang="ja-JP" dirty="0"/>
          </a:p>
          <a:p>
            <a:endParaRPr lang="en-US" altLang="ja-JP" dirty="0" smtClean="0"/>
          </a:p>
          <a:p>
            <a:endParaRPr lang="en-US" altLang="ja-JP" dirty="0"/>
          </a:p>
        </p:txBody>
      </p:sp>
      <p:sp>
        <p:nvSpPr>
          <p:cNvPr id="4" name="正方形/長方形 3"/>
          <p:cNvSpPr/>
          <p:nvPr/>
        </p:nvSpPr>
        <p:spPr>
          <a:xfrm>
            <a:off x="467544" y="1772816"/>
            <a:ext cx="8208912" cy="2308324"/>
          </a:xfrm>
          <a:prstGeom prst="rect">
            <a:avLst/>
          </a:prstGeom>
          <a:ln>
            <a:solidFill>
              <a:schemeClr val="accent1"/>
            </a:solidFill>
          </a:ln>
        </p:spPr>
        <p:txBody>
          <a:bodyPr wrap="square">
            <a:spAutoFit/>
          </a:bodyPr>
          <a:lstStyle/>
          <a:p>
            <a:r>
              <a:rPr lang="en-US" altLang="ja-JP" sz="2400" b="0" i="0" u="none" strike="noStrike" baseline="0" dirty="0" smtClean="0"/>
              <a:t>SRb</a:t>
            </a:r>
            <a:r>
              <a:rPr lang="en-US" altLang="ja-JP" sz="2400" b="0" i="0" u="none" strike="noStrike" dirty="0" smtClean="0"/>
              <a:t> </a:t>
            </a:r>
            <a:r>
              <a:rPr lang="ja-JP" altLang="en-US" sz="2400" b="0" i="0" u="none" strike="noStrike" dirty="0" smtClean="0"/>
              <a:t>型変光星（</a:t>
            </a:r>
            <a:r>
              <a:rPr lang="en-US" altLang="ja-JP" sz="2400" dirty="0" err="1" smtClean="0"/>
              <a:t>δV</a:t>
            </a:r>
            <a:r>
              <a:rPr lang="en-US" altLang="ja-JP" sz="2400" dirty="0" smtClean="0"/>
              <a:t>&lt; 2.5 mag, </a:t>
            </a:r>
            <a:r>
              <a:rPr lang="ja-JP" altLang="en-US" sz="2400" dirty="0" smtClean="0"/>
              <a:t>やや不規則な変光</a:t>
            </a:r>
            <a:r>
              <a:rPr lang="ja-JP" altLang="en-US" sz="2400" b="0" i="0" u="none" strike="noStrike" dirty="0" smtClean="0"/>
              <a:t>）</a:t>
            </a:r>
            <a:endParaRPr lang="en-US" altLang="ja-JP" sz="2400" b="0" i="0" u="none" strike="noStrike" baseline="0" dirty="0" smtClean="0"/>
          </a:p>
          <a:p>
            <a:r>
              <a:rPr lang="en-US" altLang="ja-JP" sz="2400" b="0" i="0" u="none" strike="noStrike" baseline="0" dirty="0" smtClean="0"/>
              <a:t>RA</a:t>
            </a:r>
            <a:r>
              <a:rPr lang="ja-JP" altLang="en-US" sz="2400" b="0" i="0" u="none" strike="noStrike" baseline="0" dirty="0" smtClean="0"/>
              <a:t>：</a:t>
            </a:r>
            <a:r>
              <a:rPr lang="en-US" altLang="ja-JP" sz="2400" b="0" i="0" u="none" strike="noStrike" baseline="0" dirty="0" smtClean="0"/>
              <a:t>22h05m42.084s</a:t>
            </a:r>
            <a:r>
              <a:rPr lang="ja-JP" altLang="en-US" sz="2400" b="0" i="0" u="none" strike="noStrike" baseline="0" dirty="0" smtClean="0"/>
              <a:t>　</a:t>
            </a:r>
            <a:r>
              <a:rPr lang="en-US" altLang="ja-JP" sz="2400" b="0" i="0" u="none" strike="noStrike" baseline="0" dirty="0" smtClean="0"/>
              <a:t>Dec</a:t>
            </a:r>
            <a:r>
              <a:rPr lang="ja-JP" altLang="en-US" sz="2400" b="0" i="0" u="none" strike="noStrike" baseline="0" dirty="0" smtClean="0"/>
              <a:t>：</a:t>
            </a:r>
            <a:r>
              <a:rPr lang="en-US" altLang="ja-JP" sz="2400" b="0" i="0" u="none" strike="noStrike" baseline="0" dirty="0" smtClean="0"/>
              <a:t>+35</a:t>
            </a:r>
            <a:r>
              <a:rPr lang="en-US" altLang="ja-JP" sz="2400" dirty="0" smtClean="0"/>
              <a:t>d</a:t>
            </a:r>
            <a:r>
              <a:rPr lang="en-US" altLang="ja-JP" sz="2400" b="0" i="0" u="none" strike="noStrike" baseline="0" dirty="0" smtClean="0"/>
              <a:t>20'54.53”</a:t>
            </a:r>
            <a:r>
              <a:rPr lang="ja-JP" altLang="en-US" sz="2400" b="0" i="0" u="none" strike="noStrike" baseline="0" dirty="0" smtClean="0"/>
              <a:t>	</a:t>
            </a:r>
          </a:p>
          <a:p>
            <a:r>
              <a:rPr lang="ja-JP" altLang="en-US" sz="2400" dirty="0"/>
              <a:t>銀河</a:t>
            </a:r>
            <a:r>
              <a:rPr lang="ja-JP" altLang="en-US" sz="2400" dirty="0" smtClean="0"/>
              <a:t>座標　</a:t>
            </a:r>
            <a:r>
              <a:rPr lang="en-US" altLang="ja-JP" sz="2400" dirty="0" smtClean="0"/>
              <a:t>l</a:t>
            </a:r>
            <a:r>
              <a:rPr lang="zh-TW" altLang="en-US" sz="2400" b="0" i="0" u="none" strike="noStrike" baseline="0" dirty="0" smtClean="0"/>
              <a:t>：</a:t>
            </a:r>
            <a:r>
              <a:rPr lang="en-US" altLang="zh-TW" sz="2400" b="0" i="0" u="none" strike="noStrike" baseline="0" dirty="0" smtClean="0"/>
              <a:t>88.7152</a:t>
            </a:r>
            <a:r>
              <a:rPr lang="zh-TW" altLang="en-US" sz="2400" b="0" i="0" u="none" strike="noStrike" baseline="0" dirty="0" smtClean="0"/>
              <a:t>　</a:t>
            </a:r>
            <a:r>
              <a:rPr lang="en-US" altLang="zh-TW" sz="2400" b="0" i="0" u="none" strike="noStrike" baseline="0" dirty="0" smtClean="0"/>
              <a:t>b</a:t>
            </a:r>
            <a:r>
              <a:rPr lang="zh-TW" altLang="en-US" sz="2400" b="0" i="0" u="none" strike="noStrike" baseline="0" dirty="0" smtClean="0"/>
              <a:t>：</a:t>
            </a:r>
            <a:r>
              <a:rPr lang="en-US" altLang="zh-TW" sz="2400" b="0" i="0" u="none" strike="noStrike" baseline="0" dirty="0" smtClean="0"/>
              <a:t>-16.2855</a:t>
            </a:r>
            <a:r>
              <a:rPr lang="zh-TW" altLang="en-US" sz="2400" b="0" i="0" u="none" strike="noStrike" baseline="0" dirty="0" smtClean="0"/>
              <a:t>	</a:t>
            </a:r>
          </a:p>
          <a:p>
            <a:r>
              <a:rPr lang="ja-JP" altLang="en-US" sz="2400" b="0" i="0" u="none" strike="noStrike" baseline="0" dirty="0" smtClean="0"/>
              <a:t>等級	</a:t>
            </a:r>
            <a:r>
              <a:rPr lang="en-US" altLang="ja-JP" sz="2400" b="0" i="0" u="none" strike="noStrike" baseline="0" dirty="0" smtClean="0"/>
              <a:t>J</a:t>
            </a:r>
            <a:r>
              <a:rPr lang="ja-JP" altLang="en-US" sz="2400" b="0" i="0" u="none" strike="noStrike" baseline="0" dirty="0" smtClean="0"/>
              <a:t>：</a:t>
            </a:r>
            <a:r>
              <a:rPr lang="en-US" altLang="ja-JP" sz="2400" b="0" i="0" u="none" strike="noStrike" baseline="0" dirty="0" smtClean="0"/>
              <a:t>1.106</a:t>
            </a:r>
            <a:r>
              <a:rPr lang="ja-JP" altLang="en-US" sz="2400" b="0" i="0" u="none" strike="noStrike" baseline="0" dirty="0" smtClean="0"/>
              <a:t>等　</a:t>
            </a:r>
            <a:r>
              <a:rPr lang="en-US" altLang="ja-JP" sz="2400" b="0" i="0" u="none" strike="noStrike" baseline="0" dirty="0" smtClean="0"/>
              <a:t>H</a:t>
            </a:r>
            <a:r>
              <a:rPr lang="ja-JP" altLang="en-US" sz="2400" b="0" i="0" u="none" strike="noStrike" baseline="0" dirty="0" smtClean="0"/>
              <a:t>：</a:t>
            </a:r>
            <a:r>
              <a:rPr lang="en-US" altLang="ja-JP" sz="2400" b="0" i="0" u="none" strike="noStrike" baseline="0" dirty="0" smtClean="0"/>
              <a:t>-0.092</a:t>
            </a:r>
            <a:r>
              <a:rPr lang="ja-JP" altLang="en-US" sz="2400" b="0" i="0" u="none" strike="noStrike" baseline="0" dirty="0" smtClean="0"/>
              <a:t>等　</a:t>
            </a:r>
            <a:r>
              <a:rPr lang="en-US" altLang="ja-JP" sz="2400" b="0" i="0" u="none" strike="noStrike" baseline="0" dirty="0" smtClean="0"/>
              <a:t>K</a:t>
            </a:r>
            <a:r>
              <a:rPr lang="ja-JP" altLang="en-US" sz="2400" b="0" i="0" u="none" strike="noStrike" baseline="0" dirty="0" smtClean="0"/>
              <a:t>：</a:t>
            </a:r>
            <a:r>
              <a:rPr lang="en-US" altLang="ja-JP" sz="2400" b="0" i="0" u="none" strike="noStrike" baseline="0" dirty="0" smtClean="0"/>
              <a:t>-0.399</a:t>
            </a:r>
            <a:r>
              <a:rPr lang="ja-JP" altLang="en-US" sz="2400" b="0" i="0" u="none" strike="noStrike" baseline="0" dirty="0" smtClean="0"/>
              <a:t>等　</a:t>
            </a:r>
            <a:r>
              <a:rPr lang="en-US" altLang="ja-JP" sz="2400" b="0" i="0" u="none" strike="noStrike" baseline="0" dirty="0" smtClean="0"/>
              <a:t>(2MASS)</a:t>
            </a:r>
          </a:p>
          <a:p>
            <a:r>
              <a:rPr lang="ja-JP" altLang="en-US" sz="2400" b="0" i="0" u="none" strike="noStrike" baseline="0" dirty="0" smtClean="0"/>
              <a:t>変光周期：</a:t>
            </a:r>
            <a:r>
              <a:rPr lang="en-US" altLang="ja-JP" sz="2400" b="0" i="0" u="none" strike="noStrike" baseline="0" dirty="0" smtClean="0"/>
              <a:t>144.60</a:t>
            </a:r>
            <a:r>
              <a:rPr lang="ja-JP" altLang="en-US" sz="2400" b="0" i="0" u="none" strike="noStrike" baseline="0" dirty="0" smtClean="0"/>
              <a:t>日</a:t>
            </a:r>
            <a:r>
              <a:rPr lang="en-US" altLang="ja-JP" sz="2400" b="0" i="0" u="none" strike="noStrike" baseline="0" dirty="0" smtClean="0"/>
              <a:t>(GCVS)</a:t>
            </a:r>
          </a:p>
          <a:p>
            <a:r>
              <a:rPr lang="ja-JP" altLang="en-US" sz="2400" dirty="0"/>
              <a:t>年周視差</a:t>
            </a:r>
            <a:r>
              <a:rPr lang="ja-JP" altLang="en-US" sz="2400" dirty="0" smtClean="0"/>
              <a:t>：</a:t>
            </a:r>
            <a:r>
              <a:rPr lang="en-US" altLang="ja-JP" sz="2400" dirty="0" smtClean="0"/>
              <a:t>4.28 ±1.49 mas</a:t>
            </a:r>
            <a:r>
              <a:rPr lang="ja-JP" altLang="en-US" sz="2400" dirty="0" smtClean="0"/>
              <a:t>（ヒッパルコス）</a:t>
            </a:r>
            <a:r>
              <a:rPr lang="en-US" altLang="ja-JP" sz="2400" b="0" i="0" u="none" strike="noStrike" baseline="0" dirty="0" smtClean="0"/>
              <a:t>	</a:t>
            </a:r>
          </a:p>
        </p:txBody>
      </p:sp>
      <p:sp>
        <p:nvSpPr>
          <p:cNvPr id="5" name="テキスト ボックス 4"/>
          <p:cNvSpPr txBox="1"/>
          <p:nvPr/>
        </p:nvSpPr>
        <p:spPr>
          <a:xfrm>
            <a:off x="467544" y="4725144"/>
            <a:ext cx="8121134" cy="1200329"/>
          </a:xfrm>
          <a:prstGeom prst="rect">
            <a:avLst/>
          </a:prstGeom>
          <a:noFill/>
        </p:spPr>
        <p:txBody>
          <a:bodyPr wrap="none" rtlCol="0">
            <a:spAutoFit/>
          </a:bodyPr>
          <a:lstStyle/>
          <a:p>
            <a:r>
              <a:rPr kumimoji="1" lang="ja-JP" altLang="en-US" dirty="0" smtClean="0"/>
              <a:t>・水メーザー源が付随しており、</a:t>
            </a:r>
            <a:r>
              <a:rPr kumimoji="1" lang="en-US" altLang="ja-JP" dirty="0" smtClean="0"/>
              <a:t>VERA</a:t>
            </a:r>
            <a:r>
              <a:rPr kumimoji="1" lang="ja-JP" altLang="en-US" dirty="0" smtClean="0"/>
              <a:t>による</a:t>
            </a:r>
            <a:r>
              <a:rPr lang="en-US" altLang="ja-JP" dirty="0" smtClean="0">
                <a:solidFill>
                  <a:srgbClr val="FF0000"/>
                </a:solidFill>
              </a:rPr>
              <a:t>Annual Parallax</a:t>
            </a:r>
            <a:r>
              <a:rPr lang="ja-JP" altLang="en-US" dirty="0" smtClean="0">
                <a:solidFill>
                  <a:srgbClr val="FF0000"/>
                </a:solidFill>
              </a:rPr>
              <a:t>測定</a:t>
            </a:r>
            <a:endParaRPr kumimoji="1" lang="en-US" altLang="ja-JP" dirty="0" smtClean="0">
              <a:solidFill>
                <a:srgbClr val="FF0000"/>
              </a:solidFill>
            </a:endParaRPr>
          </a:p>
          <a:p>
            <a:r>
              <a:rPr lang="ja-JP" altLang="en-US" dirty="0" smtClean="0"/>
              <a:t>・鹿児島大学</a:t>
            </a:r>
            <a:r>
              <a:rPr lang="en-US" altLang="ja-JP" dirty="0" smtClean="0"/>
              <a:t>1m</a:t>
            </a:r>
            <a:r>
              <a:rPr lang="ja-JP" altLang="en-US" dirty="0" smtClean="0"/>
              <a:t>望遠鏡によるモニター観測から、</a:t>
            </a:r>
            <a:r>
              <a:rPr lang="ja-JP" altLang="en-US" dirty="0" smtClean="0">
                <a:solidFill>
                  <a:srgbClr val="FF0000"/>
                </a:solidFill>
              </a:rPr>
              <a:t>変光周期と平均等級の測定</a:t>
            </a:r>
            <a:endParaRPr lang="en-US" altLang="ja-JP" dirty="0" smtClean="0">
              <a:solidFill>
                <a:srgbClr val="FF0000"/>
              </a:solidFill>
            </a:endParaRPr>
          </a:p>
          <a:p>
            <a:r>
              <a:rPr kumimoji="1" lang="ja-JP" altLang="en-US" dirty="0" smtClean="0">
                <a:sym typeface="Wingdings" panose="05000000000000000000" pitchFamily="2" charset="2"/>
              </a:rPr>
              <a:t>　</a:t>
            </a:r>
            <a:endParaRPr kumimoji="1" lang="en-US" altLang="ja-JP" dirty="0" smtClean="0">
              <a:sym typeface="Wingdings" panose="05000000000000000000" pitchFamily="2" charset="2"/>
            </a:endParaRPr>
          </a:p>
          <a:p>
            <a:r>
              <a:rPr lang="ja-JP" altLang="en-US" dirty="0">
                <a:sym typeface="Wingdings" panose="05000000000000000000" pitchFamily="2" charset="2"/>
              </a:rPr>
              <a:t>　</a:t>
            </a:r>
            <a:r>
              <a:rPr lang="ja-JP" altLang="en-US" dirty="0" smtClean="0">
                <a:sym typeface="Wingdings" panose="05000000000000000000" pitchFamily="2" charset="2"/>
              </a:rPr>
              <a:t>　</a:t>
            </a:r>
            <a:r>
              <a:rPr kumimoji="1" lang="ja-JP" altLang="en-US" dirty="0" smtClean="0">
                <a:sym typeface="Wingdings" panose="05000000000000000000" pitchFamily="2" charset="2"/>
              </a:rPr>
              <a:t>　</a:t>
            </a:r>
            <a:r>
              <a:rPr lang="ja-JP" altLang="en-US" u="sng" dirty="0">
                <a:sym typeface="Wingdings" panose="05000000000000000000" pitchFamily="2" charset="2"/>
              </a:rPr>
              <a:t>天の</a:t>
            </a:r>
            <a:r>
              <a:rPr lang="ja-JP" altLang="en-US" u="sng" dirty="0" smtClean="0">
                <a:sym typeface="Wingdings" panose="05000000000000000000" pitchFamily="2" charset="2"/>
              </a:rPr>
              <a:t>川</a:t>
            </a:r>
            <a:r>
              <a:rPr lang="ja-JP" altLang="en-US" u="sng" dirty="0">
                <a:sym typeface="Wingdings" panose="05000000000000000000" pitchFamily="2" charset="2"/>
              </a:rPr>
              <a:t>銀河における</a:t>
            </a:r>
            <a:r>
              <a:rPr kumimoji="1" lang="ja-JP" altLang="en-US" u="sng" dirty="0" smtClean="0">
                <a:sym typeface="Wingdings" panose="05000000000000000000" pitchFamily="2" charset="2"/>
              </a:rPr>
              <a:t>周期光度関係の研究のための有用なサンプルに</a:t>
            </a:r>
            <a:endParaRPr kumimoji="1" lang="ja-JP" altLang="en-US" u="sng" dirty="0"/>
          </a:p>
        </p:txBody>
      </p:sp>
    </p:spTree>
    <p:extLst>
      <p:ext uri="{BB962C8B-B14F-4D97-AF65-F5344CB8AC3E}">
        <p14:creationId xmlns:p14="http://schemas.microsoft.com/office/powerpoint/2010/main" val="752468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948" y="-527392"/>
            <a:ext cx="8229600" cy="1600200"/>
          </a:xfrm>
        </p:spPr>
        <p:txBody>
          <a:bodyPr/>
          <a:lstStyle/>
          <a:p>
            <a:r>
              <a:rPr kumimoji="1" lang="en-US" altLang="ja-JP" dirty="0" smtClean="0"/>
              <a:t>Observations</a:t>
            </a:r>
            <a:endParaRPr kumimoji="1" lang="ja-JP" altLang="en-US" dirty="0"/>
          </a:p>
        </p:txBody>
      </p:sp>
      <p:sp>
        <p:nvSpPr>
          <p:cNvPr id="3" name="コンテンツ プレースホルダー 2"/>
          <p:cNvSpPr>
            <a:spLocks noGrp="1"/>
          </p:cNvSpPr>
          <p:nvPr>
            <p:ph idx="1"/>
          </p:nvPr>
        </p:nvSpPr>
        <p:spPr>
          <a:xfrm>
            <a:off x="35496" y="1052736"/>
            <a:ext cx="8229600" cy="4525963"/>
          </a:xfrm>
        </p:spPr>
        <p:txBody>
          <a:bodyPr/>
          <a:lstStyle/>
          <a:p>
            <a:r>
              <a:rPr lang="en-US" altLang="ja-JP" dirty="0" smtClean="0"/>
              <a:t>13 epochs observations with VERA</a:t>
            </a:r>
          </a:p>
          <a:p>
            <a:pPr lvl="1"/>
            <a:r>
              <a:rPr lang="en-US" altLang="ja-JP" dirty="0" smtClean="0"/>
              <a:t>2012/1/20 – 2015/4/15 </a:t>
            </a:r>
          </a:p>
          <a:p>
            <a:pPr lvl="1"/>
            <a:r>
              <a:rPr lang="en-US" altLang="ja-JP" dirty="0" smtClean="0"/>
              <a:t>= 1 observation / 3 month</a:t>
            </a:r>
          </a:p>
          <a:p>
            <a:r>
              <a:rPr lang="en-US" altLang="ja-JP" dirty="0"/>
              <a:t>phase-reference source : J2216+3518</a:t>
            </a:r>
          </a:p>
          <a:p>
            <a:pPr lvl="1"/>
            <a:r>
              <a:rPr lang="en-US" altLang="ja-JP" dirty="0"/>
              <a:t>separation angle = 2.17 deg</a:t>
            </a:r>
          </a:p>
          <a:p>
            <a:pPr lvl="1"/>
            <a:r>
              <a:rPr lang="en-US" altLang="ja-JP" dirty="0"/>
              <a:t>flux density @22GHz = 300 -400 mJy</a:t>
            </a:r>
          </a:p>
          <a:p>
            <a:pPr lvl="1"/>
            <a:r>
              <a:rPr lang="en-US" altLang="ja-JP" dirty="0"/>
              <a:t>compact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12" t="24583" r="40044" b="4792"/>
          <a:stretch/>
        </p:blipFill>
        <p:spPr bwMode="auto">
          <a:xfrm>
            <a:off x="755576" y="3645024"/>
            <a:ext cx="2736717" cy="271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55" t="19792" r="48111" b="10625"/>
          <a:stretch/>
        </p:blipFill>
        <p:spPr bwMode="auto">
          <a:xfrm>
            <a:off x="4221480" y="1484784"/>
            <a:ext cx="4922520" cy="509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681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1440"/>
            <a:ext cx="8229600" cy="1600200"/>
          </a:xfrm>
        </p:spPr>
        <p:txBody>
          <a:bodyPr/>
          <a:lstStyle/>
          <a:p>
            <a:r>
              <a:rPr kumimoji="1" lang="en-US" altLang="ja-JP" dirty="0" smtClean="0"/>
              <a:t>Images</a:t>
            </a:r>
            <a:endParaRPr kumimoji="1" lang="ja-JP" altLang="en-US" dirty="0"/>
          </a:p>
        </p:txBody>
      </p:sp>
      <p:sp>
        <p:nvSpPr>
          <p:cNvPr id="3" name="コンテンツ プレースホルダー 2"/>
          <p:cNvSpPr>
            <a:spLocks noGrp="1"/>
          </p:cNvSpPr>
          <p:nvPr>
            <p:ph idx="1"/>
          </p:nvPr>
        </p:nvSpPr>
        <p:spPr>
          <a:xfrm>
            <a:off x="20986" y="1682228"/>
            <a:ext cx="3330352" cy="4525963"/>
          </a:xfrm>
        </p:spPr>
        <p:txBody>
          <a:bodyPr/>
          <a:lstStyle/>
          <a:p>
            <a:r>
              <a:rPr kumimoji="1" lang="ja-JP" altLang="en-US" dirty="0" smtClean="0"/>
              <a:t>のべ</a:t>
            </a:r>
            <a:r>
              <a:rPr kumimoji="1" lang="en-US" altLang="ja-JP" dirty="0" smtClean="0"/>
              <a:t>53</a:t>
            </a:r>
            <a:r>
              <a:rPr kumimoji="1" lang="ja-JP" altLang="en-US" dirty="0" smtClean="0"/>
              <a:t>のメーザースポットを</a:t>
            </a:r>
            <a:r>
              <a:rPr lang="ja-JP" altLang="en-US" dirty="0"/>
              <a:t>同定</a:t>
            </a:r>
            <a:r>
              <a:rPr kumimoji="1" lang="ja-JP" altLang="en-US" dirty="0" smtClean="0"/>
              <a:t>した。</a:t>
            </a:r>
            <a:endParaRPr kumimoji="1" lang="en-US" altLang="ja-JP" dirty="0" smtClean="0"/>
          </a:p>
          <a:p>
            <a:r>
              <a:rPr kumimoji="1" lang="ja-JP" altLang="en-US" dirty="0" smtClean="0"/>
              <a:t>うち</a:t>
            </a:r>
            <a:r>
              <a:rPr kumimoji="1" lang="en-US" altLang="ja-JP" dirty="0" smtClean="0"/>
              <a:t>7</a:t>
            </a:r>
            <a:r>
              <a:rPr kumimoji="1" lang="ja-JP" altLang="en-US" dirty="0" err="1" smtClean="0"/>
              <a:t>つの</a:t>
            </a:r>
            <a:r>
              <a:rPr kumimoji="1" lang="ja-JP" altLang="en-US" dirty="0" smtClean="0"/>
              <a:t>速度成分が</a:t>
            </a:r>
            <a:r>
              <a:rPr kumimoji="1" lang="en-US" altLang="ja-JP" dirty="0" smtClean="0"/>
              <a:t>1</a:t>
            </a:r>
            <a:r>
              <a:rPr kumimoji="1" lang="ja-JP" altLang="en-US" dirty="0" smtClean="0"/>
              <a:t>年以上にわたり同定された。</a:t>
            </a:r>
            <a:endParaRPr kumimoji="1" lang="ja-JP" alt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31" t="16458" r="47174" b="16250"/>
          <a:stretch/>
        </p:blipFill>
        <p:spPr bwMode="auto">
          <a:xfrm>
            <a:off x="3221154" y="1412776"/>
            <a:ext cx="5900398"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15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Annual Parallax</a:t>
            </a:r>
            <a:endParaRPr kumimoji="1" lang="ja-JP" altLang="en-US" dirty="0"/>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79" t="23299" r="26183" b="21630"/>
          <a:stretch/>
        </p:blipFill>
        <p:spPr bwMode="auto">
          <a:xfrm>
            <a:off x="0" y="1628800"/>
            <a:ext cx="922895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827584" y="6093296"/>
            <a:ext cx="4802918" cy="646331"/>
          </a:xfrm>
          <a:prstGeom prst="rect">
            <a:avLst/>
          </a:prstGeom>
          <a:noFill/>
        </p:spPr>
        <p:txBody>
          <a:bodyPr wrap="none" rtlCol="0">
            <a:spAutoFit/>
          </a:bodyPr>
          <a:lstStyle/>
          <a:p>
            <a:r>
              <a:rPr kumimoji="1" lang="en-US" altLang="ja-JP" sz="3600" dirty="0" smtClean="0">
                <a:solidFill>
                  <a:srgbClr val="FF0000"/>
                </a:solidFill>
              </a:rPr>
              <a:t>π</a:t>
            </a:r>
            <a:r>
              <a:rPr kumimoji="1" lang="en-US" altLang="ja-JP" sz="3600" baseline="-25000" dirty="0" smtClean="0">
                <a:solidFill>
                  <a:srgbClr val="FF0000"/>
                </a:solidFill>
              </a:rPr>
              <a:t>VLBI</a:t>
            </a:r>
            <a:r>
              <a:rPr kumimoji="1" lang="en-US" altLang="ja-JP" sz="3600" dirty="0" smtClean="0">
                <a:solidFill>
                  <a:srgbClr val="FF0000"/>
                </a:solidFill>
              </a:rPr>
              <a:t> = 3.00 ±0.06 mas</a:t>
            </a:r>
            <a:endParaRPr kumimoji="1" lang="ja-JP" altLang="en-US" sz="3600" dirty="0">
              <a:solidFill>
                <a:srgbClr val="FF0000"/>
              </a:solidFill>
            </a:endParaRPr>
          </a:p>
        </p:txBody>
      </p:sp>
    </p:spTree>
    <p:extLst>
      <p:ext uri="{BB962C8B-B14F-4D97-AF65-F5344CB8AC3E}">
        <p14:creationId xmlns:p14="http://schemas.microsoft.com/office/powerpoint/2010/main" val="190332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600200"/>
          </a:xfrm>
        </p:spPr>
        <p:txBody>
          <a:bodyPr/>
          <a:lstStyle/>
          <a:p>
            <a:r>
              <a:rPr kumimoji="1" lang="en-US" altLang="ja-JP" dirty="0" smtClean="0"/>
              <a:t>Annual Parallax with Gaia</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kumimoji="1" lang="ja-JP" altLang="en-US" dirty="0"/>
          </a:p>
        </p:txBody>
      </p:sp>
      <p:sp>
        <p:nvSpPr>
          <p:cNvPr id="4" name="テキスト ボックス 3"/>
          <p:cNvSpPr txBox="1"/>
          <p:nvPr/>
        </p:nvSpPr>
        <p:spPr>
          <a:xfrm>
            <a:off x="2051720" y="1700808"/>
            <a:ext cx="4618572" cy="861774"/>
          </a:xfrm>
          <a:prstGeom prst="rect">
            <a:avLst/>
          </a:prstGeom>
          <a:noFill/>
        </p:spPr>
        <p:txBody>
          <a:bodyPr wrap="none" rtlCol="0">
            <a:spAutoFit/>
          </a:bodyPr>
          <a:lstStyle/>
          <a:p>
            <a:r>
              <a:rPr kumimoji="1" lang="en-US" altLang="ja-JP" sz="3600" dirty="0" smtClean="0">
                <a:solidFill>
                  <a:srgbClr val="9900CC"/>
                </a:solidFill>
              </a:rPr>
              <a:t>π</a:t>
            </a:r>
            <a:r>
              <a:rPr lang="en-US" altLang="ja-JP" sz="3600" baseline="-25000" dirty="0">
                <a:solidFill>
                  <a:srgbClr val="9900CC"/>
                </a:solidFill>
              </a:rPr>
              <a:t>Gaia</a:t>
            </a:r>
            <a:r>
              <a:rPr kumimoji="1" lang="en-US" altLang="ja-JP" sz="3600" dirty="0" smtClean="0">
                <a:solidFill>
                  <a:srgbClr val="9900CC"/>
                </a:solidFill>
              </a:rPr>
              <a:t> = 1.12±0.28 mas</a:t>
            </a:r>
          </a:p>
          <a:p>
            <a:pPr algn="r"/>
            <a:r>
              <a:rPr lang="en-US" altLang="ja-JP" sz="1400" dirty="0" smtClean="0"/>
              <a:t>(Gaia collaboration 2018)</a:t>
            </a:r>
            <a:endParaRPr kumimoji="1" lang="ja-JP" altLang="en-US" sz="1400" dirty="0"/>
          </a:p>
        </p:txBody>
      </p:sp>
      <p:sp>
        <p:nvSpPr>
          <p:cNvPr id="5" name="テキスト ボックス 4"/>
          <p:cNvSpPr txBox="1"/>
          <p:nvPr/>
        </p:nvSpPr>
        <p:spPr>
          <a:xfrm>
            <a:off x="1959547" y="2708920"/>
            <a:ext cx="4802918" cy="646331"/>
          </a:xfrm>
          <a:prstGeom prst="rect">
            <a:avLst/>
          </a:prstGeom>
          <a:noFill/>
        </p:spPr>
        <p:txBody>
          <a:bodyPr wrap="none" rtlCol="0">
            <a:spAutoFit/>
          </a:bodyPr>
          <a:lstStyle/>
          <a:p>
            <a:r>
              <a:rPr kumimoji="1" lang="en-US" altLang="ja-JP" sz="3600" dirty="0" smtClean="0">
                <a:solidFill>
                  <a:srgbClr val="FF0000"/>
                </a:solidFill>
              </a:rPr>
              <a:t>π</a:t>
            </a:r>
            <a:r>
              <a:rPr kumimoji="1" lang="en-US" altLang="ja-JP" sz="3600" baseline="-25000" dirty="0" smtClean="0">
                <a:solidFill>
                  <a:srgbClr val="FF0000"/>
                </a:solidFill>
              </a:rPr>
              <a:t>VLBI</a:t>
            </a:r>
            <a:r>
              <a:rPr kumimoji="1" lang="en-US" altLang="ja-JP" sz="3600" dirty="0" smtClean="0">
                <a:solidFill>
                  <a:srgbClr val="FF0000"/>
                </a:solidFill>
              </a:rPr>
              <a:t> = 3.00 ±0.06 mas</a:t>
            </a:r>
            <a:endParaRPr kumimoji="1" lang="ja-JP" altLang="en-US" sz="3600" dirty="0">
              <a:solidFill>
                <a:srgbClr val="FF0000"/>
              </a:solidFill>
            </a:endParaRPr>
          </a:p>
        </p:txBody>
      </p:sp>
      <p:sp>
        <p:nvSpPr>
          <p:cNvPr id="6" name="テキスト ボックス 5"/>
          <p:cNvSpPr txBox="1"/>
          <p:nvPr/>
        </p:nvSpPr>
        <p:spPr>
          <a:xfrm>
            <a:off x="1580445" y="3558268"/>
            <a:ext cx="5856090" cy="369332"/>
          </a:xfrm>
          <a:prstGeom prst="rect">
            <a:avLst/>
          </a:prstGeom>
          <a:noFill/>
        </p:spPr>
        <p:txBody>
          <a:bodyPr wrap="none" rtlCol="0">
            <a:spAutoFit/>
          </a:bodyPr>
          <a:lstStyle/>
          <a:p>
            <a:r>
              <a:rPr lang="ja-JP" altLang="en-US" dirty="0" smtClean="0"/>
              <a:t>と比べて、</a:t>
            </a:r>
            <a:r>
              <a:rPr lang="en-US" altLang="ja-JP" dirty="0" smtClean="0"/>
              <a:t>1/3 </a:t>
            </a:r>
            <a:r>
              <a:rPr lang="ja-JP" altLang="en-US" dirty="0" smtClean="0"/>
              <a:t>程度。誤差の範囲を超えて十分小さい。</a:t>
            </a:r>
            <a:endParaRPr lang="en-US" altLang="ja-JP" dirty="0" smtClean="0"/>
          </a:p>
        </p:txBody>
      </p:sp>
    </p:spTree>
    <p:extLst>
      <p:ext uri="{BB962C8B-B14F-4D97-AF65-F5344CB8AC3E}">
        <p14:creationId xmlns:p14="http://schemas.microsoft.com/office/powerpoint/2010/main" val="3663988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75456"/>
            <a:ext cx="8229600" cy="1600200"/>
          </a:xfrm>
        </p:spPr>
        <p:txBody>
          <a:bodyPr/>
          <a:lstStyle/>
          <a:p>
            <a:r>
              <a:rPr lang="en-US" altLang="ja-JP" dirty="0" smtClean="0"/>
              <a:t>NIR Light Curve</a:t>
            </a:r>
            <a:endParaRPr kumimoji="1" lang="ja-JP" altLang="en-US" dirty="0"/>
          </a:p>
        </p:txBody>
      </p:sp>
      <p:sp>
        <p:nvSpPr>
          <p:cNvPr id="4" name="コンテンツ プレースホルダー 3"/>
          <p:cNvSpPr>
            <a:spLocks noGrp="1"/>
          </p:cNvSpPr>
          <p:nvPr>
            <p:ph idx="1"/>
          </p:nvPr>
        </p:nvSpPr>
        <p:spPr/>
        <p:txBody>
          <a:bodyPr/>
          <a:lstStyle/>
          <a:p>
            <a:endParaRPr kumimoji="1" lang="ja-JP" altLang="en-US"/>
          </a:p>
        </p:txBody>
      </p:sp>
      <p:pic>
        <p:nvPicPr>
          <p:cNvPr id="5" name="図 4"/>
          <p:cNvPicPr>
            <a:picLocks noChangeAspect="1"/>
          </p:cNvPicPr>
          <p:nvPr/>
        </p:nvPicPr>
        <p:blipFill rotWithShape="1">
          <a:blip r:embed="rId2"/>
          <a:srcRect l="24542" t="38188" r="22329" b="29329"/>
          <a:stretch/>
        </p:blipFill>
        <p:spPr>
          <a:xfrm>
            <a:off x="-171234" y="1600200"/>
            <a:ext cx="9300226" cy="3196952"/>
          </a:xfrm>
          <a:prstGeom prst="rect">
            <a:avLst/>
          </a:prstGeom>
        </p:spPr>
      </p:pic>
      <p:sp>
        <p:nvSpPr>
          <p:cNvPr id="6" name="テキスト ボックス 5"/>
          <p:cNvSpPr txBox="1"/>
          <p:nvPr/>
        </p:nvSpPr>
        <p:spPr>
          <a:xfrm>
            <a:off x="1259632" y="4581128"/>
            <a:ext cx="6450805" cy="646331"/>
          </a:xfrm>
          <a:prstGeom prst="rect">
            <a:avLst/>
          </a:prstGeom>
          <a:noFill/>
        </p:spPr>
        <p:txBody>
          <a:bodyPr wrap="none" rtlCol="0">
            <a:spAutoFit/>
          </a:bodyPr>
          <a:lstStyle/>
          <a:p>
            <a:r>
              <a:rPr lang="en-US" altLang="ja-JP" dirty="0" smtClean="0"/>
              <a:t>177 days </a:t>
            </a:r>
            <a:r>
              <a:rPr lang="ja-JP" altLang="en-US" dirty="0" smtClean="0"/>
              <a:t>を採用。</a:t>
            </a:r>
            <a:endParaRPr lang="en-US" altLang="ja-JP" dirty="0" smtClean="0"/>
          </a:p>
          <a:p>
            <a:r>
              <a:rPr kumimoji="1" lang="ja-JP" altLang="en-US" dirty="0" smtClean="0"/>
              <a:t>（ヒッパルコスによる</a:t>
            </a:r>
            <a:r>
              <a:rPr kumimoji="1" lang="en-US" altLang="ja-JP" dirty="0" smtClean="0"/>
              <a:t>V-band</a:t>
            </a:r>
            <a:r>
              <a:rPr kumimoji="1" lang="ja-JP" altLang="en-US" dirty="0" smtClean="0"/>
              <a:t>でも</a:t>
            </a:r>
            <a:r>
              <a:rPr kumimoji="1" lang="en-US" altLang="ja-JP" dirty="0" smtClean="0"/>
              <a:t>180 days</a:t>
            </a:r>
            <a:r>
              <a:rPr kumimoji="1" lang="ja-JP" altLang="en-US" dirty="0" smtClean="0"/>
              <a:t>程度の周期に。）</a:t>
            </a:r>
            <a:endParaRPr kumimoji="1" lang="ja-JP" altLang="en-US" dirty="0"/>
          </a:p>
        </p:txBody>
      </p:sp>
    </p:spTree>
    <p:extLst>
      <p:ext uri="{BB962C8B-B14F-4D97-AF65-F5344CB8AC3E}">
        <p14:creationId xmlns:p14="http://schemas.microsoft.com/office/powerpoint/2010/main" val="3438602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2259</TotalTime>
  <Words>497</Words>
  <Application>Microsoft Office PowerPoint</Application>
  <PresentationFormat>画面に合わせる (4:3)</PresentationFormat>
  <Paragraphs>96</Paragraphs>
  <Slides>17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HGS明朝E</vt:lpstr>
      <vt:lpstr>HGｺﾞｼｯｸM</vt:lpstr>
      <vt:lpstr>新細明體</vt:lpstr>
      <vt:lpstr>Arial</vt:lpstr>
      <vt:lpstr>Century Gothic</vt:lpstr>
      <vt:lpstr>Courier New</vt:lpstr>
      <vt:lpstr>Palatino Linotype</vt:lpstr>
      <vt:lpstr>Wingdings</vt:lpstr>
      <vt:lpstr>エグゼクティブ</vt:lpstr>
      <vt:lpstr>半規則型変光星SV Peg の年周視差 ーVERAとGaiaとの比較ー</vt:lpstr>
      <vt:lpstr>Summary </vt:lpstr>
      <vt:lpstr>Introduction </vt:lpstr>
      <vt:lpstr>Semiregular: SV Peg</vt:lpstr>
      <vt:lpstr>Observations</vt:lpstr>
      <vt:lpstr>Images</vt:lpstr>
      <vt:lpstr>Annual Parallax</vt:lpstr>
      <vt:lpstr>Annual Parallax with Gaia</vt:lpstr>
      <vt:lpstr>NIR Light Curve</vt:lpstr>
      <vt:lpstr>PL relationship</vt:lpstr>
      <vt:lpstr>PL relationship?</vt:lpstr>
      <vt:lpstr>Stellar Properties</vt:lpstr>
      <vt:lpstr>Annual Parallaxの違いの原因は ??</vt:lpstr>
      <vt:lpstr>internal motion</vt:lpstr>
      <vt:lpstr>Proper Motion</vt:lpstr>
      <vt:lpstr>Opt. Light Curve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宇宙科学研究室</dc:creator>
  <cp:lastModifiedBy>sudou hiroshi</cp:lastModifiedBy>
  <cp:revision>54</cp:revision>
  <dcterms:created xsi:type="dcterms:W3CDTF">2018-09-23T11:57:47Z</dcterms:created>
  <dcterms:modified xsi:type="dcterms:W3CDTF">2018-09-26T02:22:17Z</dcterms:modified>
</cp:coreProperties>
</file>