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56" r:id="rId2"/>
    <p:sldId id="389" r:id="rId3"/>
    <p:sldId id="270" r:id="rId4"/>
    <p:sldId id="257" r:id="rId5"/>
    <p:sldId id="397" r:id="rId6"/>
    <p:sldId id="399" r:id="rId7"/>
    <p:sldId id="406" r:id="rId8"/>
    <p:sldId id="401" r:id="rId9"/>
    <p:sldId id="391" r:id="rId10"/>
    <p:sldId id="392" r:id="rId11"/>
    <p:sldId id="393" r:id="rId12"/>
    <p:sldId id="394" r:id="rId13"/>
    <p:sldId id="285" r:id="rId14"/>
    <p:sldId id="396" r:id="rId15"/>
    <p:sldId id="353" r:id="rId16"/>
    <p:sldId id="387" r:id="rId17"/>
    <p:sldId id="407" r:id="rId18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03501E-E19B-4F36-9BDB-5B9A17DD2A95}" v="8" dt="2018-09-26T04:32:37.2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64" autoAdjust="0"/>
    <p:restoredTop sz="95887" autoAdjust="0"/>
  </p:normalViewPr>
  <p:slideViewPr>
    <p:cSldViewPr snapToGrid="0" snapToObjects="1">
      <p:cViewPr varScale="1">
        <p:scale>
          <a:sx n="126" d="100"/>
          <a:sy n="126" d="100"/>
        </p:scale>
        <p:origin x="1464" y="51"/>
      </p:cViewPr>
      <p:guideLst/>
    </p:cSldViewPr>
  </p:slideViewPr>
  <p:outlineViewPr>
    <p:cViewPr>
      <p:scale>
        <a:sx n="33" d="100"/>
        <a:sy n="33" d="100"/>
      </p:scale>
      <p:origin x="0" y="-1125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秀行 小林" userId="4c3bee0338efbadd" providerId="LiveId" clId="{4101F05C-6527-462C-B726-76DCDF9090CC}"/>
    <pc:docChg chg="delSld">
      <pc:chgData name="秀行 小林" userId="4c3bee0338efbadd" providerId="LiveId" clId="{4101F05C-6527-462C-B726-76DCDF9090CC}" dt="2018-09-26T04:32:37.295" v="7" actId="2696"/>
      <pc:docMkLst>
        <pc:docMk/>
      </pc:docMkLst>
      <pc:sldChg chg="del">
        <pc:chgData name="秀行 小林" userId="4c3bee0338efbadd" providerId="LiveId" clId="{4101F05C-6527-462C-B726-76DCDF9090CC}" dt="2018-09-26T04:32:37.157" v="1" actId="2696"/>
        <pc:sldMkLst>
          <pc:docMk/>
          <pc:sldMk cId="3377246680" sldId="258"/>
        </pc:sldMkLst>
      </pc:sldChg>
      <pc:sldChg chg="del">
        <pc:chgData name="秀行 小林" userId="4c3bee0338efbadd" providerId="LiveId" clId="{4101F05C-6527-462C-B726-76DCDF9090CC}" dt="2018-09-26T04:32:37.196" v="3" actId="2696"/>
        <pc:sldMkLst>
          <pc:docMk/>
          <pc:sldMk cId="3617267443" sldId="260"/>
        </pc:sldMkLst>
      </pc:sldChg>
      <pc:sldChg chg="del">
        <pc:chgData name="秀行 小林" userId="4c3bee0338efbadd" providerId="LiveId" clId="{4101F05C-6527-462C-B726-76DCDF9090CC}" dt="2018-09-26T04:32:37.174" v="2" actId="2696"/>
        <pc:sldMkLst>
          <pc:docMk/>
          <pc:sldMk cId="2077148933" sldId="390"/>
        </pc:sldMkLst>
      </pc:sldChg>
      <pc:sldChg chg="del">
        <pc:chgData name="秀行 小林" userId="4c3bee0338efbadd" providerId="LiveId" clId="{4101F05C-6527-462C-B726-76DCDF9090CC}" dt="2018-09-26T04:32:21.836" v="0" actId="2696"/>
        <pc:sldMkLst>
          <pc:docMk/>
          <pc:sldMk cId="3942703559" sldId="395"/>
        </pc:sldMkLst>
      </pc:sldChg>
      <pc:sldChg chg="del">
        <pc:chgData name="秀行 小林" userId="4c3bee0338efbadd" providerId="LiveId" clId="{4101F05C-6527-462C-B726-76DCDF9090CC}" dt="2018-09-26T04:32:37.217" v="4" actId="2696"/>
        <pc:sldMkLst>
          <pc:docMk/>
          <pc:sldMk cId="1335553230" sldId="402"/>
        </pc:sldMkLst>
      </pc:sldChg>
      <pc:sldChg chg="del">
        <pc:chgData name="秀行 小林" userId="4c3bee0338efbadd" providerId="LiveId" clId="{4101F05C-6527-462C-B726-76DCDF9090CC}" dt="2018-09-26T04:32:37.295" v="7" actId="2696"/>
        <pc:sldMkLst>
          <pc:docMk/>
          <pc:sldMk cId="1650036706" sldId="403"/>
        </pc:sldMkLst>
      </pc:sldChg>
      <pc:sldChg chg="del">
        <pc:chgData name="秀行 小林" userId="4c3bee0338efbadd" providerId="LiveId" clId="{4101F05C-6527-462C-B726-76DCDF9090CC}" dt="2018-09-26T04:32:37.236" v="5" actId="2696"/>
        <pc:sldMkLst>
          <pc:docMk/>
          <pc:sldMk cId="1334313561" sldId="404"/>
        </pc:sldMkLst>
      </pc:sldChg>
      <pc:sldChg chg="del">
        <pc:chgData name="秀行 小林" userId="4c3bee0338efbadd" providerId="LiveId" clId="{4101F05C-6527-462C-B726-76DCDF9090CC}" dt="2018-09-26T04:32:37.255" v="6" actId="2696"/>
        <pc:sldMkLst>
          <pc:docMk/>
          <pc:sldMk cId="2079527170" sldId="40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7A40B4-1635-7040-9880-0B896CF3FD73}" type="datetimeFigureOut">
              <a:rPr kumimoji="1" lang="ja-JP" altLang="en-US" smtClean="0"/>
              <a:t>2018/9/26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C2EC0-C75E-9E48-8D86-50C596364B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0460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C2EC0-C75E-9E48-8D86-50C596364B14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624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C71EBBAB-8074-1146-AAAF-80BBD2882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4965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21186" y="2036330"/>
            <a:ext cx="4853354" cy="2374274"/>
          </a:xfrm>
        </p:spPr>
        <p:txBody>
          <a:bodyPr anchor="ctr" anchorCtr="0">
            <a:normAutofit/>
          </a:bodyPr>
          <a:lstStyle>
            <a:lvl1pPr algn="l">
              <a:defRPr sz="4400" b="1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ja-JP" altLang="en-US" dirty="0"/>
              <a:t>講演</a:t>
            </a:r>
            <a:br>
              <a:rPr lang="en-US" altLang="ja-JP" dirty="0"/>
            </a:br>
            <a:r>
              <a:rPr lang="ja-JP" altLang="en-US" dirty="0"/>
              <a:t>タイトル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7000" y="5406887"/>
            <a:ext cx="5988050" cy="97308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名前と所属</a:t>
            </a:r>
            <a:endParaRPr lang="en-US" altLang="ja-JP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fld id="{5BD8C9BB-EC3A-0846-B1DE-88F4318C166C}" type="datetime1">
              <a:rPr lang="ja-JP" altLang="en-US" smtClean="0"/>
              <a:t>2018/9/26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r>
              <a:rPr lang="ja-JP" altLang="en-US"/>
              <a:t>水沢</a:t>
            </a:r>
            <a:r>
              <a:rPr lang="en-US" altLang="ja-JP"/>
              <a:t>VLBI</a:t>
            </a:r>
            <a:r>
              <a:rPr lang="ja-JP" altLang="en-US"/>
              <a:t>観測所計画部門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fld id="{150EC120-8D55-B645-B4E5-3CE123C1509C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78A0528-0102-3249-AB9E-75808361106C}"/>
              </a:ext>
            </a:extLst>
          </p:cNvPr>
          <p:cNvSpPr txBox="1"/>
          <p:nvPr/>
        </p:nvSpPr>
        <p:spPr>
          <a:xfrm>
            <a:off x="5450126" y="145683"/>
            <a:ext cx="3518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Eurostile LT Std"/>
              </a:rPr>
              <a:t>M</a:t>
            </a:r>
            <a:r>
              <a:rPr kumimoji="1" lang="en-US" altLang="ja-JP" sz="1800" b="1" dirty="0">
                <a:solidFill>
                  <a:schemeClr val="bg1"/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Eurostile LT Std"/>
              </a:rPr>
              <a:t>IZUSAWA </a:t>
            </a:r>
            <a:r>
              <a:rPr kumimoji="1" lang="en-US" altLang="ja-JP" sz="2800" b="1" dirty="0">
                <a:solidFill>
                  <a:schemeClr val="bg1"/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Eurostile LT Std"/>
              </a:rPr>
              <a:t>V</a:t>
            </a:r>
            <a:r>
              <a:rPr kumimoji="1" lang="en-US" altLang="ja-JP" b="1" dirty="0">
                <a:solidFill>
                  <a:schemeClr val="bg1"/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Eurostile LT Std"/>
              </a:rPr>
              <a:t>LBI </a:t>
            </a:r>
            <a:r>
              <a:rPr kumimoji="1" lang="en-US" altLang="ja-JP" sz="2800" b="1" dirty="0">
                <a:solidFill>
                  <a:schemeClr val="bg1"/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Eurostile LT Std"/>
              </a:rPr>
              <a:t>O</a:t>
            </a:r>
            <a:r>
              <a:rPr kumimoji="1" lang="en-US" altLang="ja-JP" b="1" dirty="0">
                <a:solidFill>
                  <a:schemeClr val="bg1"/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Eurostile LT Std"/>
              </a:rPr>
              <a:t>BSERVATORY</a:t>
            </a:r>
          </a:p>
          <a:p>
            <a:r>
              <a:rPr lang="ja-JP" altLang="en-US" sz="1800">
                <a:solidFill>
                  <a:schemeClr val="bg1"/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メイリオ"/>
              </a:rPr>
              <a:t>国立天文台水沢</a:t>
            </a:r>
            <a:r>
              <a:rPr lang="en-US" altLang="ja-JP" sz="1800" dirty="0">
                <a:solidFill>
                  <a:schemeClr val="bg1"/>
                </a:solidFill>
                <a:latin typeface="+mn-ea"/>
                <a:ea typeface="+mn-ea"/>
                <a:cs typeface="メイリオ"/>
              </a:rPr>
              <a:t>VLBI</a:t>
            </a:r>
            <a:r>
              <a:rPr lang="ja-JP" altLang="en-US" sz="1800">
                <a:solidFill>
                  <a:schemeClr val="bg1"/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メイリオ"/>
              </a:rPr>
              <a:t>観測所</a:t>
            </a:r>
            <a:endParaRPr kumimoji="1" lang="ja-JP" altLang="en-US" sz="1800" dirty="0">
              <a:solidFill>
                <a:schemeClr val="bg1"/>
              </a:solidFill>
              <a:latin typeface="Calibri" panose="020F0502020204030204" pitchFamily="34" charset="0"/>
              <a:ea typeface="HG丸ｺﾞｼｯｸM-PRO" panose="020F0600000000000000" pitchFamily="50" charset="-128"/>
              <a:cs typeface="メイリオ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BB357AC-4ADF-0C46-AB97-C95FA0B2F8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1" y="261365"/>
            <a:ext cx="1096786" cy="62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39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1C6FC6D-FBFB-6540-8BBC-96EB5E05E1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0505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 dirty="0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 dirty="0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 dirty="0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 dirty="0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2F6D1-DE61-4548-94F8-3C5E5F663334}" type="datetime1">
              <a:rPr kumimoji="1" lang="ja-JP" altLang="en-US" smtClean="0"/>
              <a:t>2018/9/26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水沢</a:t>
            </a:r>
            <a:r>
              <a:rPr kumimoji="1" lang="en-US" altLang="ja-JP"/>
              <a:t>VLBI</a:t>
            </a:r>
            <a:r>
              <a:rPr kumimoji="1" lang="ja-JP" altLang="en-US"/>
              <a:t>観測所計画部門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F30B176-8B7F-9B47-8596-459C514C07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3" y="41488"/>
            <a:ext cx="1696641" cy="9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570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DC50FA9C-2B88-2241-A563-A4AFACECD5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96" y="598476"/>
            <a:ext cx="8443084" cy="50752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46251"/>
            <a:ext cx="7886700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5259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6900E-19D9-7643-BCB5-D1CA892C7834}" type="datetime1">
              <a:rPr kumimoji="1" lang="ja-JP" altLang="en-US" smtClean="0"/>
              <a:t>2018/9/26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水沢</a:t>
            </a:r>
            <a:r>
              <a:rPr kumimoji="1" lang="en-US" altLang="ja-JP"/>
              <a:t>VLBI</a:t>
            </a:r>
            <a:r>
              <a:rPr kumimoji="1" lang="ja-JP" altLang="en-US"/>
              <a:t>観測所計画部門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3677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A28B518F-AE99-0B49-9F70-38A28F3ACF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0505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327" y="1189521"/>
            <a:ext cx="4321038" cy="5241096"/>
          </a:xfrm>
        </p:spPr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1696" y="1189521"/>
            <a:ext cx="4321036" cy="5241096"/>
          </a:xfrm>
        </p:spPr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276D4-1389-DF4E-986B-89761B8BED53}" type="datetime1">
              <a:rPr kumimoji="1" lang="ja-JP" altLang="en-US" smtClean="0"/>
              <a:t>2018/9/26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水沢</a:t>
            </a:r>
            <a:r>
              <a:rPr kumimoji="1" lang="en-US" altLang="ja-JP"/>
              <a:t>VLBI</a:t>
            </a:r>
            <a:r>
              <a:rPr kumimoji="1" lang="ja-JP" altLang="en-US"/>
              <a:t>観測所計画部門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37F57F1A-0691-1244-B1A4-E8215E5BDE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3" y="41488"/>
            <a:ext cx="1696641" cy="9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81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3814E16-60BE-E140-B166-25CD3369A8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0505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1C1B7-3DD1-CD48-822B-29D720FA24E3}" type="datetime1">
              <a:rPr kumimoji="1" lang="ja-JP" altLang="en-US" smtClean="0"/>
              <a:t>2018/9/26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水沢</a:t>
            </a:r>
            <a:r>
              <a:rPr kumimoji="1" lang="en-US" altLang="ja-JP"/>
              <a:t>VLBI</a:t>
            </a:r>
            <a:r>
              <a:rPr kumimoji="1" lang="ja-JP" altLang="en-US"/>
              <a:t>観測所計画部門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EC471DE-C003-CC48-AE19-B295E72D22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3" y="41488"/>
            <a:ext cx="1696641" cy="9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53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B9F5B-8D15-9946-9FA5-CC50F36B7127}" type="datetime1">
              <a:rPr kumimoji="1" lang="ja-JP" altLang="en-US" smtClean="0"/>
              <a:t>2018/9/26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水沢</a:t>
            </a:r>
            <a:r>
              <a:rPr kumimoji="1" lang="en-US" altLang="ja-JP"/>
              <a:t>VLBI</a:t>
            </a:r>
            <a:r>
              <a:rPr kumimoji="1" lang="ja-JP" altLang="en-US"/>
              <a:t>観測所計画部門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5406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42666" y="0"/>
            <a:ext cx="7301334" cy="10470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843" y="1189520"/>
            <a:ext cx="8756374" cy="5161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69765"/>
            <a:ext cx="2057400" cy="28823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fld id="{8C750213-B6B8-1543-AD76-FA1CF82CC1EB}" type="datetime1">
              <a:rPr lang="ja-JP" altLang="en-US" smtClean="0"/>
              <a:t>2018/9/26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569765"/>
            <a:ext cx="3086100" cy="288234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lang="ja-JP" altLang="en-US"/>
              <a:t>水沢</a:t>
            </a:r>
            <a:r>
              <a:rPr lang="en-US" altLang="ja-JP"/>
              <a:t>VLBI</a:t>
            </a:r>
            <a:r>
              <a:rPr lang="ja-JP" altLang="en-US"/>
              <a:t>観測所計画部門</a:t>
            </a:r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569765"/>
            <a:ext cx="2057400" cy="28823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fld id="{150EC120-8D55-B645-B4E5-3CE123C1509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64079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8" r:id="rId5"/>
    <p:sldLayoutId id="2147483679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600" b="1" kern="1200">
          <a:solidFill>
            <a:schemeClr val="bg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b="1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emf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FF7C89-5866-9841-89D3-531A676FED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5233" y="2075333"/>
            <a:ext cx="5645971" cy="2374274"/>
          </a:xfrm>
        </p:spPr>
        <p:txBody>
          <a:bodyPr/>
          <a:lstStyle/>
          <a:p>
            <a:r>
              <a:rPr kumimoji="1" lang="en-US" altLang="ja-JP" dirty="0"/>
              <a:t>SKA</a:t>
            </a:r>
            <a:r>
              <a:rPr kumimoji="1" lang="ja-JP" altLang="en-US" dirty="0"/>
              <a:t>ステータス報告</a:t>
            </a: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AA38AEFF-301F-F848-B83F-4458B157C4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ja-JP" altLang="en-US" dirty="0"/>
              <a:t>小林秀行（計画部門）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6A32E57-A09F-D041-9E4D-F631D8428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73608-21E9-F74E-81FD-817A5153449A}" type="datetime1">
              <a:rPr kumimoji="1" lang="ja-JP" altLang="en-US" smtClean="0"/>
              <a:t>2018/9/26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4F172A9-FB37-3C48-9EB0-8B12C0FD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水沢</a:t>
            </a:r>
            <a:r>
              <a:rPr kumimoji="1" lang="en-US" altLang="ja-JP"/>
              <a:t>VLBI</a:t>
            </a:r>
            <a:r>
              <a:rPr kumimoji="1" lang="ja-JP" altLang="en-US"/>
              <a:t>観測所計画部門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65C0A50-4CD5-AD41-B85F-734CA3E6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0966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671FED8-2E44-4604-8420-91482C29B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1091" y="-53505"/>
            <a:ext cx="9295091" cy="662575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CA277AF-DC2D-4281-AC1D-C88B0BA4AFD9}"/>
              </a:ext>
            </a:extLst>
          </p:cNvPr>
          <p:cNvSpPr txBox="1"/>
          <p:nvPr/>
        </p:nvSpPr>
        <p:spPr>
          <a:xfrm>
            <a:off x="67541" y="2805545"/>
            <a:ext cx="294062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EPA:</a:t>
            </a:r>
            <a:r>
              <a:rPr kumimoji="1" lang="ja-JP" altLang="en-US" sz="2000" b="1" dirty="0"/>
              <a:t> </a:t>
            </a:r>
            <a:r>
              <a:rPr kumimoji="1" lang="en-US" altLang="ja-JP" sz="2000" b="1" dirty="0"/>
              <a:t>Early</a:t>
            </a:r>
            <a:r>
              <a:rPr kumimoji="1" lang="ja-JP" altLang="en-US" sz="2000" b="1" dirty="0"/>
              <a:t> </a:t>
            </a:r>
            <a:r>
              <a:rPr kumimoji="1" lang="en-US" altLang="ja-JP" sz="2000" b="1" dirty="0"/>
              <a:t>Production</a:t>
            </a:r>
            <a:r>
              <a:rPr kumimoji="1" lang="ja-JP" altLang="en-US" sz="2000" b="1" dirty="0"/>
              <a:t> </a:t>
            </a:r>
            <a:r>
              <a:rPr kumimoji="1" lang="en-US" altLang="ja-JP" sz="2000" b="1" dirty="0"/>
              <a:t>Array</a:t>
            </a:r>
          </a:p>
          <a:p>
            <a:endParaRPr lang="en-US" altLang="ja-JP" dirty="0"/>
          </a:p>
          <a:p>
            <a:r>
              <a:rPr lang="en-US" altLang="ja-JP" dirty="0"/>
              <a:t>SKA1</a:t>
            </a:r>
            <a:r>
              <a:rPr lang="ja-JP" altLang="en-US" dirty="0"/>
              <a:t>のアレイとしての機能を確認するためのアレイ</a:t>
            </a:r>
            <a:endParaRPr lang="en-US" altLang="ja-JP" dirty="0"/>
          </a:p>
          <a:p>
            <a:r>
              <a:rPr kumimoji="1" lang="ja-JP" altLang="en-US" dirty="0"/>
              <a:t>科学観測は行わず、システム試験のみ</a:t>
            </a:r>
          </a:p>
        </p:txBody>
      </p:sp>
    </p:spTree>
    <p:extLst>
      <p:ext uri="{BB962C8B-B14F-4D97-AF65-F5344CB8AC3E}">
        <p14:creationId xmlns:p14="http://schemas.microsoft.com/office/powerpoint/2010/main" val="1222023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B647E03-0F73-4AB7-83EE-0859FC477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2" y="236954"/>
            <a:ext cx="8966250" cy="637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97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58EF9C0-5C19-4090-AFB8-69A6809C8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58" y="113964"/>
            <a:ext cx="8987485" cy="662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8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A4A22E-8C9A-6245-B55A-7097A9A18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SKA</a:t>
            </a:r>
            <a:r>
              <a:rPr lang="ja-JP" altLang="en-US" dirty="0"/>
              <a:t>の統治体制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B0EBA58-37E6-4A4D-9F8E-863B85B8D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842" y="1124972"/>
            <a:ext cx="8768121" cy="545992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ja-JP" dirty="0">
                <a:latin typeface="+mn-ea"/>
                <a:cs typeface="Hiragino Maru Gothic ProN W4" charset="-128"/>
              </a:rPr>
              <a:t>SKA</a:t>
            </a:r>
            <a:r>
              <a:rPr lang="ja-JP" altLang="en-US" dirty="0">
                <a:latin typeface="+mn-ea"/>
                <a:cs typeface="Hiragino Maru Gothic ProN W4" charset="-128"/>
              </a:rPr>
              <a:t>機構は</a:t>
            </a:r>
            <a:r>
              <a:rPr lang="ja-JP" altLang="en-US" dirty="0">
                <a:latin typeface="+mn-ea"/>
              </a:rPr>
              <a:t>政府間機構</a:t>
            </a:r>
            <a:r>
              <a:rPr lang="en-US" altLang="ja-JP" dirty="0">
                <a:latin typeface="+mn-ea"/>
              </a:rPr>
              <a:t>(IGO)-SKA</a:t>
            </a:r>
            <a:r>
              <a:rPr lang="ja-JP" altLang="en-US" dirty="0">
                <a:latin typeface="+mn-ea"/>
              </a:rPr>
              <a:t>天文台となり、　長期に安定した運営体制を確立する</a:t>
            </a:r>
            <a:endParaRPr lang="en-US" altLang="ja-JP" dirty="0">
              <a:latin typeface="+mn-ea"/>
            </a:endParaRPr>
          </a:p>
          <a:p>
            <a:pPr lvl="1">
              <a:lnSpc>
                <a:spcPct val="120000"/>
              </a:lnSpc>
              <a:buFont typeface="Wingdings" pitchFamily="2" charset="2"/>
              <a:buChar char="n"/>
            </a:pPr>
            <a:r>
              <a:rPr lang="en-US" altLang="ja-JP" dirty="0">
                <a:latin typeface="+mj-ea"/>
                <a:ea typeface="+mj-ea"/>
              </a:rPr>
              <a:t>SKA</a:t>
            </a:r>
            <a:r>
              <a:rPr lang="ja-JP" altLang="en-US" dirty="0">
                <a:latin typeface="+mj-ea"/>
                <a:ea typeface="+mj-ea"/>
              </a:rPr>
              <a:t>機構には</a:t>
            </a:r>
            <a:r>
              <a:rPr lang="en-US" altLang="ja-JP" dirty="0">
                <a:latin typeface="+mj-ea"/>
                <a:ea typeface="+mj-ea"/>
              </a:rPr>
              <a:t>12</a:t>
            </a:r>
            <a:r>
              <a:rPr lang="ja-JP" altLang="en-US" dirty="0">
                <a:latin typeface="+mj-ea"/>
                <a:ea typeface="+mj-ea"/>
              </a:rPr>
              <a:t>カ国が参加</a:t>
            </a:r>
            <a:endParaRPr lang="en-US" altLang="ja-JP" dirty="0">
              <a:latin typeface="+mj-ea"/>
              <a:ea typeface="+mj-ea"/>
            </a:endParaRPr>
          </a:p>
          <a:p>
            <a:pPr lvl="2">
              <a:lnSpc>
                <a:spcPct val="120000"/>
              </a:lnSpc>
            </a:pPr>
            <a:r>
              <a:rPr lang="ja-JP" altLang="en-US" dirty="0">
                <a:solidFill>
                  <a:srgbClr val="FF0000"/>
                </a:solidFill>
                <a:latin typeface="+mj-ea"/>
              </a:rPr>
              <a:t>英国・豪州・南ア・イタリア・スウェーデン・中国・</a:t>
            </a:r>
            <a:r>
              <a:rPr lang="ja-JP" altLang="en-US" dirty="0">
                <a:latin typeface="+mj-ea"/>
              </a:rPr>
              <a:t>オランダ・ニュージーランド・</a:t>
            </a:r>
            <a:r>
              <a:rPr lang="en-US" altLang="ja-JP" dirty="0">
                <a:latin typeface="+mj-ea"/>
              </a:rPr>
              <a:t> </a:t>
            </a:r>
            <a:r>
              <a:rPr lang="ja-JP" altLang="en-US" dirty="0">
                <a:latin typeface="+mj-ea"/>
              </a:rPr>
              <a:t>カナダ・インド・</a:t>
            </a:r>
            <a:r>
              <a:rPr lang="en-US" altLang="ja-JP" dirty="0">
                <a:latin typeface="+mj-ea"/>
              </a:rPr>
              <a:t>  </a:t>
            </a:r>
            <a:r>
              <a:rPr lang="ja-JP" altLang="en-US" dirty="0">
                <a:latin typeface="+mj-ea"/>
              </a:rPr>
              <a:t>スペイン・フランス</a:t>
            </a:r>
            <a:endParaRPr lang="en-US" altLang="ja-JP" dirty="0">
              <a:latin typeface="+mj-ea"/>
              <a:ea typeface="+mj-ea"/>
            </a:endParaRPr>
          </a:p>
          <a:p>
            <a:pPr lvl="1">
              <a:lnSpc>
                <a:spcPct val="120000"/>
              </a:lnSpc>
              <a:buFont typeface="Wingdings" pitchFamily="2" charset="2"/>
              <a:buChar char="n"/>
            </a:pPr>
            <a:r>
              <a:rPr lang="en-US" altLang="ja-JP" dirty="0">
                <a:solidFill>
                  <a:srgbClr val="FF0000"/>
                </a:solidFill>
                <a:latin typeface="+mj-ea"/>
                <a:ea typeface="+mj-ea"/>
              </a:rPr>
              <a:t>6</a:t>
            </a:r>
            <a:r>
              <a:rPr lang="ja-JP" altLang="en-US" dirty="0">
                <a:solidFill>
                  <a:srgbClr val="FF0000"/>
                </a:solidFill>
                <a:latin typeface="+mj-ea"/>
                <a:ea typeface="+mj-ea"/>
              </a:rPr>
              <a:t>カ国が調印済により</a:t>
            </a:r>
            <a:r>
              <a:rPr lang="en-US" altLang="ja-JP" dirty="0">
                <a:solidFill>
                  <a:srgbClr val="FF0000"/>
                </a:solidFill>
                <a:latin typeface="+mj-ea"/>
                <a:ea typeface="+mj-ea"/>
              </a:rPr>
              <a:t>2018</a:t>
            </a:r>
            <a:r>
              <a:rPr lang="ja-JP" altLang="en-US" dirty="0">
                <a:solidFill>
                  <a:srgbClr val="FF0000"/>
                </a:solidFill>
                <a:latin typeface="+mj-ea"/>
                <a:ea typeface="+mj-ea"/>
              </a:rPr>
              <a:t>年から</a:t>
            </a:r>
            <a:r>
              <a:rPr lang="en-US" altLang="ja-JP" dirty="0">
                <a:solidFill>
                  <a:srgbClr val="FF0000"/>
                </a:solidFill>
                <a:latin typeface="+mj-ea"/>
                <a:ea typeface="+mj-ea"/>
              </a:rPr>
              <a:t>IGO</a:t>
            </a:r>
            <a:r>
              <a:rPr lang="ja-JP" altLang="en-US" dirty="0">
                <a:solidFill>
                  <a:srgbClr val="FF0000"/>
                </a:solidFill>
                <a:latin typeface="+mj-ea"/>
                <a:ea typeface="+mj-ea"/>
              </a:rPr>
              <a:t>が発足の予定</a:t>
            </a:r>
            <a:endParaRPr lang="en-US" altLang="ja-JP" dirty="0">
              <a:solidFill>
                <a:srgbClr val="FF0000"/>
              </a:solidFill>
              <a:latin typeface="+mj-ea"/>
              <a:ea typeface="+mj-ea"/>
            </a:endParaRPr>
          </a:p>
          <a:p>
            <a:pPr lvl="2"/>
            <a:r>
              <a:rPr lang="en-US" altLang="ja-JP" dirty="0">
                <a:latin typeface="+mj-ea"/>
                <a:ea typeface="+mj-ea"/>
                <a:sym typeface="Wingdings"/>
              </a:rPr>
              <a:t>State member</a:t>
            </a:r>
            <a:r>
              <a:rPr lang="ja-JP" altLang="en-US" dirty="0">
                <a:latin typeface="+mj-ea"/>
                <a:ea typeface="+mj-ea"/>
                <a:sym typeface="Wingdings"/>
              </a:rPr>
              <a:t>：政府が条約を調印して参加</a:t>
            </a:r>
            <a:endParaRPr lang="en-US" altLang="ja-JP" dirty="0">
              <a:latin typeface="+mj-ea"/>
              <a:ea typeface="+mj-ea"/>
              <a:sym typeface="Wingdings"/>
            </a:endParaRPr>
          </a:p>
          <a:p>
            <a:pPr lvl="2"/>
            <a:r>
              <a:rPr lang="en-US" altLang="ja-JP" dirty="0">
                <a:solidFill>
                  <a:schemeClr val="accent5"/>
                </a:solidFill>
                <a:sym typeface="Wingdings"/>
              </a:rPr>
              <a:t>Associate member</a:t>
            </a:r>
            <a:r>
              <a:rPr lang="ja-JP" altLang="en-US" dirty="0">
                <a:solidFill>
                  <a:schemeClr val="accent5"/>
                </a:solidFill>
                <a:sym typeface="Wingdings"/>
              </a:rPr>
              <a:t>：条約を調印せず国家機関が国を代表し参加</a:t>
            </a:r>
            <a:endParaRPr lang="en-US" altLang="ja-JP" dirty="0">
              <a:solidFill>
                <a:schemeClr val="accent5"/>
              </a:solidFill>
              <a:sym typeface="Wingdings"/>
            </a:endParaRPr>
          </a:p>
          <a:p>
            <a:pPr lvl="2"/>
            <a:r>
              <a:rPr lang="en-US" altLang="ja-JP" dirty="0">
                <a:sym typeface="Wingdings"/>
              </a:rPr>
              <a:t>Collaborating body</a:t>
            </a:r>
            <a:r>
              <a:rPr lang="ja-JP" altLang="en-US" dirty="0">
                <a:sym typeface="Wingdings"/>
              </a:rPr>
              <a:t>：国を代表しないその他の参加</a:t>
            </a:r>
            <a:endParaRPr lang="en-US" altLang="ja-JP" dirty="0">
              <a:sym typeface="Wingdings"/>
            </a:endParaRPr>
          </a:p>
          <a:p>
            <a:pPr>
              <a:lnSpc>
                <a:spcPct val="120000"/>
              </a:lnSpc>
            </a:pPr>
            <a:r>
              <a:rPr lang="en-US" altLang="ja-JP" dirty="0"/>
              <a:t>IGO-SKA</a:t>
            </a:r>
            <a:r>
              <a:rPr lang="ja-JP" altLang="en-US" dirty="0"/>
              <a:t>は</a:t>
            </a:r>
            <a:r>
              <a:rPr lang="en-US" altLang="ja-JP" dirty="0"/>
              <a:t>3</a:t>
            </a:r>
            <a:r>
              <a:rPr lang="ja-JP" altLang="en-US" dirty="0"/>
              <a:t>拠点・</a:t>
            </a:r>
            <a:r>
              <a:rPr lang="en-US" altLang="ja-JP" dirty="0"/>
              <a:t>300</a:t>
            </a:r>
            <a:r>
              <a:rPr lang="ja-JP" altLang="en-US" dirty="0"/>
              <a:t>名体制</a:t>
            </a:r>
            <a:endParaRPr lang="en-US" altLang="ja-JP" dirty="0"/>
          </a:p>
          <a:p>
            <a:pPr lvl="1">
              <a:lnSpc>
                <a:spcPct val="120000"/>
              </a:lnSpc>
              <a:buFont typeface="Wingdings" pitchFamily="2" charset="2"/>
              <a:buChar char="n"/>
            </a:pPr>
            <a:r>
              <a:rPr lang="en-US" altLang="ja-JP" dirty="0"/>
              <a:t>2019</a:t>
            </a:r>
            <a:r>
              <a:rPr lang="ja-JP" altLang="en-US" dirty="0"/>
              <a:t>年中に建設体制や調達方法が決まる</a:t>
            </a:r>
            <a:endParaRPr lang="en-US" altLang="ja-JP" dirty="0"/>
          </a:p>
          <a:p>
            <a:pPr lvl="1">
              <a:lnSpc>
                <a:spcPct val="120000"/>
              </a:lnSpc>
              <a:buFont typeface="Wingdings" pitchFamily="2" charset="2"/>
              <a:buChar char="n"/>
            </a:pPr>
            <a:r>
              <a:rPr lang="en-US" altLang="ja-JP" dirty="0"/>
              <a:t>2020</a:t>
            </a:r>
            <a:r>
              <a:rPr lang="ja-JP" altLang="en-US" dirty="0"/>
              <a:t>年に入札を実施する</a:t>
            </a:r>
            <a:endParaRPr lang="en-US" altLang="ja-JP" dirty="0"/>
          </a:p>
          <a:p>
            <a:pPr>
              <a:lnSpc>
                <a:spcPct val="120000"/>
              </a:lnSpc>
            </a:pPr>
            <a:r>
              <a:rPr lang="ja-JP" altLang="en-US" dirty="0"/>
              <a:t>参加国は自ら</a:t>
            </a:r>
            <a:r>
              <a:rPr lang="en-US" altLang="ja-JP" dirty="0"/>
              <a:t>(</a:t>
            </a:r>
            <a:r>
              <a:rPr lang="ja-JP" altLang="en-US" dirty="0"/>
              <a:t>または共同で</a:t>
            </a:r>
            <a:r>
              <a:rPr lang="en-US" altLang="ja-JP" dirty="0"/>
              <a:t>)SKA</a:t>
            </a:r>
            <a:r>
              <a:rPr lang="ja-JP" altLang="en-US" dirty="0"/>
              <a:t>地域センターを設置</a:t>
            </a:r>
            <a:endParaRPr lang="en-US" altLang="ja-JP" dirty="0"/>
          </a:p>
          <a:p>
            <a:pPr lvl="1">
              <a:lnSpc>
                <a:spcPct val="120000"/>
              </a:lnSpc>
              <a:buFont typeface="Wingdings" pitchFamily="2" charset="2"/>
              <a:buChar char="n"/>
            </a:pPr>
            <a:r>
              <a:rPr lang="ja-JP" altLang="en-US" dirty="0"/>
              <a:t>データアーカイブやポータル、アジア圏では中国</a:t>
            </a:r>
            <a:r>
              <a:rPr lang="en-US" altLang="ja-JP" dirty="0"/>
              <a:t>(</a:t>
            </a:r>
            <a:r>
              <a:rPr lang="ja-JP" altLang="en-US" dirty="0"/>
              <a:t>上海</a:t>
            </a:r>
            <a:r>
              <a:rPr lang="en-US" altLang="ja-JP" dirty="0"/>
              <a:t>)</a:t>
            </a:r>
            <a:r>
              <a:rPr lang="ja-JP" altLang="en-US" dirty="0"/>
              <a:t>が準備</a:t>
            </a:r>
            <a:endParaRPr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3FD11F7-5009-BB45-BA78-6D7269271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2018/9/11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21CD532-513E-AB4D-AE62-67AC4C28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SKA1</a:t>
            </a:r>
            <a:r>
              <a:rPr kumimoji="1" lang="ja-JP" altLang="en-US" dirty="0"/>
              <a:t>ステータス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B6C9E17-6F10-E145-9738-02690BA21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kumimoji="1" lang="ja-JP" altLang="en-US" smtClean="0"/>
              <a:t>13</a:t>
            </a:fld>
            <a:endParaRPr kumimoji="1" lang="ja-JP" altLang="en-US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CBB47DDB-C06F-B44D-95FA-2EBAB40D0AB2}"/>
              </a:ext>
            </a:extLst>
          </p:cNvPr>
          <p:cNvGrpSpPr/>
          <p:nvPr/>
        </p:nvGrpSpPr>
        <p:grpSpPr>
          <a:xfrm>
            <a:off x="7690324" y="4073645"/>
            <a:ext cx="1107996" cy="1088015"/>
            <a:chOff x="7721855" y="3293252"/>
            <a:chExt cx="1107996" cy="1088015"/>
          </a:xfrm>
        </p:grpSpPr>
        <p:sp>
          <p:nvSpPr>
            <p:cNvPr id="8" name="右矢印 7">
              <a:extLst>
                <a:ext uri="{FF2B5EF4-FFF2-40B4-BE49-F238E27FC236}">
                  <a16:creationId xmlns:a16="http://schemas.microsoft.com/office/drawing/2014/main" id="{AC00E360-3495-AA49-B464-060BE0A511A5}"/>
                </a:ext>
              </a:extLst>
            </p:cNvPr>
            <p:cNvSpPr/>
            <p:nvPr/>
          </p:nvSpPr>
          <p:spPr>
            <a:xfrm rot="16200000">
              <a:off x="8055011" y="3126779"/>
              <a:ext cx="441683" cy="774630"/>
            </a:xfrm>
            <a:prstGeom prst="right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E2B905A1-DBEB-0840-981A-848A8C11EC5A}"/>
                </a:ext>
              </a:extLst>
            </p:cNvPr>
            <p:cNvSpPr txBox="1"/>
            <p:nvPr/>
          </p:nvSpPr>
          <p:spPr>
            <a:xfrm>
              <a:off x="7721855" y="3734936"/>
              <a:ext cx="11079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>
                  <a:solidFill>
                    <a:schemeClr val="accent5"/>
                  </a:solidFill>
                  <a:latin typeface="+mn-ea"/>
                </a:rPr>
                <a:t>日独の</a:t>
              </a:r>
              <a:endParaRPr lang="en-US" altLang="ja-JP" dirty="0">
                <a:solidFill>
                  <a:schemeClr val="accent5"/>
                </a:solidFill>
                <a:latin typeface="+mn-ea"/>
              </a:endParaRPr>
            </a:p>
            <a:p>
              <a:pPr algn="ctr"/>
              <a:r>
                <a:rPr lang="ja-JP" altLang="en-US">
                  <a:solidFill>
                    <a:schemeClr val="accent5"/>
                  </a:solidFill>
                  <a:latin typeface="+mn-ea"/>
                </a:rPr>
                <a:t>参加形態</a:t>
              </a:r>
              <a:endParaRPr lang="en-US" altLang="ja-JP" dirty="0">
                <a:solidFill>
                  <a:schemeClr val="accent5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2247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036102-7E9B-FC4B-AF9B-8990B6DDF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b="1" dirty="0">
                <a:latin typeface="+mn-ea"/>
                <a:ea typeface="+mn-ea"/>
              </a:rPr>
              <a:t>SKA Board</a:t>
            </a:r>
            <a:r>
              <a:rPr lang="ja-JP" altLang="en-US" b="1" dirty="0">
                <a:latin typeface="+mn-ea"/>
                <a:ea typeface="+mn-ea"/>
              </a:rPr>
              <a:t> </a:t>
            </a:r>
            <a:r>
              <a:rPr lang="en-US" altLang="ja-JP" b="1" dirty="0">
                <a:latin typeface="+mn-ea"/>
                <a:ea typeface="+mn-ea"/>
              </a:rPr>
              <a:t>26</a:t>
            </a:r>
            <a:r>
              <a:rPr lang="en-US" altLang="ja-JP" b="1" baseline="30000" dirty="0">
                <a:latin typeface="+mn-ea"/>
                <a:ea typeface="+mn-ea"/>
              </a:rPr>
              <a:t>th</a:t>
            </a:r>
            <a:r>
              <a:rPr lang="ja-JP" altLang="en-US" b="1" dirty="0">
                <a:latin typeface="+mn-ea"/>
                <a:ea typeface="+mn-ea"/>
              </a:rPr>
              <a:t> </a:t>
            </a:r>
            <a:br>
              <a:rPr lang="en-US" altLang="ja-JP" b="1" dirty="0">
                <a:latin typeface="+mn-ea"/>
                <a:ea typeface="+mn-ea"/>
              </a:rPr>
            </a:br>
            <a:r>
              <a:rPr lang="en-US" altLang="ja-JP" sz="3100" b="1" dirty="0">
                <a:latin typeface="+mn-ea"/>
                <a:ea typeface="+mn-ea"/>
              </a:rPr>
              <a:t>2018/4/11-12@Gothenburg,Sweden</a:t>
            </a:r>
            <a:endParaRPr kumimoji="1" lang="ja-JP" altLang="en-US" sz="3100" b="1" dirty="0">
              <a:latin typeface="+mn-ea"/>
              <a:ea typeface="+mn-ea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F54B2FF-6963-1F49-9551-56C260BBB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841" y="1537855"/>
            <a:ext cx="8756374" cy="501779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ja-JP" altLang="en-US" dirty="0">
                <a:latin typeface="+mn-ea"/>
              </a:rPr>
              <a:t>主な議論</a:t>
            </a:r>
            <a:endParaRPr lang="en-US" altLang="ja-JP" dirty="0">
              <a:latin typeface="+mn-ea"/>
            </a:endParaRPr>
          </a:p>
          <a:p>
            <a:pPr lvl="1">
              <a:buFont typeface="Wingdings" pitchFamily="2" charset="2"/>
              <a:buChar char="n"/>
            </a:pPr>
            <a:r>
              <a:rPr lang="en-US" altLang="ja-JP" dirty="0">
                <a:latin typeface="+mj-ea"/>
                <a:ea typeface="+mj-ea"/>
              </a:rPr>
              <a:t>IGO</a:t>
            </a:r>
            <a:r>
              <a:rPr lang="ja-JP" altLang="en-US" dirty="0">
                <a:latin typeface="+mj-ea"/>
                <a:ea typeface="+mj-ea"/>
              </a:rPr>
              <a:t>設立の準備の議論</a:t>
            </a:r>
            <a:endParaRPr lang="en-US" altLang="ja-JP" dirty="0">
              <a:latin typeface="+mj-ea"/>
              <a:ea typeface="+mj-ea"/>
            </a:endParaRPr>
          </a:p>
          <a:p>
            <a:pPr lvl="1">
              <a:buFont typeface="Wingdings" pitchFamily="2" charset="2"/>
              <a:buChar char="n"/>
            </a:pPr>
            <a:r>
              <a:rPr lang="ja-JP" altLang="en-US" dirty="0">
                <a:latin typeface="+mj-ea"/>
                <a:ea typeface="+mj-ea"/>
              </a:rPr>
              <a:t>移行のための議論（資産、知財の継承など）</a:t>
            </a:r>
            <a:endParaRPr lang="en-US" altLang="ja-JP" dirty="0">
              <a:latin typeface="+mj-ea"/>
              <a:ea typeface="+mj-ea"/>
            </a:endParaRPr>
          </a:p>
          <a:p>
            <a:pPr lvl="1">
              <a:buFont typeface="Wingdings" pitchFamily="2" charset="2"/>
              <a:buChar char="n"/>
            </a:pPr>
            <a:r>
              <a:rPr lang="ja-JP" altLang="en-US" dirty="0">
                <a:latin typeface="+mj-ea"/>
                <a:ea typeface="+mj-ea"/>
              </a:rPr>
              <a:t>サブシステムの</a:t>
            </a:r>
            <a:r>
              <a:rPr lang="en-US" altLang="ja-JP" dirty="0">
                <a:latin typeface="+mj-ea"/>
                <a:ea typeface="+mj-ea"/>
              </a:rPr>
              <a:t>CDR</a:t>
            </a:r>
            <a:r>
              <a:rPr lang="ja-JP" altLang="en-US" dirty="0">
                <a:latin typeface="+mj-ea"/>
                <a:ea typeface="+mj-ea"/>
              </a:rPr>
              <a:t>の進捗とシステム</a:t>
            </a:r>
            <a:r>
              <a:rPr lang="en-US" altLang="ja-JP" dirty="0">
                <a:latin typeface="+mj-ea"/>
                <a:ea typeface="+mj-ea"/>
              </a:rPr>
              <a:t>CDR</a:t>
            </a:r>
            <a:r>
              <a:rPr lang="ja-JP" altLang="en-US" dirty="0">
                <a:latin typeface="+mj-ea"/>
                <a:ea typeface="+mj-ea"/>
              </a:rPr>
              <a:t>（</a:t>
            </a:r>
            <a:r>
              <a:rPr lang="en-US" altLang="ja-JP" dirty="0">
                <a:latin typeface="+mj-ea"/>
                <a:ea typeface="+mj-ea"/>
              </a:rPr>
              <a:t>2019</a:t>
            </a:r>
            <a:r>
              <a:rPr lang="ja-JP" altLang="en-US" dirty="0">
                <a:latin typeface="+mj-ea"/>
                <a:ea typeface="+mj-ea"/>
              </a:rPr>
              <a:t>年）の準備</a:t>
            </a:r>
            <a:endParaRPr lang="en-US" altLang="ja-JP" dirty="0">
              <a:latin typeface="+mj-ea"/>
              <a:ea typeface="+mj-ea"/>
            </a:endParaRPr>
          </a:p>
          <a:p>
            <a:pPr lvl="1">
              <a:buFont typeface="Wingdings" pitchFamily="2" charset="2"/>
              <a:buChar char="n"/>
            </a:pPr>
            <a:r>
              <a:rPr lang="ja-JP" altLang="en-US" dirty="0">
                <a:latin typeface="+mj-ea"/>
                <a:ea typeface="+mj-ea"/>
              </a:rPr>
              <a:t>予算（コスト削減）とインフレの考え方の議論</a:t>
            </a:r>
            <a:endParaRPr lang="en-US" altLang="ja-JP" dirty="0">
              <a:latin typeface="+mj-ea"/>
              <a:ea typeface="+mj-ea"/>
            </a:endParaRPr>
          </a:p>
          <a:p>
            <a:pPr lvl="1">
              <a:buFont typeface="Wingdings" pitchFamily="2" charset="2"/>
              <a:buChar char="n"/>
            </a:pPr>
            <a:r>
              <a:rPr lang="ja-JP" altLang="en-US" dirty="0">
                <a:latin typeface="+mj-ea"/>
                <a:ea typeface="+mj-ea"/>
              </a:rPr>
              <a:t>特に</a:t>
            </a:r>
            <a:r>
              <a:rPr lang="en-US" altLang="ja-JP" dirty="0">
                <a:latin typeface="+mj-ea"/>
                <a:ea typeface="+mj-ea"/>
              </a:rPr>
              <a:t>SDP</a:t>
            </a:r>
            <a:r>
              <a:rPr lang="ja-JP" altLang="en-US" dirty="0">
                <a:latin typeface="+mj-ea"/>
                <a:ea typeface="+mj-ea"/>
              </a:rPr>
              <a:t>の不確定性と議論の進め方</a:t>
            </a:r>
            <a:endParaRPr lang="en-US" altLang="ja-JP" dirty="0">
              <a:latin typeface="+mj-ea"/>
              <a:ea typeface="+mj-ea"/>
            </a:endParaRPr>
          </a:p>
          <a:p>
            <a:pPr lvl="1">
              <a:buFont typeface="Wingdings" pitchFamily="2" charset="2"/>
              <a:buChar char="n"/>
            </a:pPr>
            <a:r>
              <a:rPr lang="ja-JP" altLang="en-US" dirty="0">
                <a:latin typeface="+mj-ea"/>
                <a:ea typeface="+mj-ea"/>
              </a:rPr>
              <a:t>運用モデルについて</a:t>
            </a:r>
            <a:r>
              <a:rPr lang="en-US" altLang="ja-JP" dirty="0">
                <a:latin typeface="+mj-ea"/>
                <a:ea typeface="+mj-ea"/>
              </a:rPr>
              <a:t>Review</a:t>
            </a:r>
            <a:r>
              <a:rPr lang="ja-JP" altLang="en-US" dirty="0">
                <a:latin typeface="+mj-ea"/>
                <a:ea typeface="+mj-ea"/>
              </a:rPr>
              <a:t>を進めている。</a:t>
            </a:r>
            <a:endParaRPr lang="en-US" altLang="ja-JP" dirty="0">
              <a:latin typeface="+mj-ea"/>
              <a:ea typeface="+mj-ea"/>
            </a:endParaRPr>
          </a:p>
          <a:p>
            <a:pPr lvl="2">
              <a:buFont typeface="Wingdings" pitchFamily="2" charset="2"/>
              <a:buChar char="n"/>
            </a:pPr>
            <a:r>
              <a:rPr lang="en-US" altLang="ja-JP" dirty="0">
                <a:latin typeface="+mj-ea"/>
                <a:ea typeface="+mj-ea"/>
              </a:rPr>
              <a:t>HQ</a:t>
            </a:r>
            <a:r>
              <a:rPr lang="ja-JP" altLang="en-US" dirty="0">
                <a:latin typeface="+mj-ea"/>
                <a:ea typeface="+mj-ea"/>
              </a:rPr>
              <a:t>（イギリス）と</a:t>
            </a:r>
            <a:r>
              <a:rPr lang="en-US" altLang="ja-JP" dirty="0">
                <a:latin typeface="+mj-ea"/>
                <a:ea typeface="+mj-ea"/>
              </a:rPr>
              <a:t>Low</a:t>
            </a:r>
            <a:r>
              <a:rPr lang="ja-JP" altLang="en-US" dirty="0">
                <a:latin typeface="+mj-ea"/>
                <a:ea typeface="+mj-ea"/>
              </a:rPr>
              <a:t>（オーストラリア）</a:t>
            </a:r>
            <a:r>
              <a:rPr lang="en-US" altLang="ja-JP" dirty="0">
                <a:latin typeface="+mj-ea"/>
                <a:ea typeface="+mj-ea"/>
              </a:rPr>
              <a:t>,</a:t>
            </a:r>
            <a:r>
              <a:rPr lang="ja-JP" altLang="en-US" dirty="0">
                <a:latin typeface="+mj-ea"/>
                <a:ea typeface="+mj-ea"/>
              </a:rPr>
              <a:t> </a:t>
            </a:r>
            <a:r>
              <a:rPr lang="en-US" altLang="ja-JP" dirty="0">
                <a:latin typeface="+mj-ea"/>
                <a:ea typeface="+mj-ea"/>
              </a:rPr>
              <a:t>Mid</a:t>
            </a:r>
            <a:r>
              <a:rPr lang="ja-JP" altLang="en-US" dirty="0">
                <a:latin typeface="+mj-ea"/>
                <a:ea typeface="+mj-ea"/>
              </a:rPr>
              <a:t>（南アフリカ）で一体的な運用モデルになっていないとの指摘</a:t>
            </a:r>
            <a:endParaRPr lang="en-US" altLang="ja-JP" dirty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ja-JP" altLang="en-US" dirty="0">
                <a:latin typeface="+mj-ea"/>
                <a:ea typeface="+mj-ea"/>
              </a:rPr>
              <a:t>日本の状況の説明</a:t>
            </a:r>
            <a:endParaRPr lang="en-US" altLang="ja-JP" dirty="0">
              <a:latin typeface="+mj-ea"/>
              <a:ea typeface="+mj-ea"/>
            </a:endParaRPr>
          </a:p>
          <a:p>
            <a:pPr lvl="1">
              <a:buFont typeface="Wingdings" panose="05000000000000000000" pitchFamily="2" charset="2"/>
              <a:buChar char="n"/>
            </a:pPr>
            <a:r>
              <a:rPr lang="ja-JP" altLang="en-US" dirty="0">
                <a:latin typeface="+mj-ea"/>
                <a:ea typeface="+mj-ea"/>
              </a:rPr>
              <a:t>水沢で議論が始まっている</a:t>
            </a:r>
            <a:endParaRPr lang="en-US" altLang="ja-JP" dirty="0">
              <a:latin typeface="+mj-ea"/>
              <a:ea typeface="+mj-ea"/>
            </a:endParaRPr>
          </a:p>
          <a:p>
            <a:pPr lvl="1">
              <a:buFont typeface="Wingdings" panose="05000000000000000000" pitchFamily="2" charset="2"/>
              <a:buChar char="n"/>
            </a:pPr>
            <a:r>
              <a:rPr lang="ja-JP" altLang="en-US" dirty="0">
                <a:latin typeface="+mj-ea"/>
                <a:ea typeface="+mj-ea"/>
              </a:rPr>
              <a:t>マイナーパートナとしての参加の可能性の検討</a:t>
            </a:r>
            <a:endParaRPr lang="en-US" altLang="ja-JP" dirty="0">
              <a:latin typeface="+mj-ea"/>
              <a:ea typeface="+mj-ea"/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8874AF6-7EE4-1F44-AAA0-1B3974781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>
                <a:latin typeface="+mn-ea"/>
              </a:rPr>
              <a:t>2018/9/19</a:t>
            </a:r>
            <a:endParaRPr kumimoji="1" lang="ja-JP" altLang="en-US">
              <a:latin typeface="+mn-ea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B1F1B4D-18F6-D342-BA04-3BE75CA3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>
                <a:latin typeface="+mn-ea"/>
              </a:rPr>
              <a:t>SKA1</a:t>
            </a:r>
            <a:r>
              <a:rPr kumimoji="1" lang="ja-JP" altLang="en-US">
                <a:latin typeface="+mn-ea"/>
              </a:rPr>
              <a:t>事業計画案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8F1EDF6-4DB8-054F-B1BA-6F04AC0E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kumimoji="1" lang="ja-JP" altLang="en-US" smtClean="0">
                <a:latin typeface="+mn-ea"/>
              </a:rPr>
              <a:t>14</a:t>
            </a:fld>
            <a:endParaRPr kumimoji="1" lang="ja-JP" altLang="en-US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4779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036102-7E9B-FC4B-AF9B-8990B6DDF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800" b="1" dirty="0">
                <a:latin typeface="+mn-ea"/>
                <a:ea typeface="+mn-ea"/>
              </a:rPr>
              <a:t>SKA Board</a:t>
            </a:r>
            <a:r>
              <a:rPr lang="ja-JP" altLang="en-US" sz="2800" b="1" dirty="0">
                <a:latin typeface="+mn-ea"/>
                <a:ea typeface="+mn-ea"/>
              </a:rPr>
              <a:t> </a:t>
            </a:r>
            <a:r>
              <a:rPr lang="en-US" altLang="ja-JP" sz="2800" b="1" dirty="0">
                <a:latin typeface="+mn-ea"/>
                <a:ea typeface="+mn-ea"/>
              </a:rPr>
              <a:t>27</a:t>
            </a:r>
            <a:r>
              <a:rPr lang="en-US" altLang="ja-JP" sz="2800" b="1" baseline="30000" dirty="0">
                <a:latin typeface="+mn-ea"/>
                <a:ea typeface="+mn-ea"/>
              </a:rPr>
              <a:t>th</a:t>
            </a:r>
            <a:r>
              <a:rPr lang="ja-JP" altLang="en-US" sz="2800" b="1" dirty="0">
                <a:latin typeface="+mn-ea"/>
                <a:ea typeface="+mn-ea"/>
              </a:rPr>
              <a:t> </a:t>
            </a:r>
            <a:br>
              <a:rPr lang="en-US" altLang="ja-JP" sz="2800" b="1" dirty="0">
                <a:latin typeface="+mn-ea"/>
                <a:ea typeface="+mn-ea"/>
              </a:rPr>
            </a:br>
            <a:r>
              <a:rPr lang="en-US" altLang="ja-JP" sz="2800" b="1" dirty="0">
                <a:latin typeface="+mn-ea"/>
                <a:ea typeface="+mn-ea"/>
              </a:rPr>
              <a:t>2018/7/11-12@Arabell,South Africa</a:t>
            </a:r>
            <a:endParaRPr kumimoji="1" lang="ja-JP" altLang="en-US" sz="2800" b="1" dirty="0">
              <a:latin typeface="+mn-ea"/>
              <a:ea typeface="+mn-ea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F54B2FF-6963-1F49-9551-56C260BBB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841" y="1537855"/>
            <a:ext cx="8756374" cy="501779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ja-JP" altLang="en-US" dirty="0">
                <a:latin typeface="+mn-ea"/>
              </a:rPr>
              <a:t>主な議論</a:t>
            </a:r>
            <a:endParaRPr lang="en-US" altLang="ja-JP" dirty="0">
              <a:latin typeface="+mn-ea"/>
            </a:endParaRPr>
          </a:p>
          <a:p>
            <a:pPr lvl="1">
              <a:buFont typeface="Wingdings" pitchFamily="2" charset="2"/>
              <a:buChar char="n"/>
            </a:pPr>
            <a:r>
              <a:rPr lang="en-US" altLang="ja-JP" dirty="0">
                <a:latin typeface="+mj-ea"/>
                <a:ea typeface="+mj-ea"/>
              </a:rPr>
              <a:t>IGO</a:t>
            </a:r>
            <a:r>
              <a:rPr lang="ja-JP" altLang="en-US" dirty="0">
                <a:latin typeface="+mj-ea"/>
                <a:ea typeface="+mj-ea"/>
              </a:rPr>
              <a:t>設立の条約の調印（イタリア、オーストラリア、南アフリカ、スウェーデン、イギリス）</a:t>
            </a:r>
            <a:r>
              <a:rPr lang="en-US" altLang="ja-JP" dirty="0">
                <a:latin typeface="+mj-ea"/>
                <a:ea typeface="+mj-ea"/>
              </a:rPr>
              <a:t>※</a:t>
            </a:r>
            <a:r>
              <a:rPr lang="ja-JP" altLang="en-US" dirty="0">
                <a:latin typeface="+mj-ea"/>
                <a:ea typeface="+mj-ea"/>
              </a:rPr>
              <a:t>現在は、中国も</a:t>
            </a:r>
            <a:endParaRPr lang="en-US" altLang="ja-JP" dirty="0">
              <a:latin typeface="+mj-ea"/>
              <a:ea typeface="+mj-ea"/>
            </a:endParaRPr>
          </a:p>
          <a:p>
            <a:pPr lvl="1">
              <a:buFont typeface="Wingdings" pitchFamily="2" charset="2"/>
              <a:buChar char="n"/>
            </a:pPr>
            <a:r>
              <a:rPr lang="en-US" altLang="ja-JP" dirty="0">
                <a:latin typeface="+mj-ea"/>
                <a:ea typeface="+mj-ea"/>
              </a:rPr>
              <a:t>2019Science Meeting and KSP WS</a:t>
            </a:r>
            <a:r>
              <a:rPr lang="ja-JP" altLang="en-US" dirty="0">
                <a:latin typeface="+mj-ea"/>
                <a:ea typeface="+mj-ea"/>
              </a:rPr>
              <a:t>は、</a:t>
            </a:r>
            <a:r>
              <a:rPr lang="en-US" altLang="ja-JP" dirty="0">
                <a:latin typeface="+mj-ea"/>
                <a:ea typeface="+mj-ea"/>
              </a:rPr>
              <a:t>2019</a:t>
            </a:r>
            <a:r>
              <a:rPr lang="ja-JP" altLang="en-US" dirty="0">
                <a:latin typeface="+mj-ea"/>
                <a:ea typeface="+mj-ea"/>
              </a:rPr>
              <a:t>年</a:t>
            </a:r>
            <a:r>
              <a:rPr lang="en-US" altLang="ja-JP" dirty="0">
                <a:latin typeface="+mj-ea"/>
                <a:ea typeface="+mj-ea"/>
              </a:rPr>
              <a:t>4</a:t>
            </a:r>
            <a:r>
              <a:rPr lang="ja-JP" altLang="en-US" dirty="0">
                <a:latin typeface="+mj-ea"/>
                <a:ea typeface="+mj-ea"/>
              </a:rPr>
              <a:t>月</a:t>
            </a:r>
            <a:r>
              <a:rPr lang="en-US" altLang="ja-JP" dirty="0">
                <a:latin typeface="+mj-ea"/>
                <a:ea typeface="+mj-ea"/>
              </a:rPr>
              <a:t>8-12</a:t>
            </a:r>
            <a:r>
              <a:rPr lang="ja-JP" altLang="en-US" dirty="0">
                <a:latin typeface="+mj-ea"/>
                <a:ea typeface="+mj-ea"/>
              </a:rPr>
              <a:t>日に</a:t>
            </a:r>
            <a:r>
              <a:rPr lang="en-US" altLang="ja-JP" dirty="0">
                <a:latin typeface="+mj-ea"/>
                <a:ea typeface="+mj-ea"/>
              </a:rPr>
              <a:t>SKAO HQ</a:t>
            </a:r>
            <a:r>
              <a:rPr lang="ja-JP" altLang="en-US" dirty="0">
                <a:latin typeface="+mj-ea"/>
                <a:ea typeface="+mj-ea"/>
              </a:rPr>
              <a:t>で行う。</a:t>
            </a:r>
            <a:r>
              <a:rPr lang="en-US" altLang="ja-JP" dirty="0">
                <a:latin typeface="+mj-ea"/>
                <a:ea typeface="+mj-ea"/>
              </a:rPr>
              <a:t>New techniques, instruments, methods</a:t>
            </a:r>
            <a:r>
              <a:rPr lang="ja-JP" altLang="en-US" dirty="0">
                <a:latin typeface="+mj-ea"/>
                <a:ea typeface="+mj-ea"/>
              </a:rPr>
              <a:t>にフォーカスする</a:t>
            </a:r>
            <a:endParaRPr lang="en-US" altLang="ja-JP" dirty="0">
              <a:latin typeface="+mj-ea"/>
              <a:ea typeface="+mj-ea"/>
            </a:endParaRPr>
          </a:p>
          <a:p>
            <a:pPr lvl="1">
              <a:buFont typeface="Wingdings" pitchFamily="2" charset="2"/>
              <a:buChar char="n"/>
            </a:pPr>
            <a:r>
              <a:rPr lang="ja-JP" altLang="en-US" dirty="0">
                <a:latin typeface="+mj-ea"/>
                <a:ea typeface="+mj-ea"/>
              </a:rPr>
              <a:t>フランス・スペインがメンバー国として参加</a:t>
            </a:r>
            <a:endParaRPr lang="en-US" altLang="ja-JP" dirty="0">
              <a:latin typeface="+mj-ea"/>
              <a:ea typeface="+mj-ea"/>
            </a:endParaRPr>
          </a:p>
          <a:p>
            <a:pPr lvl="1">
              <a:buFont typeface="Wingdings" pitchFamily="2" charset="2"/>
              <a:buChar char="n"/>
            </a:pPr>
            <a:r>
              <a:rPr lang="en-US" altLang="ja-JP" dirty="0">
                <a:latin typeface="+mj-ea"/>
                <a:ea typeface="+mj-ea"/>
              </a:rPr>
              <a:t>CDR</a:t>
            </a:r>
            <a:r>
              <a:rPr lang="ja-JP" altLang="en-US" dirty="0">
                <a:latin typeface="+mj-ea"/>
                <a:ea typeface="+mj-ea"/>
              </a:rPr>
              <a:t>の遅れ、</a:t>
            </a:r>
            <a:r>
              <a:rPr lang="en-US" altLang="ja-JP" dirty="0">
                <a:latin typeface="+mj-ea"/>
                <a:ea typeface="+mj-ea"/>
              </a:rPr>
              <a:t>LFAA</a:t>
            </a:r>
            <a:r>
              <a:rPr lang="ja-JP" altLang="en-US" dirty="0">
                <a:latin typeface="+mj-ea"/>
                <a:ea typeface="+mj-ea"/>
              </a:rPr>
              <a:t>が</a:t>
            </a:r>
            <a:r>
              <a:rPr lang="en-US" altLang="ja-JP" dirty="0">
                <a:latin typeface="+mj-ea"/>
                <a:ea typeface="+mj-ea"/>
              </a:rPr>
              <a:t>2018</a:t>
            </a:r>
            <a:r>
              <a:rPr lang="ja-JP" altLang="en-US" dirty="0">
                <a:latin typeface="+mj-ea"/>
                <a:ea typeface="+mj-ea"/>
              </a:rPr>
              <a:t>年</a:t>
            </a:r>
            <a:r>
              <a:rPr lang="en-US" altLang="ja-JP" dirty="0">
                <a:latin typeface="+mj-ea"/>
                <a:ea typeface="+mj-ea"/>
              </a:rPr>
              <a:t>12</a:t>
            </a:r>
            <a:r>
              <a:rPr lang="ja-JP" altLang="en-US" dirty="0">
                <a:latin typeface="+mj-ea"/>
                <a:ea typeface="+mj-ea"/>
              </a:rPr>
              <a:t>月（</a:t>
            </a:r>
            <a:r>
              <a:rPr lang="en-US" altLang="ja-JP" dirty="0">
                <a:latin typeface="+mj-ea"/>
                <a:ea typeface="+mj-ea"/>
              </a:rPr>
              <a:t>5</a:t>
            </a:r>
            <a:r>
              <a:rPr lang="ja-JP" altLang="en-US" dirty="0">
                <a:latin typeface="+mj-ea"/>
                <a:ea typeface="+mj-ea"/>
              </a:rPr>
              <a:t>か月遅れ）、</a:t>
            </a:r>
            <a:r>
              <a:rPr lang="en-US" altLang="ja-JP" dirty="0">
                <a:latin typeface="+mj-ea"/>
                <a:ea typeface="+mj-ea"/>
              </a:rPr>
              <a:t>DISH</a:t>
            </a:r>
            <a:r>
              <a:rPr lang="ja-JP" altLang="en-US" dirty="0">
                <a:latin typeface="+mj-ea"/>
                <a:ea typeface="+mj-ea"/>
              </a:rPr>
              <a:t>が</a:t>
            </a:r>
            <a:r>
              <a:rPr lang="en-US" altLang="ja-JP" dirty="0">
                <a:latin typeface="+mj-ea"/>
                <a:ea typeface="+mj-ea"/>
              </a:rPr>
              <a:t>2019</a:t>
            </a:r>
            <a:r>
              <a:rPr lang="ja-JP" altLang="en-US" dirty="0">
                <a:latin typeface="+mj-ea"/>
                <a:ea typeface="+mj-ea"/>
              </a:rPr>
              <a:t>年</a:t>
            </a:r>
            <a:r>
              <a:rPr lang="en-US" altLang="ja-JP" dirty="0">
                <a:latin typeface="+mj-ea"/>
                <a:ea typeface="+mj-ea"/>
              </a:rPr>
              <a:t>6</a:t>
            </a:r>
            <a:r>
              <a:rPr lang="ja-JP" altLang="en-US" dirty="0">
                <a:latin typeface="+mj-ea"/>
                <a:ea typeface="+mj-ea"/>
              </a:rPr>
              <a:t>月（</a:t>
            </a:r>
            <a:r>
              <a:rPr lang="en-US" altLang="ja-JP" dirty="0">
                <a:latin typeface="+mj-ea"/>
                <a:ea typeface="+mj-ea"/>
              </a:rPr>
              <a:t>6</a:t>
            </a:r>
            <a:r>
              <a:rPr lang="ja-JP" altLang="en-US" dirty="0">
                <a:latin typeface="+mj-ea"/>
                <a:ea typeface="+mj-ea"/>
              </a:rPr>
              <a:t>か月遅れ）</a:t>
            </a:r>
            <a:endParaRPr lang="en-US" altLang="ja-JP" dirty="0">
              <a:latin typeface="+mj-ea"/>
              <a:ea typeface="+mj-ea"/>
            </a:endParaRPr>
          </a:p>
          <a:p>
            <a:pPr lvl="1">
              <a:buFont typeface="Wingdings" pitchFamily="2" charset="2"/>
              <a:buChar char="n"/>
            </a:pPr>
            <a:r>
              <a:rPr lang="ja-JP" altLang="en-US" dirty="0">
                <a:latin typeface="+mj-ea"/>
                <a:ea typeface="+mj-ea"/>
              </a:rPr>
              <a:t>インフレ</a:t>
            </a:r>
            <a:r>
              <a:rPr lang="en-US" altLang="ja-JP" dirty="0">
                <a:latin typeface="+mj-ea"/>
                <a:ea typeface="+mj-ea"/>
              </a:rPr>
              <a:t>(</a:t>
            </a:r>
            <a:r>
              <a:rPr lang="ja-JP" altLang="en-US" dirty="0">
                <a:latin typeface="+mj-ea"/>
                <a:ea typeface="+mj-ea"/>
              </a:rPr>
              <a:t>年</a:t>
            </a:r>
            <a:r>
              <a:rPr lang="en-US" altLang="ja-JP" dirty="0">
                <a:latin typeface="+mj-ea"/>
                <a:ea typeface="+mj-ea"/>
              </a:rPr>
              <a:t>2.1%</a:t>
            </a:r>
            <a:r>
              <a:rPr lang="ja-JP" altLang="en-US" dirty="0">
                <a:latin typeface="+mj-ea"/>
                <a:ea typeface="+mj-ea"/>
              </a:rPr>
              <a:t>）を承認、</a:t>
            </a:r>
            <a:r>
              <a:rPr lang="en-US" altLang="ja-JP" dirty="0">
                <a:latin typeface="+mj-ea"/>
                <a:ea typeface="+mj-ea"/>
              </a:rPr>
              <a:t>691M</a:t>
            </a:r>
            <a:r>
              <a:rPr lang="ja-JP" altLang="en-US" dirty="0">
                <a:latin typeface="+mj-ea"/>
                <a:ea typeface="+mj-ea"/>
              </a:rPr>
              <a:t>€（</a:t>
            </a:r>
            <a:r>
              <a:rPr lang="en-US" altLang="ja-JP" dirty="0">
                <a:latin typeface="+mj-ea"/>
                <a:ea typeface="+mj-ea"/>
              </a:rPr>
              <a:t>2017.12)</a:t>
            </a:r>
          </a:p>
          <a:p>
            <a:pPr lvl="1">
              <a:buFont typeface="Wingdings" pitchFamily="2" charset="2"/>
              <a:buChar char="n"/>
            </a:pPr>
            <a:r>
              <a:rPr lang="ja-JP" altLang="en-US" dirty="0">
                <a:latin typeface="+mj-ea"/>
                <a:ea typeface="+mj-ea"/>
              </a:rPr>
              <a:t>データフローと</a:t>
            </a:r>
            <a:r>
              <a:rPr lang="en-US" altLang="ja-JP" dirty="0">
                <a:latin typeface="+mj-ea"/>
                <a:ea typeface="+mj-ea"/>
              </a:rPr>
              <a:t>SRC</a:t>
            </a:r>
            <a:r>
              <a:rPr lang="ja-JP" altLang="en-US" dirty="0">
                <a:latin typeface="+mj-ea"/>
                <a:ea typeface="+mj-ea"/>
              </a:rPr>
              <a:t>（</a:t>
            </a:r>
            <a:r>
              <a:rPr lang="en-US" altLang="ja-JP" dirty="0">
                <a:latin typeface="+mj-ea"/>
                <a:ea typeface="+mj-ea"/>
              </a:rPr>
              <a:t>Science</a:t>
            </a:r>
            <a:r>
              <a:rPr lang="ja-JP" altLang="en-US" dirty="0">
                <a:latin typeface="+mj-ea"/>
                <a:ea typeface="+mj-ea"/>
              </a:rPr>
              <a:t> </a:t>
            </a:r>
            <a:r>
              <a:rPr lang="en-US" altLang="ja-JP" dirty="0">
                <a:latin typeface="+mj-ea"/>
                <a:ea typeface="+mj-ea"/>
              </a:rPr>
              <a:t>Reginal</a:t>
            </a:r>
            <a:r>
              <a:rPr lang="ja-JP" altLang="en-US" dirty="0">
                <a:latin typeface="+mj-ea"/>
                <a:ea typeface="+mj-ea"/>
              </a:rPr>
              <a:t> </a:t>
            </a:r>
            <a:r>
              <a:rPr lang="en-US" altLang="ja-JP" dirty="0">
                <a:latin typeface="+mj-ea"/>
                <a:ea typeface="+mj-ea"/>
              </a:rPr>
              <a:t>Center)</a:t>
            </a:r>
            <a:r>
              <a:rPr lang="ja-JP" altLang="en-US" dirty="0">
                <a:latin typeface="+mj-ea"/>
                <a:ea typeface="+mj-ea"/>
              </a:rPr>
              <a:t>について</a:t>
            </a:r>
            <a:r>
              <a:rPr lang="en-US" altLang="ja-JP" dirty="0">
                <a:latin typeface="+mj-ea"/>
                <a:ea typeface="+mj-ea"/>
              </a:rPr>
              <a:t>WG</a:t>
            </a:r>
            <a:r>
              <a:rPr lang="ja-JP" altLang="en-US" dirty="0">
                <a:latin typeface="+mj-ea"/>
                <a:ea typeface="+mj-ea"/>
              </a:rPr>
              <a:t>の設立</a:t>
            </a:r>
            <a:endParaRPr lang="en-US" altLang="ja-JP" dirty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ja-JP" altLang="en-US" dirty="0">
                <a:latin typeface="+mj-ea"/>
                <a:ea typeface="+mj-ea"/>
              </a:rPr>
              <a:t>日本の状況の説明</a:t>
            </a:r>
            <a:endParaRPr lang="en-US" altLang="ja-JP" dirty="0">
              <a:latin typeface="+mj-ea"/>
              <a:ea typeface="+mj-ea"/>
            </a:endParaRPr>
          </a:p>
          <a:p>
            <a:pPr lvl="1">
              <a:buFont typeface="Wingdings" panose="05000000000000000000" pitchFamily="2" charset="2"/>
              <a:buChar char="n"/>
            </a:pPr>
            <a:r>
              <a:rPr lang="ja-JP" altLang="en-US" dirty="0">
                <a:latin typeface="+mj-ea"/>
                <a:ea typeface="+mj-ea"/>
              </a:rPr>
              <a:t>予算要求の検討</a:t>
            </a:r>
            <a:endParaRPr lang="en-US" altLang="ja-JP" dirty="0">
              <a:latin typeface="+mj-ea"/>
              <a:ea typeface="+mj-ea"/>
            </a:endParaRPr>
          </a:p>
          <a:p>
            <a:pPr lvl="1">
              <a:buFont typeface="Wingdings" panose="05000000000000000000" pitchFamily="2" charset="2"/>
              <a:buChar char="n"/>
            </a:pPr>
            <a:r>
              <a:rPr lang="ja-JP" altLang="en-US" dirty="0">
                <a:latin typeface="+mj-ea"/>
                <a:ea typeface="+mj-ea"/>
              </a:rPr>
              <a:t>日本の分担の可能性について検討</a:t>
            </a:r>
            <a:endParaRPr lang="en-US" altLang="ja-JP" dirty="0">
              <a:latin typeface="+mj-ea"/>
              <a:ea typeface="+mj-ea"/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8874AF6-7EE4-1F44-AAA0-1B3974781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>
                <a:latin typeface="+mn-ea"/>
              </a:rPr>
              <a:t>2018/9/19</a:t>
            </a:r>
            <a:endParaRPr kumimoji="1" lang="ja-JP" altLang="en-US">
              <a:latin typeface="+mn-ea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B1F1B4D-18F6-D342-BA04-3BE75CA3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>
                <a:latin typeface="+mn-ea"/>
              </a:rPr>
              <a:t>SKA1</a:t>
            </a:r>
            <a:r>
              <a:rPr kumimoji="1" lang="ja-JP" altLang="en-US">
                <a:latin typeface="+mn-ea"/>
              </a:rPr>
              <a:t>事業計画案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8F1EDF6-4DB8-054F-B1BA-6F04AC0E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kumimoji="1" lang="ja-JP" altLang="en-US" smtClean="0">
                <a:latin typeface="+mn-ea"/>
              </a:rPr>
              <a:t>15</a:t>
            </a:fld>
            <a:endParaRPr kumimoji="1" lang="ja-JP" altLang="en-US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60728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A5A688-706C-4282-A600-DC5933F82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最近の</a:t>
            </a:r>
            <a:r>
              <a:rPr kumimoji="1" lang="en-US" altLang="ja-JP" dirty="0" err="1"/>
              <a:t>MeerKat</a:t>
            </a:r>
            <a:r>
              <a:rPr kumimoji="1" lang="ja-JP" altLang="en-US" dirty="0"/>
              <a:t>の成果</a:t>
            </a:r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2AD12C00-15A9-42F9-9BDE-8CC870E45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2068" y="988467"/>
            <a:ext cx="4207871" cy="5246177"/>
          </a:xfrm>
          <a:prstGeom prst="rect">
            <a:avLst/>
          </a:prstGeo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53880BD-A714-4B68-AF06-92D0D2EBD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9B9C3-5A3E-1945-B332-5C852E0413EA}" type="datetime1">
              <a:rPr kumimoji="1" lang="ja-JP" altLang="en-US" smtClean="0"/>
              <a:t>2018/9/26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B73DC-C792-4A91-901A-027AFC618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SKA1</a:t>
            </a:r>
            <a:r>
              <a:rPr lang="ja-JP" altLang="en-US" dirty="0"/>
              <a:t>ステータス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19C2B1E-C2D5-4D3C-A664-49AD0AC7C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9BBE72A-A94F-4F22-BAE8-E4E463619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47680">
            <a:off x="3209394" y="2305755"/>
            <a:ext cx="4209443" cy="2367813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F276BC8-1AFF-44C7-935C-45468D1F684E}"/>
              </a:ext>
            </a:extLst>
          </p:cNvPr>
          <p:cNvSpPr txBox="1"/>
          <p:nvPr/>
        </p:nvSpPr>
        <p:spPr>
          <a:xfrm>
            <a:off x="1107948" y="5622108"/>
            <a:ext cx="202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VLA</a:t>
            </a:r>
            <a:r>
              <a:rPr kumimoji="1" lang="ja-JP" altLang="en-US" dirty="0">
                <a:solidFill>
                  <a:schemeClr val="bg1"/>
                </a:solidFill>
              </a:rPr>
              <a:t> </a:t>
            </a:r>
            <a:r>
              <a:rPr kumimoji="1" lang="en-US" altLang="ja-JP" dirty="0">
                <a:solidFill>
                  <a:schemeClr val="bg1"/>
                </a:solidFill>
              </a:rPr>
              <a:t>26m</a:t>
            </a:r>
            <a:r>
              <a:rPr kumimoji="1" lang="ja-JP" altLang="en-US" dirty="0">
                <a:solidFill>
                  <a:schemeClr val="bg1"/>
                </a:solidFill>
              </a:rPr>
              <a:t>鏡</a:t>
            </a:r>
            <a:r>
              <a:rPr kumimoji="1" lang="ja-JP" altLang="en-US" dirty="0" err="1">
                <a:solidFill>
                  <a:schemeClr val="bg1"/>
                </a:solidFill>
              </a:rPr>
              <a:t>ｘ</a:t>
            </a:r>
            <a:r>
              <a:rPr kumimoji="1" lang="en-US" altLang="ja-JP" dirty="0">
                <a:solidFill>
                  <a:schemeClr val="bg1"/>
                </a:solidFill>
              </a:rPr>
              <a:t>27</a:t>
            </a:r>
            <a:r>
              <a:rPr kumimoji="1" lang="ja-JP" altLang="en-US" dirty="0">
                <a:solidFill>
                  <a:schemeClr val="bg1"/>
                </a:solidFill>
              </a:rPr>
              <a:t>台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C3DFDA-3AAD-4C32-B1A3-45197156E01C}"/>
              </a:ext>
            </a:extLst>
          </p:cNvPr>
          <p:cNvSpPr txBox="1"/>
          <p:nvPr/>
        </p:nvSpPr>
        <p:spPr>
          <a:xfrm>
            <a:off x="4648664" y="4467024"/>
            <a:ext cx="2575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MeerKat13.5</a:t>
            </a:r>
            <a:r>
              <a:rPr kumimoji="1" lang="en-US" altLang="ja-JP" dirty="0">
                <a:solidFill>
                  <a:schemeClr val="bg1"/>
                </a:solidFill>
              </a:rPr>
              <a:t>m</a:t>
            </a:r>
            <a:r>
              <a:rPr kumimoji="1" lang="ja-JP" altLang="en-US" dirty="0">
                <a:solidFill>
                  <a:schemeClr val="bg1"/>
                </a:solidFill>
              </a:rPr>
              <a:t>鏡</a:t>
            </a:r>
            <a:r>
              <a:rPr kumimoji="1" lang="ja-JP" altLang="en-US" dirty="0" err="1">
                <a:solidFill>
                  <a:schemeClr val="bg1"/>
                </a:solidFill>
              </a:rPr>
              <a:t>ｘ</a:t>
            </a:r>
            <a:r>
              <a:rPr lang="en-US" altLang="ja-JP" dirty="0">
                <a:solidFill>
                  <a:schemeClr val="bg1"/>
                </a:solidFill>
              </a:rPr>
              <a:t>64</a:t>
            </a:r>
            <a:r>
              <a:rPr kumimoji="1" lang="ja-JP" altLang="en-US" dirty="0">
                <a:solidFill>
                  <a:schemeClr val="bg1"/>
                </a:solidFill>
              </a:rPr>
              <a:t>台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713DBF8-5714-48B7-87E5-2F4DD23BF239}"/>
              </a:ext>
            </a:extLst>
          </p:cNvPr>
          <p:cNvSpPr/>
          <p:nvPr/>
        </p:nvSpPr>
        <p:spPr>
          <a:xfrm rot="3694247">
            <a:off x="956295" y="2408097"/>
            <a:ext cx="2325667" cy="1222847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738CBA6-531F-4B29-B054-C54BD145FA33}"/>
              </a:ext>
            </a:extLst>
          </p:cNvPr>
          <p:cNvSpPr txBox="1"/>
          <p:nvPr/>
        </p:nvSpPr>
        <p:spPr>
          <a:xfrm>
            <a:off x="5172537" y="5876751"/>
            <a:ext cx="3630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VLA</a:t>
            </a:r>
            <a:r>
              <a:rPr kumimoji="1" lang="ja-JP" altLang="en-US" dirty="0"/>
              <a:t>の半分の開口面積の</a:t>
            </a:r>
            <a:r>
              <a:rPr kumimoji="1" lang="en-US" altLang="ja-JP" dirty="0" err="1"/>
              <a:t>MeerKat</a:t>
            </a:r>
            <a:r>
              <a:rPr kumimoji="1" lang="ja-JP" altLang="en-US" dirty="0"/>
              <a:t>でも、サイトの条件や観測装置の向上で同等以上の性能を達成した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A7AC144-B77B-43B2-95B6-A925495CB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2291" y="738784"/>
            <a:ext cx="3638085" cy="204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98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DADB7E-8888-4914-9D20-0421ECC3D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まとめ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7AE867B-D430-473F-AF84-93701AC3A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SKA</a:t>
            </a:r>
            <a:r>
              <a:rPr kumimoji="1" lang="ja-JP" altLang="en-US" dirty="0"/>
              <a:t>は、本年中に</a:t>
            </a:r>
            <a:r>
              <a:rPr kumimoji="1" lang="en-US" altLang="ja-JP" dirty="0"/>
              <a:t>IGO</a:t>
            </a:r>
            <a:r>
              <a:rPr kumimoji="1" lang="ja-JP" altLang="en-US" dirty="0"/>
              <a:t>（</a:t>
            </a:r>
            <a:r>
              <a:rPr kumimoji="1" lang="en-US" altLang="ja-JP" dirty="0"/>
              <a:t>SKA</a:t>
            </a:r>
            <a:r>
              <a:rPr kumimoji="1" lang="ja-JP" altLang="en-US" dirty="0"/>
              <a:t> </a:t>
            </a:r>
            <a:r>
              <a:rPr kumimoji="1" lang="en-US" altLang="ja-JP" dirty="0"/>
              <a:t>Observatory)</a:t>
            </a:r>
            <a:r>
              <a:rPr kumimoji="1" lang="ja-JP" altLang="en-US" dirty="0"/>
              <a:t>が設立　（</a:t>
            </a:r>
            <a:r>
              <a:rPr kumimoji="1" lang="en-US" altLang="ja-JP" dirty="0"/>
              <a:t>6</a:t>
            </a:r>
            <a:r>
              <a:rPr kumimoji="1" lang="ja-JP" altLang="en-US" dirty="0"/>
              <a:t>か国が条約に調印）</a:t>
            </a:r>
            <a:endParaRPr kumimoji="1" lang="en-US" altLang="ja-JP" dirty="0"/>
          </a:p>
          <a:p>
            <a:r>
              <a:rPr lang="en-US" altLang="ja-JP" dirty="0"/>
              <a:t>2019</a:t>
            </a:r>
            <a:r>
              <a:rPr lang="ja-JP" altLang="en-US" dirty="0"/>
              <a:t>年に</a:t>
            </a:r>
            <a:r>
              <a:rPr lang="en-US" altLang="ja-JP" dirty="0"/>
              <a:t>System</a:t>
            </a:r>
            <a:r>
              <a:rPr lang="ja-JP" altLang="en-US" dirty="0"/>
              <a:t> </a:t>
            </a:r>
            <a:r>
              <a:rPr lang="en-US" altLang="ja-JP" dirty="0"/>
              <a:t>CDR,</a:t>
            </a:r>
            <a:r>
              <a:rPr lang="ja-JP" altLang="en-US" dirty="0"/>
              <a:t>　各国の分担の決定</a:t>
            </a:r>
            <a:endParaRPr lang="en-US" altLang="ja-JP" dirty="0"/>
          </a:p>
          <a:p>
            <a:r>
              <a:rPr kumimoji="1" lang="en-US" altLang="ja-JP" dirty="0"/>
              <a:t>2019</a:t>
            </a:r>
            <a:r>
              <a:rPr kumimoji="1" lang="ja-JP" altLang="en-US" dirty="0"/>
              <a:t>年～</a:t>
            </a:r>
            <a:r>
              <a:rPr kumimoji="1" lang="en-US" altLang="ja-JP" dirty="0"/>
              <a:t>2020</a:t>
            </a:r>
            <a:r>
              <a:rPr kumimoji="1" lang="ja-JP" altLang="en-US" dirty="0"/>
              <a:t>年に入札</a:t>
            </a:r>
            <a:endParaRPr kumimoji="1" lang="en-US" altLang="ja-JP" dirty="0"/>
          </a:p>
          <a:p>
            <a:r>
              <a:rPr lang="en-US" altLang="ja-JP" dirty="0"/>
              <a:t>2026</a:t>
            </a:r>
            <a:r>
              <a:rPr lang="ja-JP" altLang="en-US" dirty="0"/>
              <a:t>年から</a:t>
            </a:r>
            <a:r>
              <a:rPr lang="en-US" altLang="ja-JP" dirty="0"/>
              <a:t>Science</a:t>
            </a:r>
            <a:r>
              <a:rPr lang="ja-JP" altLang="en-US" dirty="0"/>
              <a:t> </a:t>
            </a:r>
            <a:r>
              <a:rPr lang="en-US" altLang="ja-JP" dirty="0" err="1"/>
              <a:t>Comissioning</a:t>
            </a:r>
            <a:endParaRPr lang="en-US" altLang="ja-JP" dirty="0"/>
          </a:p>
          <a:p>
            <a:r>
              <a:rPr kumimoji="1" lang="en-US" altLang="ja-JP" dirty="0"/>
              <a:t>2028</a:t>
            </a:r>
            <a:r>
              <a:rPr kumimoji="1" lang="ja-JP" altLang="en-US" dirty="0"/>
              <a:t>年から</a:t>
            </a:r>
            <a:r>
              <a:rPr kumimoji="1" lang="en-US" altLang="ja-JP" dirty="0"/>
              <a:t>Risk</a:t>
            </a:r>
            <a:r>
              <a:rPr kumimoji="1" lang="ja-JP" altLang="en-US" dirty="0"/>
              <a:t> </a:t>
            </a:r>
            <a:r>
              <a:rPr kumimoji="1" lang="en-US" altLang="ja-JP" dirty="0"/>
              <a:t>Share</a:t>
            </a:r>
            <a:r>
              <a:rPr lang="ja-JP" altLang="en-US" dirty="0"/>
              <a:t> </a:t>
            </a:r>
            <a:r>
              <a:rPr lang="en-US" altLang="ja-JP" dirty="0"/>
              <a:t>Obs.</a:t>
            </a:r>
          </a:p>
          <a:p>
            <a:r>
              <a:rPr kumimoji="1" lang="en-US" altLang="ja-JP" dirty="0"/>
              <a:t>2029</a:t>
            </a:r>
            <a:r>
              <a:rPr kumimoji="1" lang="ja-JP" altLang="en-US" dirty="0"/>
              <a:t>年から</a:t>
            </a:r>
            <a:r>
              <a:rPr kumimoji="1" lang="en-US" altLang="ja-JP" dirty="0"/>
              <a:t>Open</a:t>
            </a:r>
            <a:r>
              <a:rPr kumimoji="1" lang="ja-JP" altLang="en-US" dirty="0"/>
              <a:t> </a:t>
            </a:r>
            <a:r>
              <a:rPr kumimoji="1" lang="en-US" altLang="ja-JP" dirty="0"/>
              <a:t>Use</a:t>
            </a:r>
          </a:p>
          <a:p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A69F6BD-2821-4C59-9A25-06B89BF4C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2F6D1-DE61-4548-94F8-3C5E5F663334}" type="datetime1">
              <a:rPr kumimoji="1" lang="ja-JP" altLang="en-US" smtClean="0"/>
              <a:t>2018/9/26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7568FF3-6EC2-46FF-BE90-ED92AF815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水沢</a:t>
            </a:r>
            <a:r>
              <a:rPr kumimoji="1" lang="en-US" altLang="ja-JP"/>
              <a:t>VLBI</a:t>
            </a:r>
            <a:r>
              <a:rPr kumimoji="1" lang="ja-JP" altLang="en-US"/>
              <a:t>観測所計画部門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7331A8B-D5BE-4657-85ED-2F63E6F61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5652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2E8734-CA85-604A-A769-DE54D6BA3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2200" b="1" dirty="0">
                <a:latin typeface="+mn-ea"/>
                <a:ea typeface="+mn-ea"/>
              </a:rPr>
              <a:t>システムの概要</a:t>
            </a:r>
            <a:endParaRPr kumimoji="1" lang="ja-JP" altLang="en-US" b="1" dirty="0">
              <a:latin typeface="+mn-ea"/>
              <a:ea typeface="+mn-ea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096891D-C4A3-E240-B71E-C3977CD40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579045"/>
            <a:ext cx="9015441" cy="1030982"/>
          </a:xfrm>
        </p:spPr>
        <p:txBody>
          <a:bodyPr>
            <a:noAutofit/>
          </a:bodyPr>
          <a:lstStyle/>
          <a:p>
            <a:r>
              <a:rPr lang="en-US" altLang="ja-JP" sz="2400" dirty="0">
                <a:latin typeface="+mn-ea"/>
                <a:ea typeface="+mn-ea"/>
              </a:rPr>
              <a:t>2020</a:t>
            </a:r>
            <a:r>
              <a:rPr lang="ja-JP" altLang="en-US" sz="2400">
                <a:latin typeface="+mn-ea"/>
                <a:ea typeface="+mn-ea"/>
              </a:rPr>
              <a:t>年に建設を開始する世界最大の電波干渉計</a:t>
            </a:r>
            <a:endParaRPr lang="en-US" altLang="ja-JP" sz="2400" dirty="0">
              <a:latin typeface="+mn-ea"/>
              <a:ea typeface="+mn-ea"/>
            </a:endParaRPr>
          </a:p>
          <a:p>
            <a:r>
              <a:rPr lang="ja-JP" altLang="en-US" sz="2400">
                <a:latin typeface="+mn-ea"/>
                <a:ea typeface="+mn-ea"/>
              </a:rPr>
              <a:t>宇宙再電離の全貌解明や重力理論の検証などの多彩な科学目標</a:t>
            </a:r>
            <a:endParaRPr lang="en-US" altLang="ja-JP" sz="2400" dirty="0">
              <a:latin typeface="+mn-ea"/>
              <a:ea typeface="+mn-ea"/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FAEE269-617C-0249-B5AA-45E342318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>
                <a:latin typeface="+mj-ea"/>
                <a:ea typeface="+mj-ea"/>
              </a:rPr>
              <a:t>2018/9/11</a:t>
            </a:r>
            <a:endParaRPr kumimoji="1" lang="ja-JP" altLang="en-US">
              <a:latin typeface="+mj-ea"/>
              <a:ea typeface="+mj-ea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A2CF587-1DE9-8548-B4A2-7CF7C449A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>
                <a:latin typeface="+mj-ea"/>
                <a:ea typeface="+mj-ea"/>
              </a:rPr>
              <a:t>SKA1</a:t>
            </a:r>
            <a:r>
              <a:rPr kumimoji="1" lang="ja-JP" altLang="en-US">
                <a:latin typeface="+mj-ea"/>
                <a:ea typeface="+mj-ea"/>
              </a:rPr>
              <a:t>事業計画案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455D84B-49B7-A247-BED4-5C6BE4B7E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kumimoji="1" lang="ja-JP" altLang="en-US" smtClean="0">
                <a:latin typeface="+mj-ea"/>
                <a:ea typeface="+mj-ea"/>
              </a:rPr>
              <a:t>2</a:t>
            </a:fld>
            <a:endParaRPr kumimoji="1" lang="ja-JP" altLang="en-US">
              <a:latin typeface="+mj-ea"/>
              <a:ea typeface="+mj-ea"/>
            </a:endParaRPr>
          </a:p>
        </p:txBody>
      </p:sp>
      <p:pic>
        <p:nvPicPr>
          <p:cNvPr id="12" name="Picture 10" descr="Screen Shot 2015-05-13 at 10.01.24.png">
            <a:extLst>
              <a:ext uri="{FF2B5EF4-FFF2-40B4-BE49-F238E27FC236}">
                <a16:creationId xmlns:a16="http://schemas.microsoft.com/office/drawing/2014/main" id="{B6964BA8-336B-A449-989C-86D7B89C94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8180" y="1159134"/>
            <a:ext cx="2906271" cy="2146889"/>
          </a:xfrm>
          <a:prstGeom prst="rect">
            <a:avLst/>
          </a:prstGeom>
        </p:spPr>
      </p:pic>
      <p:sp>
        <p:nvSpPr>
          <p:cNvPr id="13" name="Frame 11">
            <a:extLst>
              <a:ext uri="{FF2B5EF4-FFF2-40B4-BE49-F238E27FC236}">
                <a16:creationId xmlns:a16="http://schemas.microsoft.com/office/drawing/2014/main" id="{4B3072B7-E416-CC46-B10F-5DE41517CF51}"/>
              </a:ext>
            </a:extLst>
          </p:cNvPr>
          <p:cNvSpPr>
            <a:spLocks noChangeAspect="1"/>
          </p:cNvSpPr>
          <p:nvPr/>
        </p:nvSpPr>
        <p:spPr>
          <a:xfrm>
            <a:off x="2794893" y="2319435"/>
            <a:ext cx="191154" cy="194585"/>
          </a:xfrm>
          <a:prstGeom prst="frame">
            <a:avLst>
              <a:gd name="adj1" fmla="val 2722"/>
            </a:avLst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+mn-ea"/>
              <a:cs typeface="Hiragino Kaku Gothic Pro W3" charset="-128"/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18E4E396-4CC2-624C-8D4F-262A5A3F0F60}"/>
              </a:ext>
            </a:extLst>
          </p:cNvPr>
          <p:cNvCxnSpPr>
            <a:cxnSpLocks/>
          </p:cNvCxnSpPr>
          <p:nvPr/>
        </p:nvCxnSpPr>
        <p:spPr>
          <a:xfrm flipH="1">
            <a:off x="2853266" y="2499436"/>
            <a:ext cx="30041" cy="25668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5252D09-234B-7743-B420-3E5809D70E03}"/>
              </a:ext>
            </a:extLst>
          </p:cNvPr>
          <p:cNvSpPr txBox="1"/>
          <p:nvPr/>
        </p:nvSpPr>
        <p:spPr>
          <a:xfrm>
            <a:off x="2919170" y="2267093"/>
            <a:ext cx="134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サイト</a:t>
            </a:r>
            <a:endParaRPr kumimoji="1" lang="en-US" altLang="ja-JP" sz="1200" dirty="0">
              <a:solidFill>
                <a:schemeClr val="bg1"/>
              </a:solidFill>
              <a:latin typeface="+mn-ea"/>
              <a:cs typeface="Hiragino Kaku Gothic Pro W3" charset="-128"/>
            </a:endParaRPr>
          </a:p>
          <a:p>
            <a:r>
              <a:rPr lang="en-US" altLang="ja-JP" sz="12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5</a:t>
            </a:r>
            <a:r>
              <a:rPr kumimoji="1" lang="en-US" altLang="ja-JP" sz="12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Tbps</a:t>
            </a:r>
            <a:endParaRPr lang="en-US" altLang="ja-JP" sz="1200" dirty="0">
              <a:solidFill>
                <a:schemeClr val="bg1"/>
              </a:solidFill>
              <a:latin typeface="+mn-ea"/>
              <a:cs typeface="Hiragino Kaku Gothic Pro W3" charset="-128"/>
            </a:endParaRPr>
          </a:p>
          <a:p>
            <a:r>
              <a:rPr kumimoji="1" lang="ja-JP" altLang="en-US" sz="12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データセンター</a:t>
            </a:r>
            <a:endParaRPr kumimoji="1" lang="en-US" altLang="ja-JP" sz="1200" dirty="0">
              <a:solidFill>
                <a:schemeClr val="bg1"/>
              </a:solidFill>
              <a:latin typeface="+mn-ea"/>
              <a:cs typeface="Hiragino Kaku Gothic Pro W3" charset="-128"/>
            </a:endParaRPr>
          </a:p>
        </p:txBody>
      </p:sp>
      <p:sp>
        <p:nvSpPr>
          <p:cNvPr id="16" name="円/楕円 15">
            <a:extLst>
              <a:ext uri="{FF2B5EF4-FFF2-40B4-BE49-F238E27FC236}">
                <a16:creationId xmlns:a16="http://schemas.microsoft.com/office/drawing/2014/main" id="{1B3DB61E-957D-C540-B4E9-7250C667C25B}"/>
              </a:ext>
            </a:extLst>
          </p:cNvPr>
          <p:cNvSpPr>
            <a:spLocks noChangeAspect="1"/>
          </p:cNvSpPr>
          <p:nvPr/>
        </p:nvSpPr>
        <p:spPr>
          <a:xfrm>
            <a:off x="2794891" y="2772806"/>
            <a:ext cx="116751" cy="1167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  <a:cs typeface="Hiragino Kaku Gothic Pro W3" charset="-128"/>
            </a:endParaRPr>
          </a:p>
        </p:txBody>
      </p:sp>
      <p:pic>
        <p:nvPicPr>
          <p:cNvPr id="17" name="Picture 7">
            <a:extLst>
              <a:ext uri="{FF2B5EF4-FFF2-40B4-BE49-F238E27FC236}">
                <a16:creationId xmlns:a16="http://schemas.microsoft.com/office/drawing/2014/main" id="{7C32DB95-9ED6-F946-A28C-0F22774C7C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69" t="27497"/>
          <a:stretch/>
        </p:blipFill>
        <p:spPr>
          <a:xfrm>
            <a:off x="2488177" y="3310331"/>
            <a:ext cx="2890046" cy="2149920"/>
          </a:xfrm>
          <a:prstGeom prst="rect">
            <a:avLst/>
          </a:prstGeom>
        </p:spPr>
      </p:pic>
      <p:sp>
        <p:nvSpPr>
          <p:cNvPr id="18" name="Frame 8">
            <a:extLst>
              <a:ext uri="{FF2B5EF4-FFF2-40B4-BE49-F238E27FC236}">
                <a16:creationId xmlns:a16="http://schemas.microsoft.com/office/drawing/2014/main" id="{B2924D36-19F8-5A42-90F2-75A5142F9740}"/>
              </a:ext>
            </a:extLst>
          </p:cNvPr>
          <p:cNvSpPr>
            <a:spLocks/>
          </p:cNvSpPr>
          <p:nvPr/>
        </p:nvSpPr>
        <p:spPr>
          <a:xfrm>
            <a:off x="3590254" y="3751144"/>
            <a:ext cx="229729" cy="306026"/>
          </a:xfrm>
          <a:prstGeom prst="frame">
            <a:avLst>
              <a:gd name="adj1" fmla="val 2722"/>
            </a:avLst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+mn-ea"/>
              <a:cs typeface="Hiragino Kaku Gothic Pro W3" charset="-128"/>
            </a:endParaRP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402A3D94-E306-7F44-8C9E-8C468F4ABC5D}"/>
              </a:ext>
            </a:extLst>
          </p:cNvPr>
          <p:cNvCxnSpPr>
            <a:cxnSpLocks/>
          </p:cNvCxnSpPr>
          <p:nvPr/>
        </p:nvCxnSpPr>
        <p:spPr>
          <a:xfrm flipH="1">
            <a:off x="3248067" y="4057170"/>
            <a:ext cx="342147" cy="72267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8D6147D-A946-F94B-8801-F4E9EB9103C6}"/>
              </a:ext>
            </a:extLst>
          </p:cNvPr>
          <p:cNvSpPr txBox="1"/>
          <p:nvPr/>
        </p:nvSpPr>
        <p:spPr>
          <a:xfrm>
            <a:off x="3371539" y="4169553"/>
            <a:ext cx="134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  </a:t>
            </a:r>
            <a:r>
              <a:rPr kumimoji="1" lang="ja-JP" altLang="en-US" sz="12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サイト</a:t>
            </a:r>
            <a:endParaRPr kumimoji="1" lang="en-US" altLang="ja-JP" sz="1200" dirty="0">
              <a:solidFill>
                <a:schemeClr val="bg1"/>
              </a:solidFill>
              <a:latin typeface="+mn-ea"/>
              <a:cs typeface="Hiragino Kaku Gothic Pro W3" charset="-128"/>
            </a:endParaRPr>
          </a:p>
          <a:p>
            <a:r>
              <a:rPr lang="en-US" altLang="ja-JP" sz="12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 </a:t>
            </a:r>
            <a:r>
              <a:rPr kumimoji="1" lang="en-US" altLang="ja-JP" sz="12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3Tbps</a:t>
            </a:r>
            <a:endParaRPr lang="en-US" altLang="ja-JP" sz="1200" dirty="0">
              <a:solidFill>
                <a:schemeClr val="bg1"/>
              </a:solidFill>
              <a:latin typeface="+mn-ea"/>
              <a:cs typeface="Hiragino Kaku Gothic Pro W3" charset="-128"/>
            </a:endParaRPr>
          </a:p>
          <a:p>
            <a:r>
              <a:rPr kumimoji="1" lang="ja-JP" altLang="en-US" sz="12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データセンター</a:t>
            </a:r>
            <a:endParaRPr kumimoji="1" lang="en-US" altLang="ja-JP" sz="1200" dirty="0">
              <a:solidFill>
                <a:schemeClr val="bg1"/>
              </a:solidFill>
              <a:latin typeface="+mn-ea"/>
              <a:cs typeface="Hiragino Kaku Gothic Pro W3" charset="-128"/>
            </a:endParaRPr>
          </a:p>
        </p:txBody>
      </p:sp>
      <p:sp>
        <p:nvSpPr>
          <p:cNvPr id="21" name="円/楕円 20">
            <a:extLst>
              <a:ext uri="{FF2B5EF4-FFF2-40B4-BE49-F238E27FC236}">
                <a16:creationId xmlns:a16="http://schemas.microsoft.com/office/drawing/2014/main" id="{B1A135C6-D71F-064D-97F1-10C816CEFF48}"/>
              </a:ext>
            </a:extLst>
          </p:cNvPr>
          <p:cNvSpPr>
            <a:spLocks noChangeAspect="1"/>
          </p:cNvSpPr>
          <p:nvPr/>
        </p:nvSpPr>
        <p:spPr>
          <a:xfrm>
            <a:off x="3189692" y="4738701"/>
            <a:ext cx="116751" cy="1167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  <a:cs typeface="Hiragino Kaku Gothic Pro W3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AE418FF-E8F2-2342-9F41-8FF0969771FE}"/>
              </a:ext>
            </a:extLst>
          </p:cNvPr>
          <p:cNvSpPr txBox="1"/>
          <p:nvPr/>
        </p:nvSpPr>
        <p:spPr>
          <a:xfrm>
            <a:off x="2483978" y="2893531"/>
            <a:ext cx="2701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(</a:t>
            </a:r>
            <a:r>
              <a:rPr lang="ja-JP" altLang="en-US" sz="10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参考</a:t>
            </a:r>
            <a:r>
              <a:rPr lang="en-US" altLang="ja-JP" sz="10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)</a:t>
            </a:r>
            <a:r>
              <a:rPr lang="ja-JP" altLang="en-US" sz="10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総務省発表</a:t>
            </a:r>
            <a:r>
              <a:rPr lang="en-US" altLang="ja-JP" sz="10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2017</a:t>
            </a:r>
            <a:r>
              <a:rPr lang="ja-JP" altLang="en-US" sz="1000">
                <a:solidFill>
                  <a:schemeClr val="bg1"/>
                </a:solidFill>
                <a:latin typeface="+mn-ea"/>
                <a:cs typeface="Hiragino Kaku Gothic Pro W3" charset="-128"/>
              </a:rPr>
              <a:t>年</a:t>
            </a:r>
            <a:r>
              <a:rPr lang="en-US" altLang="ja-JP" sz="10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11</a:t>
            </a:r>
            <a:r>
              <a:rPr lang="ja-JP" altLang="en-US" sz="1000">
                <a:solidFill>
                  <a:schemeClr val="bg1"/>
                </a:solidFill>
                <a:latin typeface="+mn-ea"/>
                <a:cs typeface="Hiragino Kaku Gothic Pro W3" charset="-128"/>
              </a:rPr>
              <a:t>月</a:t>
            </a:r>
            <a:r>
              <a:rPr lang="ja-JP" altLang="en-US" sz="10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の日本国内</a:t>
            </a:r>
            <a:endParaRPr lang="en-US" altLang="ja-JP" sz="1000" dirty="0">
              <a:solidFill>
                <a:schemeClr val="bg1"/>
              </a:solidFill>
              <a:latin typeface="+mn-ea"/>
              <a:cs typeface="Hiragino Kaku Gothic Pro W3" charset="-128"/>
            </a:endParaRPr>
          </a:p>
          <a:p>
            <a:r>
              <a:rPr lang="ja-JP" altLang="en-US" sz="1000">
                <a:solidFill>
                  <a:schemeClr val="bg1"/>
                </a:solidFill>
                <a:latin typeface="+mn-ea"/>
                <a:cs typeface="Hiragino Kaku Gothic Pro W3" charset="-128"/>
              </a:rPr>
              <a:t>総ダウンロードトラフィック</a:t>
            </a:r>
            <a:r>
              <a:rPr lang="en-US" altLang="ja-JP" sz="10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~10.8</a:t>
            </a:r>
            <a:r>
              <a:rPr kumimoji="1" lang="en-US" altLang="ja-JP" sz="10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Tbps</a:t>
            </a:r>
            <a:endParaRPr lang="en-US" altLang="ja-JP" sz="1000" dirty="0">
              <a:solidFill>
                <a:schemeClr val="bg1"/>
              </a:solidFill>
              <a:latin typeface="+mn-ea"/>
              <a:cs typeface="Hiragino Kaku Gothic Pro W3" charset="-128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4C4F0C50-9658-FB43-9046-8C75AA3663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777" y="3310331"/>
            <a:ext cx="3829666" cy="2155934"/>
          </a:xfrm>
          <a:prstGeom prst="rect">
            <a:avLst/>
          </a:prstGeom>
        </p:spPr>
      </p:pic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E50838EB-1AEF-134A-8EC7-BC2A39C67895}"/>
              </a:ext>
            </a:extLst>
          </p:cNvPr>
          <p:cNvSpPr/>
          <p:nvPr/>
        </p:nvSpPr>
        <p:spPr>
          <a:xfrm>
            <a:off x="2890470" y="4662164"/>
            <a:ext cx="533120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b="1" u="sng" dirty="0">
                <a:solidFill>
                  <a:schemeClr val="bg1"/>
                </a:solidFill>
                <a:latin typeface="+mn-ea"/>
                <a:cs typeface="Hiragino Kaku Gothic Pro W6" charset="-128"/>
              </a:rPr>
              <a:t>MID </a:t>
            </a:r>
            <a:r>
              <a:rPr lang="ja-JP" altLang="en-US" b="1" u="sng" dirty="0">
                <a:solidFill>
                  <a:schemeClr val="bg1"/>
                </a:solidFill>
                <a:latin typeface="+mn-ea"/>
                <a:cs typeface="Hiragino Kaku Gothic Pro W6" charset="-128"/>
              </a:rPr>
              <a:t>南ア観測所</a:t>
            </a:r>
            <a:endParaRPr lang="en-US" altLang="ja-JP" b="1" u="sng" dirty="0">
              <a:solidFill>
                <a:schemeClr val="bg1"/>
              </a:solidFill>
              <a:latin typeface="+mn-ea"/>
              <a:cs typeface="Hiragino Kaku Gothic Pro W6" charset="-128"/>
            </a:endParaRPr>
          </a:p>
          <a:p>
            <a:pPr algn="ctr"/>
            <a:r>
              <a:rPr lang="en-US" altLang="ja-JP" sz="14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SKA1=15m</a:t>
            </a:r>
            <a:r>
              <a:rPr lang="ja-JP" altLang="en-US" sz="14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鏡</a:t>
            </a:r>
            <a:r>
              <a:rPr lang="en-US" altLang="ja-JP" sz="14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133</a:t>
            </a:r>
            <a:r>
              <a:rPr lang="ja-JP" altLang="en-US" sz="14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台</a:t>
            </a:r>
            <a:r>
              <a:rPr lang="en-US" altLang="ja-JP" sz="14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+13.5m</a:t>
            </a:r>
            <a:r>
              <a:rPr lang="ja-JP" altLang="en-US" sz="14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鏡</a:t>
            </a:r>
            <a:r>
              <a:rPr lang="en-US" altLang="ja-JP" sz="14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64</a:t>
            </a:r>
            <a:r>
              <a:rPr lang="ja-JP" altLang="en-US" sz="14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台　最長</a:t>
            </a:r>
            <a:r>
              <a:rPr lang="en-US" altLang="ja-JP" sz="14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150km </a:t>
            </a:r>
          </a:p>
          <a:p>
            <a:pPr algn="ctr"/>
            <a:r>
              <a:rPr lang="en-US" altLang="ja-JP" sz="14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SKA2=15m</a:t>
            </a:r>
            <a:r>
              <a:rPr lang="ja-JP" altLang="en-US" sz="14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鏡</a:t>
            </a:r>
            <a:r>
              <a:rPr lang="en-US" altLang="ja-JP" sz="14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2000</a:t>
            </a:r>
            <a:r>
              <a:rPr lang="ja-JP" altLang="en-US" sz="14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台</a:t>
            </a:r>
            <a:r>
              <a:rPr lang="en-US" altLang="ja-JP" sz="14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  </a:t>
            </a:r>
            <a:r>
              <a:rPr lang="ja-JP" altLang="en-US" sz="14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最長</a:t>
            </a:r>
            <a:r>
              <a:rPr lang="en-US" altLang="ja-JP" sz="14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3000km (</a:t>
            </a:r>
            <a:r>
              <a:rPr lang="ja-JP" altLang="en-US" sz="14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アフリカ大陸全域</a:t>
            </a:r>
            <a:r>
              <a:rPr lang="en-US" altLang="ja-JP" sz="14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)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87324356-806D-B24C-A33A-19E70660FC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613" y="1149857"/>
            <a:ext cx="3838830" cy="2146889"/>
          </a:xfrm>
          <a:prstGeom prst="rect">
            <a:avLst/>
          </a:prstGeom>
        </p:spPr>
      </p:pic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A1D9D4B0-0267-F64B-A5EB-CB9CBE6CA471}"/>
              </a:ext>
            </a:extLst>
          </p:cNvPr>
          <p:cNvSpPr/>
          <p:nvPr/>
        </p:nvSpPr>
        <p:spPr>
          <a:xfrm>
            <a:off x="3212492" y="1166292"/>
            <a:ext cx="420892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b="1" u="sng" dirty="0">
                <a:solidFill>
                  <a:schemeClr val="bg1"/>
                </a:solidFill>
                <a:latin typeface="+mn-ea"/>
                <a:cs typeface="Hiragino Kaku Gothic Pro W6" charset="-128"/>
              </a:rPr>
              <a:t>LOW </a:t>
            </a:r>
            <a:r>
              <a:rPr lang="ja-JP" altLang="en-US" b="1" u="sng" dirty="0">
                <a:solidFill>
                  <a:schemeClr val="bg1"/>
                </a:solidFill>
                <a:latin typeface="+mn-ea"/>
                <a:cs typeface="Hiragino Kaku Gothic Pro W6" charset="-128"/>
              </a:rPr>
              <a:t>豪州観測所</a:t>
            </a:r>
            <a:endParaRPr lang="en-US" altLang="ja-JP" b="1" u="sng" dirty="0">
              <a:solidFill>
                <a:schemeClr val="bg1"/>
              </a:solidFill>
              <a:latin typeface="+mn-ea"/>
              <a:cs typeface="Hiragino Kaku Gothic Pro W6" charset="-128"/>
            </a:endParaRPr>
          </a:p>
          <a:p>
            <a:pPr algn="ctr"/>
            <a:r>
              <a:rPr lang="en-US" altLang="ja-JP" sz="14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SKA1</a:t>
            </a:r>
            <a:r>
              <a:rPr lang="ja-JP" altLang="en-US" sz="14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＝ </a:t>
            </a:r>
            <a:r>
              <a:rPr lang="en-US" altLang="ja-JP" sz="14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512</a:t>
            </a:r>
            <a:r>
              <a:rPr lang="ja-JP" altLang="en-US" sz="14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局</a:t>
            </a:r>
            <a:r>
              <a:rPr lang="en-US" altLang="ja-JP" sz="14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(13.1</a:t>
            </a:r>
            <a:r>
              <a:rPr lang="ja-JP" altLang="en-US" sz="14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万基</a:t>
            </a:r>
            <a:r>
              <a:rPr lang="en-US" altLang="ja-JP" sz="14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)   </a:t>
            </a:r>
            <a:r>
              <a:rPr lang="en-US" altLang="en-US" sz="14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最</a:t>
            </a:r>
            <a:r>
              <a:rPr lang="ja-JP" altLang="en-US" sz="14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長</a:t>
            </a:r>
            <a:r>
              <a:rPr lang="en-US" altLang="ja-JP" sz="14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65</a:t>
            </a:r>
            <a:r>
              <a:rPr lang="en-US" altLang="en-US" sz="14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km</a:t>
            </a:r>
          </a:p>
          <a:p>
            <a:pPr algn="ctr"/>
            <a:r>
              <a:rPr lang="en-US" altLang="ja-JP" sz="14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SKA2</a:t>
            </a:r>
            <a:r>
              <a:rPr lang="ja-JP" altLang="en-US" sz="14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＝</a:t>
            </a:r>
            <a:r>
              <a:rPr lang="en-US" altLang="ja-JP" sz="14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4880</a:t>
            </a:r>
            <a:r>
              <a:rPr lang="ja-JP" altLang="en-US" sz="14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局</a:t>
            </a:r>
            <a:r>
              <a:rPr lang="en-US" altLang="ja-JP" sz="14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(125</a:t>
            </a:r>
            <a:r>
              <a:rPr lang="ja-JP" altLang="en-US" sz="14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万基</a:t>
            </a:r>
            <a:r>
              <a:rPr lang="en-US" altLang="ja-JP" sz="14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)</a:t>
            </a:r>
            <a:r>
              <a:rPr lang="ja-JP" altLang="en-US" sz="14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　最長</a:t>
            </a:r>
            <a:r>
              <a:rPr lang="en-US" altLang="ja-JP" sz="14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300km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F0DEC635-A04D-6C48-AA65-92A9F97088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65" t="8272" r="23751" b="17820"/>
          <a:stretch/>
        </p:blipFill>
        <p:spPr>
          <a:xfrm rot="5400000">
            <a:off x="456917" y="3468430"/>
            <a:ext cx="1652707" cy="2330942"/>
          </a:xfrm>
          <a:prstGeom prst="rect">
            <a:avLst/>
          </a:prstGeom>
          <a:ln w="57150">
            <a:noFill/>
          </a:ln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368BFBE9-F898-0041-8BD4-DA8AF1BF3C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84" t="20845" r="4682" b="15821"/>
          <a:stretch/>
        </p:blipFill>
        <p:spPr>
          <a:xfrm>
            <a:off x="117800" y="2025959"/>
            <a:ext cx="2330942" cy="1781586"/>
          </a:xfrm>
          <a:prstGeom prst="rect">
            <a:avLst/>
          </a:prstGeom>
        </p:spPr>
      </p:pic>
      <p:sp>
        <p:nvSpPr>
          <p:cNvPr id="29" name="Frame 11">
            <a:extLst>
              <a:ext uri="{FF2B5EF4-FFF2-40B4-BE49-F238E27FC236}">
                <a16:creationId xmlns:a16="http://schemas.microsoft.com/office/drawing/2014/main" id="{10A7E0D7-4DCE-584B-B346-E3EC8F9E873A}"/>
              </a:ext>
            </a:extLst>
          </p:cNvPr>
          <p:cNvSpPr>
            <a:spLocks noChangeAspect="1"/>
          </p:cNvSpPr>
          <p:nvPr/>
        </p:nvSpPr>
        <p:spPr>
          <a:xfrm>
            <a:off x="1427784" y="3077378"/>
            <a:ext cx="77834" cy="77834"/>
          </a:xfrm>
          <a:prstGeom prst="frame">
            <a:avLst>
              <a:gd name="adj1" fmla="val 2722"/>
            </a:avLst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+mn-ea"/>
              <a:cs typeface="Hiragino Kaku Gothic Pro W3" charset="-128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CF22C474-C8AF-E54C-AC88-AF07EED1395C}"/>
              </a:ext>
            </a:extLst>
          </p:cNvPr>
          <p:cNvSpPr/>
          <p:nvPr/>
        </p:nvSpPr>
        <p:spPr>
          <a:xfrm>
            <a:off x="125327" y="2043378"/>
            <a:ext cx="23426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u="sng" dirty="0">
                <a:solidFill>
                  <a:schemeClr val="bg1"/>
                </a:solidFill>
                <a:latin typeface="+mn-ea"/>
                <a:cs typeface="Hiragino Kaku Gothic Pro W6" charset="-128"/>
              </a:rPr>
              <a:t>GHQ </a:t>
            </a:r>
            <a:r>
              <a:rPr lang="ja-JP" altLang="en-US" b="1" u="sng" dirty="0">
                <a:solidFill>
                  <a:schemeClr val="bg1"/>
                </a:solidFill>
                <a:latin typeface="+mn-ea"/>
                <a:cs typeface="Hiragino Kaku Gothic Pro W6" charset="-128"/>
              </a:rPr>
              <a:t>英国本部</a:t>
            </a:r>
            <a:endParaRPr lang="en-US" altLang="ja-JP" b="1" u="sng" dirty="0">
              <a:solidFill>
                <a:schemeClr val="bg1"/>
              </a:solidFill>
              <a:latin typeface="+mn-ea"/>
              <a:cs typeface="Hiragino Kaku Gothic Pro W6" charset="-128"/>
            </a:endParaRPr>
          </a:p>
          <a:p>
            <a:r>
              <a:rPr lang="ja-JP" altLang="en-US" sz="1400" dirty="0">
                <a:solidFill>
                  <a:schemeClr val="bg1"/>
                </a:solidFill>
                <a:latin typeface="+mn-ea"/>
                <a:cs typeface="Hiragino Kaku Gothic Pro W3" charset="-128"/>
              </a:rPr>
              <a:t>ジョドレルバンク観測所</a:t>
            </a:r>
            <a:endParaRPr lang="en-US" altLang="ja-JP" sz="1400" dirty="0">
              <a:solidFill>
                <a:schemeClr val="bg1"/>
              </a:solidFill>
              <a:latin typeface="+mn-ea"/>
              <a:cs typeface="Hiragino Kaku Gothic Pro W3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9575E43-A355-C74A-93EA-5CFA47CD3E39}"/>
              </a:ext>
            </a:extLst>
          </p:cNvPr>
          <p:cNvSpPr txBox="1"/>
          <p:nvPr/>
        </p:nvSpPr>
        <p:spPr>
          <a:xfrm>
            <a:off x="85194" y="1124705"/>
            <a:ext cx="2343227" cy="8309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latin typeface="+mn-ea"/>
                <a:cs typeface="Hiragino Kaku Gothic Pro W3" charset="-128"/>
              </a:rPr>
              <a:t>SKA</a:t>
            </a:r>
            <a:r>
              <a:rPr kumimoji="1" lang="ja-JP" altLang="en-US" sz="2400" b="1">
                <a:latin typeface="+mn-ea"/>
                <a:cs typeface="Hiragino Kaku Gothic Pro W3" charset="-128"/>
              </a:rPr>
              <a:t>天文台は</a:t>
            </a:r>
            <a:endParaRPr kumimoji="1" lang="en-US" altLang="ja-JP" sz="2400" b="1" dirty="0">
              <a:latin typeface="+mn-ea"/>
              <a:cs typeface="Hiragino Kaku Gothic Pro W3" charset="-128"/>
            </a:endParaRPr>
          </a:p>
          <a:p>
            <a:r>
              <a:rPr kumimoji="1" lang="ja-JP" altLang="en-US" sz="2400" b="1">
                <a:solidFill>
                  <a:srgbClr val="FF0000"/>
                </a:solidFill>
                <a:latin typeface="+mn-ea"/>
                <a:cs typeface="Hiragino Kaku Gothic Pro W3" charset="-128"/>
              </a:rPr>
              <a:t>本部</a:t>
            </a:r>
            <a:r>
              <a:rPr kumimoji="1" lang="ja-JP" altLang="en-US" sz="2400" b="1">
                <a:latin typeface="+mn-ea"/>
                <a:cs typeface="Hiragino Kaku Gothic Pro W3" charset="-128"/>
              </a:rPr>
              <a:t>＋</a:t>
            </a:r>
            <a:r>
              <a:rPr kumimoji="1" lang="ja-JP" altLang="en-US" sz="2400" b="1">
                <a:solidFill>
                  <a:srgbClr val="0432FF"/>
                </a:solidFill>
                <a:latin typeface="+mn-ea"/>
                <a:cs typeface="Hiragino Kaku Gothic Pro W3" charset="-128"/>
              </a:rPr>
              <a:t>２観測所</a:t>
            </a:r>
            <a:endParaRPr kumimoji="1" lang="en-US" altLang="ja-JP" sz="2400" b="1" dirty="0">
              <a:solidFill>
                <a:srgbClr val="0432FF"/>
              </a:solidFill>
              <a:latin typeface="+mn-ea"/>
              <a:cs typeface="Hiragino Kaku Gothic Pro W3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4464CBD-FD8D-844F-8231-DB1620C475C1}"/>
              </a:ext>
            </a:extLst>
          </p:cNvPr>
          <p:cNvSpPr/>
          <p:nvPr/>
        </p:nvSpPr>
        <p:spPr>
          <a:xfrm>
            <a:off x="105075" y="2025959"/>
            <a:ext cx="2343666" cy="34375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40AD4931-6D9C-1647-BF3E-9529142B1755}"/>
              </a:ext>
            </a:extLst>
          </p:cNvPr>
          <p:cNvSpPr/>
          <p:nvPr/>
        </p:nvSpPr>
        <p:spPr>
          <a:xfrm>
            <a:off x="2494015" y="1145688"/>
            <a:ext cx="6521427" cy="2140476"/>
          </a:xfrm>
          <a:prstGeom prst="rect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1DECC1FE-720A-0046-8F8D-EC8382D230F8}"/>
              </a:ext>
            </a:extLst>
          </p:cNvPr>
          <p:cNvSpPr/>
          <p:nvPr/>
        </p:nvSpPr>
        <p:spPr>
          <a:xfrm>
            <a:off x="2494015" y="3321907"/>
            <a:ext cx="6521427" cy="2140476"/>
          </a:xfrm>
          <a:prstGeom prst="rect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2266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6F21A04B-F4BA-2143-875C-EF52967A4A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531" b="4584"/>
          <a:stretch/>
        </p:blipFill>
        <p:spPr>
          <a:xfrm>
            <a:off x="0" y="1038365"/>
            <a:ext cx="9144000" cy="4624673"/>
          </a:xfrm>
          <a:prstGeom prst="rect">
            <a:avLst/>
          </a:prstGeom>
          <a:noFill/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41172C1-4733-0148-AA41-C54C1777E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b="1" dirty="0">
                <a:latin typeface="+mn-ea"/>
                <a:ea typeface="+mn-ea"/>
              </a:rPr>
              <a:t>SKA</a:t>
            </a:r>
            <a:r>
              <a:rPr kumimoji="1" lang="ja-JP" altLang="en-US" b="1" dirty="0">
                <a:latin typeface="+mn-ea"/>
                <a:ea typeface="+mn-ea"/>
              </a:rPr>
              <a:t>の主要科学目標</a:t>
            </a:r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D4D4C1B9-03A9-3547-9F71-C311C83C4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403" y="5720178"/>
            <a:ext cx="7915194" cy="911105"/>
          </a:xfrm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ja-JP" altLang="en-US">
                <a:solidFill>
                  <a:schemeClr val="accent1"/>
                </a:solidFill>
                <a:latin typeface="+mn-ea"/>
              </a:rPr>
              <a:t>天文学</a:t>
            </a:r>
            <a:r>
              <a:rPr lang="ja-JP" altLang="en-US">
                <a:latin typeface="+mn-ea"/>
              </a:rPr>
              <a:t>のみならず</a:t>
            </a:r>
            <a:r>
              <a:rPr lang="ja-JP" altLang="en-US">
                <a:solidFill>
                  <a:schemeClr val="accent1"/>
                </a:solidFill>
                <a:latin typeface="+mn-ea"/>
              </a:rPr>
              <a:t>宇宙物理学を変革</a:t>
            </a:r>
            <a:r>
              <a:rPr lang="ja-JP" altLang="en-US">
                <a:latin typeface="+mn-ea"/>
              </a:rPr>
              <a:t>することを科学フロンティアと位置づけている</a:t>
            </a:r>
            <a:endParaRPr lang="en-US" altLang="ja-JP" dirty="0">
              <a:latin typeface="+mn-ea"/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20B511F-877A-C74D-82CA-EFF92D124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7B69C-C9F3-5046-9F5F-048A49B54523}" type="datetime1">
              <a:rPr kumimoji="1" lang="ja-JP" altLang="en-US" smtClean="0">
                <a:latin typeface="+mj-ea"/>
                <a:ea typeface="+mj-ea"/>
              </a:rPr>
              <a:t>2018/9/26</a:t>
            </a:fld>
            <a:endParaRPr kumimoji="1" lang="ja-JP" altLang="en-US">
              <a:latin typeface="+mj-ea"/>
              <a:ea typeface="+mj-ea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52D70EE-46C0-4144-8B54-277E06BCD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>
                <a:latin typeface="+mj-ea"/>
                <a:ea typeface="+mj-ea"/>
              </a:rPr>
              <a:t>SKA1</a:t>
            </a:r>
            <a:r>
              <a:rPr kumimoji="1" lang="ja-JP" altLang="en-US">
                <a:latin typeface="+mj-ea"/>
                <a:ea typeface="+mj-ea"/>
              </a:rPr>
              <a:t>事業計画案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3EF6380-25B7-FF4F-9B04-6DBB48F34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kumimoji="1" lang="ja-JP" altLang="en-US" smtClean="0">
                <a:latin typeface="+mj-ea"/>
                <a:ea typeface="+mj-ea"/>
              </a:rPr>
              <a:t>3</a:t>
            </a:fld>
            <a:endParaRPr kumimoji="1" lang="ja-JP" altLang="en-US">
              <a:latin typeface="+mj-ea"/>
              <a:ea typeface="+mj-ea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F6380DC-2AF2-F94A-9A76-9A38F34AF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51" y="2757327"/>
            <a:ext cx="3578069" cy="2003718"/>
          </a:xfrm>
          <a:prstGeom prst="rect">
            <a:avLst/>
          </a:prstGeom>
          <a:ln>
            <a:solidFill>
              <a:srgbClr val="B4DCFA"/>
            </a:solidFill>
          </a:ln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D6A88AC-79A5-4746-AEDD-6C299B39D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397730" y="2633167"/>
            <a:ext cx="3638957" cy="2037817"/>
          </a:xfrm>
          <a:prstGeom prst="rect">
            <a:avLst/>
          </a:prstGeom>
          <a:ln>
            <a:solidFill>
              <a:srgbClr val="B4DCFA"/>
            </a:solidFill>
          </a:ln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A2346428-9398-C640-903E-9E37995F13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4286" y="3641902"/>
            <a:ext cx="3578069" cy="2003718"/>
          </a:xfrm>
          <a:prstGeom prst="rect">
            <a:avLst/>
          </a:prstGeom>
          <a:ln>
            <a:solidFill>
              <a:srgbClr val="B4DCFA"/>
            </a:solidFill>
          </a:ln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8B798EE-641F-694E-BBB1-21D6505BD7B4}"/>
              </a:ext>
            </a:extLst>
          </p:cNvPr>
          <p:cNvSpPr txBox="1"/>
          <p:nvPr/>
        </p:nvSpPr>
        <p:spPr>
          <a:xfrm>
            <a:off x="2903009" y="4069908"/>
            <a:ext cx="3569948" cy="4308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2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cs typeface="ヒラギノ丸ゴ Pro W4"/>
              </a:rPr>
              <a:t>偏波の観測：宇宙磁場</a:t>
            </a:r>
            <a:endParaRPr lang="en-US" altLang="ja-JP" sz="22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  <a:cs typeface="ヒラギノ丸ゴ Pro W4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F89F0A9F-AA61-D243-8020-F2EDCBBD10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852" y="1093046"/>
            <a:ext cx="3569948" cy="1999170"/>
          </a:xfrm>
          <a:prstGeom prst="rect">
            <a:avLst/>
          </a:prstGeom>
          <a:ln>
            <a:solidFill>
              <a:srgbClr val="B4DCFA"/>
            </a:solidFill>
          </a:ln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AA1460E-0688-8441-927C-F5A6439D4DA8}"/>
              </a:ext>
            </a:extLst>
          </p:cNvPr>
          <p:cNvSpPr txBox="1"/>
          <p:nvPr/>
        </p:nvSpPr>
        <p:spPr>
          <a:xfrm>
            <a:off x="951850" y="1428391"/>
            <a:ext cx="3569949" cy="4308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2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cs typeface="ヒラギノ丸ゴ Pro W4"/>
              </a:rPr>
              <a:t>水素の観測：宇宙再電離</a:t>
            </a:r>
            <a:endParaRPr kumimoji="1" lang="ja-JP" altLang="en-US" sz="22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  <a:cs typeface="ヒラギノ丸ゴ Pro W4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6C579FC-DE9A-A044-B7D4-C9653352CB3E}"/>
              </a:ext>
            </a:extLst>
          </p:cNvPr>
          <p:cNvSpPr txBox="1"/>
          <p:nvPr/>
        </p:nvSpPr>
        <p:spPr>
          <a:xfrm>
            <a:off x="5451634" y="3220763"/>
            <a:ext cx="3640234" cy="4308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2200" b="1">
                <a:solidFill>
                  <a:schemeClr val="bg1"/>
                </a:solidFill>
                <a:latin typeface="+mn-ea"/>
                <a:cs typeface="ヒラギノ丸ゴ Pro W4"/>
              </a:rPr>
              <a:t>太陽系外の観測：宇宙生命</a:t>
            </a:r>
            <a:endParaRPr lang="en-US" altLang="ja-JP" sz="2200" b="1" dirty="0">
              <a:solidFill>
                <a:schemeClr val="bg1"/>
              </a:solidFill>
              <a:latin typeface="+mn-ea"/>
              <a:cs typeface="ヒラギノ丸ゴ Pro W4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FD7E689-3293-C148-9023-C6EEEAD7F5A4}"/>
              </a:ext>
            </a:extLst>
          </p:cNvPr>
          <p:cNvSpPr txBox="1"/>
          <p:nvPr/>
        </p:nvSpPr>
        <p:spPr>
          <a:xfrm>
            <a:off x="119051" y="3220763"/>
            <a:ext cx="3586190" cy="4308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2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cs typeface="ヒラギノ丸ゴ Pro W4"/>
              </a:rPr>
              <a:t>銀河の観測：宇宙論</a:t>
            </a:r>
            <a:endParaRPr kumimoji="1" lang="ja-JP" altLang="en-US" sz="22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  <a:cs typeface="ヒラギノ丸ゴ Pro W4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0D2FF9D7-9718-3F49-B691-9E87854289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3320" y="1098945"/>
            <a:ext cx="3578069" cy="2003719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6894ACF-A2D5-9C48-9AFF-8F0705209BF2}"/>
              </a:ext>
            </a:extLst>
          </p:cNvPr>
          <p:cNvSpPr txBox="1"/>
          <p:nvPr/>
        </p:nvSpPr>
        <p:spPr>
          <a:xfrm>
            <a:off x="4687983" y="1436077"/>
            <a:ext cx="3569948" cy="4308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cs typeface="ヒラギノ丸ゴ Pro W4"/>
              </a:rPr>
              <a:t>パルサーの観測：重力理論</a:t>
            </a:r>
            <a:endParaRPr kumimoji="1" lang="en-US" altLang="ja-JP" sz="22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  <a:cs typeface="ヒラギノ丸ゴ Pro W4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C8B10767-B13F-394F-A390-A82105B1DC82}"/>
              </a:ext>
            </a:extLst>
          </p:cNvPr>
          <p:cNvSpPr/>
          <p:nvPr/>
        </p:nvSpPr>
        <p:spPr>
          <a:xfrm>
            <a:off x="951851" y="2427731"/>
            <a:ext cx="35699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b="1">
                <a:solidFill>
                  <a:srgbClr val="FFFFFF"/>
                </a:solidFill>
                <a:latin typeface="+mn-ea"/>
                <a:cs typeface="ヒラギノ丸ゴ Pro W4"/>
              </a:rPr>
              <a:t>宇宙の夜明けは</a:t>
            </a:r>
            <a:endParaRPr lang="en-US" altLang="ja-JP" b="1" dirty="0">
              <a:solidFill>
                <a:srgbClr val="FFFFFF"/>
              </a:solidFill>
              <a:latin typeface="+mn-ea"/>
              <a:cs typeface="ヒラギノ丸ゴ Pro W4"/>
            </a:endParaRPr>
          </a:p>
          <a:p>
            <a:pPr algn="ctr"/>
            <a:r>
              <a:rPr lang="ja-JP" altLang="en-US" b="1">
                <a:solidFill>
                  <a:srgbClr val="FFFFFF"/>
                </a:solidFill>
                <a:latin typeface="+mn-ea"/>
                <a:cs typeface="ヒラギノ丸ゴ Pro W4"/>
              </a:rPr>
              <a:t>いつどのようにして起きたか？</a:t>
            </a:r>
            <a:endParaRPr lang="ja-JP" altLang="en-US" b="1" dirty="0">
              <a:solidFill>
                <a:srgbClr val="FFFFFF"/>
              </a:solidFill>
              <a:latin typeface="+mn-ea"/>
              <a:cs typeface="ヒラギノ丸ゴ Pro W4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2C604B2-F03E-8C47-B983-0EBE1202415E}"/>
              </a:ext>
            </a:extLst>
          </p:cNvPr>
          <p:cNvSpPr txBox="1"/>
          <p:nvPr/>
        </p:nvSpPr>
        <p:spPr>
          <a:xfrm>
            <a:off x="119052" y="4129813"/>
            <a:ext cx="2783958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>
                <a:solidFill>
                  <a:srgbClr val="FFFFFF"/>
                </a:solidFill>
                <a:latin typeface="+mn-ea"/>
                <a:cs typeface="ヒラギノ丸ゴ Pro W4"/>
              </a:rPr>
              <a:t>銀河</a:t>
            </a:r>
            <a:r>
              <a:rPr kumimoji="1" lang="ja-JP" altLang="en-US" b="1">
                <a:solidFill>
                  <a:srgbClr val="FFFFFF"/>
                </a:solidFill>
                <a:latin typeface="+mn-ea"/>
                <a:cs typeface="ヒラギノ丸ゴ Pro W4"/>
              </a:rPr>
              <a:t>はど</a:t>
            </a:r>
            <a:r>
              <a:rPr lang="ja-JP" altLang="en-US" b="1">
                <a:solidFill>
                  <a:srgbClr val="FFFFFF"/>
                </a:solidFill>
                <a:latin typeface="+mn-ea"/>
                <a:cs typeface="ヒラギノ丸ゴ Pro W4"/>
              </a:rPr>
              <a:t>う</a:t>
            </a:r>
            <a:r>
              <a:rPr kumimoji="1" lang="ja-JP" altLang="en-US" b="1">
                <a:solidFill>
                  <a:srgbClr val="FFFFFF"/>
                </a:solidFill>
                <a:latin typeface="+mn-ea"/>
                <a:cs typeface="ヒラギノ丸ゴ Pro W4"/>
              </a:rPr>
              <a:t>進化するか</a:t>
            </a:r>
            <a:r>
              <a:rPr kumimoji="1" lang="ja-JP" altLang="en-US" b="1" dirty="0">
                <a:solidFill>
                  <a:srgbClr val="FFFFFF"/>
                </a:solidFill>
                <a:latin typeface="+mn-ea"/>
                <a:cs typeface="ヒラギノ丸ゴ Pro W4"/>
              </a:rPr>
              <a:t>？</a:t>
            </a:r>
            <a:endParaRPr kumimoji="1" lang="en-US" altLang="ja-JP" b="1" dirty="0">
              <a:solidFill>
                <a:srgbClr val="FFFFFF"/>
              </a:solidFill>
              <a:latin typeface="+mn-ea"/>
              <a:cs typeface="ヒラギノ丸ゴ Pro W4"/>
            </a:endParaRPr>
          </a:p>
          <a:p>
            <a:pPr algn="ctr"/>
            <a:r>
              <a:rPr lang="ja-JP" altLang="en-US" b="1" dirty="0">
                <a:solidFill>
                  <a:srgbClr val="FFFFFF"/>
                </a:solidFill>
                <a:latin typeface="+mn-ea"/>
                <a:cs typeface="ヒラギノ丸ゴ Pro W4"/>
              </a:rPr>
              <a:t>暗黒エネルギーと</a:t>
            </a:r>
            <a:r>
              <a:rPr lang="ja-JP" altLang="en-US" b="1">
                <a:solidFill>
                  <a:srgbClr val="FFFFFF"/>
                </a:solidFill>
                <a:latin typeface="+mn-ea"/>
                <a:cs typeface="ヒラギノ丸ゴ Pro W4"/>
              </a:rPr>
              <a:t>は何？</a:t>
            </a:r>
            <a:endParaRPr kumimoji="1" lang="ja-JP" altLang="en-US" b="1" dirty="0">
              <a:solidFill>
                <a:srgbClr val="FFFFFF"/>
              </a:solidFill>
              <a:latin typeface="+mn-ea"/>
              <a:cs typeface="ヒラギノ丸ゴ Pro W4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0D4429E-6A09-F34D-B47C-35F15562824F}"/>
              </a:ext>
            </a:extLst>
          </p:cNvPr>
          <p:cNvSpPr txBox="1"/>
          <p:nvPr/>
        </p:nvSpPr>
        <p:spPr>
          <a:xfrm>
            <a:off x="2904286" y="4971567"/>
            <a:ext cx="3578068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>
                <a:solidFill>
                  <a:srgbClr val="FFFFFF"/>
                </a:solidFill>
                <a:latin typeface="+mn-ea"/>
                <a:cs typeface="ヒラギノ丸ゴ Pro W4"/>
              </a:rPr>
              <a:t>磁場</a:t>
            </a:r>
            <a:r>
              <a:rPr kumimoji="1" lang="ja-JP" altLang="en-US" b="1" dirty="0">
                <a:solidFill>
                  <a:srgbClr val="FFFFFF"/>
                </a:solidFill>
                <a:latin typeface="+mn-ea"/>
                <a:cs typeface="ヒラギノ丸ゴ Pro W4"/>
              </a:rPr>
              <a:t>はどこから来</a:t>
            </a:r>
            <a:r>
              <a:rPr lang="ja-JP" altLang="en-US" b="1" dirty="0">
                <a:solidFill>
                  <a:srgbClr val="FFFFFF"/>
                </a:solidFill>
                <a:latin typeface="+mn-ea"/>
                <a:cs typeface="ヒラギノ丸ゴ Pro W4"/>
              </a:rPr>
              <a:t>たの</a:t>
            </a:r>
            <a:r>
              <a:rPr kumimoji="1" lang="ja-JP" altLang="en-US" b="1" dirty="0">
                <a:solidFill>
                  <a:srgbClr val="FFFFFF"/>
                </a:solidFill>
                <a:latin typeface="+mn-ea"/>
                <a:cs typeface="ヒラギノ丸ゴ Pro W4"/>
              </a:rPr>
              <a:t>か？</a:t>
            </a:r>
            <a:endParaRPr kumimoji="1" lang="en-US" altLang="ja-JP" b="1" dirty="0">
              <a:solidFill>
                <a:srgbClr val="FFFFFF"/>
              </a:solidFill>
              <a:latin typeface="+mn-ea"/>
              <a:cs typeface="ヒラギノ丸ゴ Pro W4"/>
            </a:endParaRPr>
          </a:p>
          <a:p>
            <a:pPr algn="ctr"/>
            <a:r>
              <a:rPr lang="ja-JP" altLang="en-US" b="1" dirty="0">
                <a:solidFill>
                  <a:srgbClr val="FFFFFF"/>
                </a:solidFill>
                <a:latin typeface="+mn-ea"/>
                <a:cs typeface="ヒラギノ丸ゴ Pro W4"/>
              </a:rPr>
              <a:t>宇宙に北極はあるのか？</a:t>
            </a:r>
            <a:endParaRPr kumimoji="1" lang="ja-JP" altLang="en-US" b="1" dirty="0">
              <a:solidFill>
                <a:srgbClr val="FFFFFF"/>
              </a:solidFill>
              <a:latin typeface="+mn-ea"/>
              <a:cs typeface="ヒラギノ丸ゴ Pro W4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9D25036-E13A-B240-B164-95258B869EC3}"/>
              </a:ext>
            </a:extLst>
          </p:cNvPr>
          <p:cNvSpPr txBox="1"/>
          <p:nvPr/>
        </p:nvSpPr>
        <p:spPr>
          <a:xfrm>
            <a:off x="6472956" y="4036773"/>
            <a:ext cx="2618911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b="1">
                <a:solidFill>
                  <a:srgbClr val="FFFFFF"/>
                </a:solidFill>
                <a:latin typeface="+mn-ea"/>
                <a:cs typeface="ヒラギノ丸ゴ Pro W4"/>
              </a:rPr>
              <a:t>私達は</a:t>
            </a:r>
            <a:r>
              <a:rPr lang="ja-JP" altLang="en-US" b="1" dirty="0">
                <a:solidFill>
                  <a:srgbClr val="FFFFFF"/>
                </a:solidFill>
                <a:latin typeface="+mn-ea"/>
                <a:cs typeface="ヒラギノ丸ゴ Pro W4"/>
              </a:rPr>
              <a:t>この宇宙で</a:t>
            </a:r>
            <a:endParaRPr lang="en-US" altLang="ja-JP" b="1" dirty="0">
              <a:solidFill>
                <a:srgbClr val="FFFFFF"/>
              </a:solidFill>
              <a:latin typeface="+mn-ea"/>
              <a:cs typeface="ヒラギノ丸ゴ Pro W4"/>
            </a:endParaRPr>
          </a:p>
          <a:p>
            <a:pPr algn="ctr"/>
            <a:r>
              <a:rPr lang="ja-JP" altLang="en-US" b="1" dirty="0">
                <a:solidFill>
                  <a:srgbClr val="FFFFFF"/>
                </a:solidFill>
                <a:latin typeface="+mn-ea"/>
                <a:cs typeface="ヒラギノ丸ゴ Pro W4"/>
              </a:rPr>
              <a:t>ひとり</a:t>
            </a:r>
            <a:r>
              <a:rPr lang="en-US" altLang="en-US" b="1" dirty="0">
                <a:solidFill>
                  <a:srgbClr val="FFFFFF"/>
                </a:solidFill>
                <a:latin typeface="+mn-ea"/>
                <a:cs typeface="ヒラギノ丸ゴ Pro W4"/>
              </a:rPr>
              <a:t>ぼっち</a:t>
            </a:r>
            <a:r>
              <a:rPr lang="ja-JP" altLang="en-US" b="1">
                <a:solidFill>
                  <a:srgbClr val="FFFFFF"/>
                </a:solidFill>
                <a:latin typeface="+mn-ea"/>
                <a:cs typeface="ヒラギノ丸ゴ Pro W4"/>
              </a:rPr>
              <a:t>なのか？</a:t>
            </a:r>
            <a:endParaRPr lang="en-US" altLang="ja-JP" b="1" dirty="0">
              <a:solidFill>
                <a:srgbClr val="FFFFFF"/>
              </a:solidFill>
              <a:latin typeface="+mn-ea"/>
              <a:cs typeface="ヒラギノ丸ゴ Pro W4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687B250-2D1C-BF46-8B6C-73A6DD2B6677}"/>
              </a:ext>
            </a:extLst>
          </p:cNvPr>
          <p:cNvSpPr txBox="1"/>
          <p:nvPr/>
        </p:nvSpPr>
        <p:spPr>
          <a:xfrm>
            <a:off x="4689261" y="2463863"/>
            <a:ext cx="3569948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>
                <a:solidFill>
                  <a:srgbClr val="FFFFFF"/>
                </a:solidFill>
                <a:latin typeface="+mn-ea"/>
                <a:cs typeface="ヒラギノ丸ゴ Pro W4"/>
              </a:rPr>
              <a:t>アインシュタインの重力理論は</a:t>
            </a:r>
            <a:endParaRPr kumimoji="1" lang="en-US" altLang="ja-JP" b="1" dirty="0">
              <a:solidFill>
                <a:srgbClr val="FFFFFF"/>
              </a:solidFill>
              <a:latin typeface="+mn-ea"/>
              <a:cs typeface="ヒラギノ丸ゴ Pro W4"/>
            </a:endParaRPr>
          </a:p>
          <a:p>
            <a:pPr algn="ctr"/>
            <a:r>
              <a:rPr kumimoji="1" lang="ja-JP" altLang="en-US" b="1" dirty="0">
                <a:solidFill>
                  <a:srgbClr val="FFFFFF"/>
                </a:solidFill>
                <a:latin typeface="+mn-ea"/>
                <a:cs typeface="ヒラギノ丸ゴ Pro W4"/>
              </a:rPr>
              <a:t>正しかったのか？</a:t>
            </a:r>
          </a:p>
        </p:txBody>
      </p:sp>
    </p:spTree>
    <p:extLst>
      <p:ext uri="{BB962C8B-B14F-4D97-AF65-F5344CB8AC3E}">
        <p14:creationId xmlns:p14="http://schemas.microsoft.com/office/powerpoint/2010/main" val="3966324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036102-7E9B-FC4B-AF9B-8990B6DDF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Point</a:t>
            </a:r>
            <a:r>
              <a:rPr kumimoji="1" lang="ja-JP" altLang="en-US" dirty="0"/>
              <a:t> </a:t>
            </a:r>
            <a:r>
              <a:rPr kumimoji="1" lang="en-US" altLang="ja-JP" dirty="0"/>
              <a:t>source</a:t>
            </a:r>
            <a:r>
              <a:rPr kumimoji="1" lang="ja-JP" altLang="en-US" dirty="0"/>
              <a:t> </a:t>
            </a:r>
            <a:r>
              <a:rPr kumimoji="1" lang="en-US" altLang="ja-JP" dirty="0"/>
              <a:t>sensitivity</a:t>
            </a:r>
            <a:endParaRPr kumimoji="1" lang="ja-JP" altLang="en-US" dirty="0"/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7C642BA6-F552-40B7-BBF1-6755D8D9C1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254" y="1299627"/>
            <a:ext cx="8019761" cy="5162550"/>
          </a:xfrm>
          <a:prstGeom prst="rect">
            <a:avLst/>
          </a:prstGeo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8874AF6-7EE4-1F44-AAA0-1B3974781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3E819-9082-4D4A-AAB6-E2D445EE7AC9}" type="datetime1">
              <a:rPr kumimoji="1" lang="ja-JP" altLang="en-US" smtClean="0"/>
              <a:t>2018/9/26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B1F1B4D-18F6-D342-BA04-3BE75CA3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水沢</a:t>
            </a:r>
            <a:r>
              <a:rPr kumimoji="1" lang="en-US" altLang="ja-JP"/>
              <a:t>VLBI</a:t>
            </a:r>
            <a:r>
              <a:rPr kumimoji="1" lang="ja-JP" altLang="en-US"/>
              <a:t>観測所計画部門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8F1EDF6-4DB8-054F-B1BA-6F04AC0E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8" name="矢印: 左 7">
            <a:extLst>
              <a:ext uri="{FF2B5EF4-FFF2-40B4-BE49-F238E27FC236}">
                <a16:creationId xmlns:a16="http://schemas.microsoft.com/office/drawing/2014/main" id="{92C0D909-BCB7-4CDD-B010-2882975D2C08}"/>
              </a:ext>
            </a:extLst>
          </p:cNvPr>
          <p:cNvSpPr/>
          <p:nvPr/>
        </p:nvSpPr>
        <p:spPr>
          <a:xfrm>
            <a:off x="7758461" y="2379564"/>
            <a:ext cx="1385538" cy="51975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SEFD</a:t>
            </a:r>
            <a:r>
              <a:rPr kumimoji="1" lang="ja-JP" altLang="en-US" dirty="0"/>
              <a:t> </a:t>
            </a:r>
            <a:r>
              <a:rPr kumimoji="1" lang="en-US" altLang="ja-JP" dirty="0"/>
              <a:t>1Jy</a:t>
            </a:r>
            <a:endParaRPr kumimoji="1" lang="ja-JP" altLang="en-US" dirty="0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00906EF0-DBA4-4291-9DDB-78CD0FC323DB}"/>
              </a:ext>
            </a:extLst>
          </p:cNvPr>
          <p:cNvGrpSpPr/>
          <p:nvPr/>
        </p:nvGrpSpPr>
        <p:grpSpPr>
          <a:xfrm>
            <a:off x="7758460" y="3083464"/>
            <a:ext cx="1385539" cy="1244583"/>
            <a:chOff x="7758460" y="3083464"/>
            <a:chExt cx="1385539" cy="1244583"/>
          </a:xfrm>
        </p:grpSpPr>
        <p:sp>
          <p:nvSpPr>
            <p:cNvPr id="9" name="矢印: 左 8">
              <a:extLst>
                <a:ext uri="{FF2B5EF4-FFF2-40B4-BE49-F238E27FC236}">
                  <a16:creationId xmlns:a16="http://schemas.microsoft.com/office/drawing/2014/main" id="{00EDAE3A-CE0B-4A96-BC18-903A1B2BDDA5}"/>
                </a:ext>
              </a:extLst>
            </p:cNvPr>
            <p:cNvSpPr/>
            <p:nvPr/>
          </p:nvSpPr>
          <p:spPr>
            <a:xfrm>
              <a:off x="7758461" y="3083464"/>
              <a:ext cx="1385538" cy="519754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/>
                <a:t>SEFD</a:t>
              </a:r>
              <a:r>
                <a:rPr kumimoji="1" lang="ja-JP" altLang="en-US" dirty="0"/>
                <a:t> </a:t>
              </a:r>
              <a:r>
                <a:rPr kumimoji="1" lang="en-US" altLang="ja-JP" dirty="0"/>
                <a:t>10Jy</a:t>
              </a:r>
              <a:endParaRPr kumimoji="1" lang="ja-JP" altLang="en-US" dirty="0"/>
            </a:p>
          </p:txBody>
        </p:sp>
        <p:sp>
          <p:nvSpPr>
            <p:cNvPr id="10" name="矢印: 左 9">
              <a:extLst>
                <a:ext uri="{FF2B5EF4-FFF2-40B4-BE49-F238E27FC236}">
                  <a16:creationId xmlns:a16="http://schemas.microsoft.com/office/drawing/2014/main" id="{BC1D74FB-2A45-4996-A197-0E9E365D2F6E}"/>
                </a:ext>
              </a:extLst>
            </p:cNvPr>
            <p:cNvSpPr/>
            <p:nvPr/>
          </p:nvSpPr>
          <p:spPr>
            <a:xfrm>
              <a:off x="7758460" y="3808293"/>
              <a:ext cx="1385539" cy="519754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/>
                <a:t>SEFD</a:t>
              </a:r>
              <a:r>
                <a:rPr kumimoji="1" lang="ja-JP" altLang="en-US" dirty="0"/>
                <a:t> </a:t>
              </a:r>
              <a:r>
                <a:rPr kumimoji="1" lang="en-US" altLang="ja-JP" dirty="0"/>
                <a:t>100Jy</a:t>
              </a:r>
              <a:endParaRPr kumimoji="1" lang="ja-JP" altLang="en-US" dirty="0"/>
            </a:p>
          </p:txBody>
        </p:sp>
      </p:grpSp>
      <p:sp>
        <p:nvSpPr>
          <p:cNvPr id="11" name="矢印: 左 10">
            <a:extLst>
              <a:ext uri="{FF2B5EF4-FFF2-40B4-BE49-F238E27FC236}">
                <a16:creationId xmlns:a16="http://schemas.microsoft.com/office/drawing/2014/main" id="{27B61E4A-A09F-4E42-AA26-55AAE0701E47}"/>
              </a:ext>
            </a:extLst>
          </p:cNvPr>
          <p:cNvSpPr/>
          <p:nvPr/>
        </p:nvSpPr>
        <p:spPr>
          <a:xfrm>
            <a:off x="7758459" y="1702728"/>
            <a:ext cx="1385541" cy="51975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SEFD</a:t>
            </a:r>
            <a:r>
              <a:rPr kumimoji="1" lang="ja-JP" altLang="en-US" dirty="0"/>
              <a:t> </a:t>
            </a:r>
            <a:r>
              <a:rPr lang="en-US" altLang="ja-JP" dirty="0"/>
              <a:t>0.</a:t>
            </a:r>
            <a:r>
              <a:rPr kumimoji="1" lang="en-US" altLang="ja-JP" dirty="0"/>
              <a:t>1Jy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24588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1ED7064-87D1-4AC7-87D1-FB4C6BE3C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Survey</a:t>
            </a:r>
            <a:r>
              <a:rPr kumimoji="1" lang="ja-JP" altLang="en-US" dirty="0"/>
              <a:t> </a:t>
            </a:r>
            <a:r>
              <a:rPr kumimoji="1" lang="en-US" altLang="ja-JP" dirty="0"/>
              <a:t>sensitivity</a:t>
            </a:r>
            <a:endParaRPr kumimoji="1" lang="ja-JP" altLang="en-US" dirty="0"/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0CCA5EA0-96D9-46A5-BB7B-69CBA8CB51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8408" y="1189038"/>
            <a:ext cx="7237659" cy="5162550"/>
          </a:xfrm>
          <a:prstGeom prst="rect">
            <a:avLst/>
          </a:prstGeo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066BE81-1BB6-4C0F-909A-4C0D0BA17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2F6D1-DE61-4548-94F8-3C5E5F663334}" type="datetime1">
              <a:rPr kumimoji="1" lang="ja-JP" altLang="en-US" smtClean="0"/>
              <a:t>2018/9/26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950C44D-152C-4A68-9A3C-3B87A3FE1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水沢</a:t>
            </a:r>
            <a:r>
              <a:rPr kumimoji="1" lang="en-US" altLang="ja-JP"/>
              <a:t>VLBI</a:t>
            </a:r>
            <a:r>
              <a:rPr kumimoji="1" lang="ja-JP" altLang="en-US"/>
              <a:t>観測所計画部門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0A411FA-880E-4FDF-96F4-4008E7E7D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7005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7B2631-4373-4D21-9BB5-BD5EDA7AF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Dish</a:t>
            </a:r>
            <a:r>
              <a:rPr kumimoji="1" lang="ja-JP" altLang="en-US" dirty="0"/>
              <a:t> </a:t>
            </a:r>
            <a:r>
              <a:rPr kumimoji="1" lang="en-US" altLang="ja-JP" dirty="0"/>
              <a:t>sensitivity</a:t>
            </a:r>
            <a:endParaRPr kumimoji="1" lang="ja-JP" altLang="en-US" dirty="0"/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4075F58D-C358-45C6-8AFF-3E7240846D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106" y="1189038"/>
            <a:ext cx="7854263" cy="5162550"/>
          </a:xfrm>
          <a:prstGeom prst="rect">
            <a:avLst/>
          </a:prstGeo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B3307BF-2105-4687-AA70-DCE23BE5B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2F6D1-DE61-4548-94F8-3C5E5F663334}" type="datetime1">
              <a:rPr kumimoji="1" lang="ja-JP" altLang="en-US" smtClean="0"/>
              <a:t>2018/9/26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ADECD51-021D-4ACC-A61D-C4659D5B0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水沢</a:t>
            </a:r>
            <a:r>
              <a:rPr kumimoji="1" lang="en-US" altLang="ja-JP"/>
              <a:t>VLBI</a:t>
            </a:r>
            <a:r>
              <a:rPr kumimoji="1" lang="ja-JP" altLang="en-US"/>
              <a:t>観測所計画部門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1F42166-08E2-45FB-A151-C14E1102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2E9E160F-94EC-4CD0-865C-49DE1FC6A36C}"/>
              </a:ext>
            </a:extLst>
          </p:cNvPr>
          <p:cNvSpPr/>
          <p:nvPr/>
        </p:nvSpPr>
        <p:spPr>
          <a:xfrm>
            <a:off x="730405" y="1834376"/>
            <a:ext cx="1377176" cy="5241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SEFD</a:t>
            </a:r>
            <a:r>
              <a:rPr kumimoji="1" lang="ja-JP" altLang="en-US" dirty="0"/>
              <a:t> </a:t>
            </a:r>
            <a:r>
              <a:rPr kumimoji="1" lang="en-US" altLang="ja-JP" dirty="0"/>
              <a:t>300Jy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97459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E7C83C-AD76-41F0-9C52-C12955FC4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SKA</a:t>
            </a:r>
            <a:r>
              <a:rPr kumimoji="1" lang="ja-JP" altLang="en-US" dirty="0"/>
              <a:t>１ </a:t>
            </a:r>
            <a:r>
              <a:rPr kumimoji="1" lang="en-US" altLang="ja-JP" dirty="0"/>
              <a:t>Low</a:t>
            </a:r>
            <a:r>
              <a:rPr kumimoji="1" lang="ja-JP" altLang="en-US" dirty="0"/>
              <a:t> </a:t>
            </a:r>
            <a:r>
              <a:rPr kumimoji="1" lang="en-US" altLang="ja-JP" dirty="0"/>
              <a:t>array</a:t>
            </a:r>
            <a:r>
              <a:rPr kumimoji="1" lang="ja-JP" altLang="en-US" dirty="0"/>
              <a:t> </a:t>
            </a:r>
            <a:r>
              <a:rPr kumimoji="1" lang="en-US" altLang="ja-JP" dirty="0"/>
              <a:t>configuration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D7B23A0-599B-49F1-9507-8CB35BDF5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2F6D1-DE61-4548-94F8-3C5E5F663334}" type="datetime1">
              <a:rPr kumimoji="1" lang="ja-JP" altLang="en-US" smtClean="0"/>
              <a:t>2018/9/26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49A0346-9BA5-4267-AB61-F2873774A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水沢</a:t>
            </a:r>
            <a:r>
              <a:rPr kumimoji="1" lang="en-US" altLang="ja-JP"/>
              <a:t>VLBI</a:t>
            </a:r>
            <a:r>
              <a:rPr kumimoji="1" lang="ja-JP" altLang="en-US"/>
              <a:t>観測所計画部門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82A055F-62E0-4A33-9236-947335F56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F24B5F8-4A34-4BD2-AA89-40066AE77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6" y="1310994"/>
            <a:ext cx="7549760" cy="491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62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F43068-DA7E-4B82-9720-D9BFDD663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SKA1</a:t>
            </a:r>
            <a:r>
              <a:rPr kumimoji="1" lang="ja-JP" altLang="en-US" dirty="0"/>
              <a:t> </a:t>
            </a:r>
            <a:r>
              <a:rPr kumimoji="1" lang="en-US" altLang="ja-JP" dirty="0"/>
              <a:t>Mid array configuration</a:t>
            </a:r>
            <a:endParaRPr kumimoji="1" lang="ja-JP" altLang="en-US" dirty="0"/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03ADB26E-A18D-4140-A0FA-38E47F9F3D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4730" y="1189038"/>
            <a:ext cx="6285016" cy="5162550"/>
          </a:xfrm>
          <a:prstGeom prst="rect">
            <a:avLst/>
          </a:prstGeo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7547BF1-C0A7-4AB3-8FD6-06B32F0F0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2F6D1-DE61-4548-94F8-3C5E5F663334}" type="datetime1">
              <a:rPr kumimoji="1" lang="ja-JP" altLang="en-US" smtClean="0"/>
              <a:t>2018/9/26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64A0CAB-2F48-4ED5-8E77-71D50560E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水沢</a:t>
            </a:r>
            <a:r>
              <a:rPr kumimoji="1" lang="en-US" altLang="ja-JP"/>
              <a:t>VLBI</a:t>
            </a:r>
            <a:r>
              <a:rPr kumimoji="1" lang="ja-JP" altLang="en-US"/>
              <a:t>観測所計画部門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C7D535E-BA4A-4F28-B064-3C26E2A40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7202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8F80500-6119-4DE9-B912-ACD254EEC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8" y="151397"/>
            <a:ext cx="8984698" cy="639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46769"/>
      </p:ext>
    </p:extLst>
  </p:cSld>
  <p:clrMapOvr>
    <a:masterClrMapping/>
  </p:clrMapOvr>
</p:sld>
</file>

<file path=ppt/theme/theme1.xml><?xml version="1.0" encoding="utf-8"?>
<a:theme xmlns:a="http://schemas.openxmlformats.org/drawingml/2006/main" name="NSPO">
  <a:themeElements>
    <a:clrScheme name="Rainbow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2600"/>
      </a:accent1>
      <a:accent2>
        <a:srgbClr val="FF9200"/>
      </a:accent2>
      <a:accent3>
        <a:srgbClr val="FEFB00"/>
      </a:accent3>
      <a:accent4>
        <a:srgbClr val="00F900"/>
      </a:accent4>
      <a:accent5>
        <a:srgbClr val="0432FF"/>
      </a:accent5>
      <a:accent6>
        <a:srgbClr val="932092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PO" id="{26B6153A-908C-334F-97E5-43B85BA06599}" vid="{17749DC5-2057-3A40-968D-EDCC44384D21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NSPO</Template>
  <TotalTime>1279</TotalTime>
  <Words>665</Words>
  <Application>Microsoft Office PowerPoint</Application>
  <PresentationFormat>画面に合わせる (4:3)</PresentationFormat>
  <Paragraphs>143</Paragraphs>
  <Slides>17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9" baseType="lpstr">
      <vt:lpstr>Eurostile LT Std</vt:lpstr>
      <vt:lpstr>HG丸ｺﾞｼｯｸM-PRO</vt:lpstr>
      <vt:lpstr>Hiragino Kaku Gothic Pro W3</vt:lpstr>
      <vt:lpstr>Hiragino Kaku Gothic Pro W6</vt:lpstr>
      <vt:lpstr>Hiragino Maru Gothic ProN W4</vt:lpstr>
      <vt:lpstr>ヒラギノ丸ゴ Pro W4</vt:lpstr>
      <vt:lpstr>メイリオ</vt:lpstr>
      <vt:lpstr>游ゴシック</vt:lpstr>
      <vt:lpstr>Arial</vt:lpstr>
      <vt:lpstr>Calibri</vt:lpstr>
      <vt:lpstr>Wingdings</vt:lpstr>
      <vt:lpstr>NSPO</vt:lpstr>
      <vt:lpstr>SKAステータス報告</vt:lpstr>
      <vt:lpstr>システムの概要</vt:lpstr>
      <vt:lpstr>SKAの主要科学目標</vt:lpstr>
      <vt:lpstr>Point source sensitivity</vt:lpstr>
      <vt:lpstr>Survey sensitivity</vt:lpstr>
      <vt:lpstr>Dish sensitivity</vt:lpstr>
      <vt:lpstr>SKA１ Low array configuration</vt:lpstr>
      <vt:lpstr>SKA1 Mid array configuration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SKAの統治体制</vt:lpstr>
      <vt:lpstr>SKA Board 26th  2018/4/11-12@Gothenburg,Sweden</vt:lpstr>
      <vt:lpstr>SKA Board 27th  2018/7/11-12@Arabell,South Africa</vt:lpstr>
      <vt:lpstr>最近のMeerKatの成果</vt:lpstr>
      <vt:lpstr>まとめ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NSPO パワーポイント テンプレート</dc:title>
  <dc:creator>赤堀卓也</dc:creator>
  <cp:lastModifiedBy>秀行 小林</cp:lastModifiedBy>
  <cp:revision>28</cp:revision>
  <dcterms:created xsi:type="dcterms:W3CDTF">2018-01-29T00:32:15Z</dcterms:created>
  <dcterms:modified xsi:type="dcterms:W3CDTF">2018-09-26T04:32:43Z</dcterms:modified>
</cp:coreProperties>
</file>