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62" r:id="rId4"/>
    <p:sldId id="263" r:id="rId5"/>
    <p:sldId id="266" r:id="rId6"/>
    <p:sldId id="264" r:id="rId7"/>
    <p:sldId id="265" r:id="rId8"/>
    <p:sldId id="267" r:id="rId9"/>
    <p:sldId id="268" r:id="rId10"/>
    <p:sldId id="269" r:id="rId11"/>
    <p:sldId id="270" r:id="rId12"/>
    <p:sldId id="258" r:id="rId13"/>
    <p:sldId id="335" r:id="rId14"/>
    <p:sldId id="432" r:id="rId15"/>
    <p:sldId id="399" r:id="rId16"/>
    <p:sldId id="433" r:id="rId17"/>
    <p:sldId id="406" r:id="rId18"/>
    <p:sldId id="282" r:id="rId19"/>
    <p:sldId id="272" r:id="rId20"/>
    <p:sldId id="273" r:id="rId21"/>
    <p:sldId id="274" r:id="rId22"/>
    <p:sldId id="259" r:id="rId23"/>
    <p:sldId id="260" r:id="rId24"/>
    <p:sldId id="261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 autoAdjust="0"/>
    <p:restoredTop sz="96291"/>
  </p:normalViewPr>
  <p:slideViewPr>
    <p:cSldViewPr snapToGrid="0" snapToObjects="1">
      <p:cViewPr varScale="1">
        <p:scale>
          <a:sx n="86" d="100"/>
          <a:sy n="86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A40B4-1635-7040-9880-0B896CF3FD73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C2EC0-C75E-9E48-8D86-50C596364B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46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4%BA%AC_(%E6%95%B0)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C2EC0-C75E-9E48-8D86-50C596364B1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62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現在　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kumimoji="1" lang="ja-JP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京 (数)"/>
              </a:rPr>
              <a:t>京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FLOPS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444E1-3560-48D1-B3BD-33A4DE97EF3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79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B9D2-25ED-49D3-B805-1EF84A3942B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71EBBAB-8074-1146-AAAF-80BBD2882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49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1186" y="2036330"/>
            <a:ext cx="4853354" cy="2374274"/>
          </a:xfrm>
        </p:spPr>
        <p:txBody>
          <a:bodyPr anchor="ctr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 dirty="0"/>
              <a:t>講演</a:t>
            </a:r>
            <a:br>
              <a:rPr lang="en-US" altLang="ja-JP" dirty="0"/>
            </a:br>
            <a:r>
              <a:rPr lang="ja-JP" altLang="en-US" dirty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000" y="5406887"/>
            <a:ext cx="5988050" cy="9730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名前と所属</a:t>
            </a:r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5BD8C9BB-EC3A-0846-B1DE-88F4318C166C}" type="datetime1">
              <a:rPr lang="ja-JP" altLang="en-US" smtClean="0"/>
              <a:t>2018/9/26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ja-JP" altLang="en-US"/>
              <a:t>水沢</a:t>
            </a:r>
            <a:r>
              <a:rPr lang="en-US" altLang="ja-JP"/>
              <a:t>VLBI</a:t>
            </a:r>
            <a:r>
              <a:rPr lang="ja-JP" altLang="en-US"/>
              <a:t>観測所計画部門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150EC120-8D55-B645-B4E5-3CE123C150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78A0528-0102-3249-AB9E-75808361106C}"/>
              </a:ext>
            </a:extLst>
          </p:cNvPr>
          <p:cNvSpPr txBox="1"/>
          <p:nvPr/>
        </p:nvSpPr>
        <p:spPr>
          <a:xfrm>
            <a:off x="5450126" y="145683"/>
            <a:ext cx="3518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Eurostile LT Std"/>
              </a:rPr>
              <a:t>M</a:t>
            </a:r>
            <a:r>
              <a:rPr kumimoji="1" lang="en-US" altLang="ja-JP" sz="1800" b="1" dirty="0">
                <a:solidFill>
                  <a:schemeClr val="bg1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Eurostile LT Std"/>
              </a:rPr>
              <a:t>IZUSAWA </a:t>
            </a:r>
            <a:r>
              <a:rPr kumimoji="1" lang="en-US" altLang="ja-JP" sz="2800" b="1" dirty="0">
                <a:solidFill>
                  <a:schemeClr val="bg1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Eurostile LT Std"/>
              </a:rPr>
              <a:t>V</a:t>
            </a:r>
            <a:r>
              <a:rPr kumimoji="1" lang="en-US" altLang="ja-JP" b="1" dirty="0">
                <a:solidFill>
                  <a:schemeClr val="bg1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Eurostile LT Std"/>
              </a:rPr>
              <a:t>LBI </a:t>
            </a:r>
            <a:r>
              <a:rPr kumimoji="1" lang="en-US" altLang="ja-JP" sz="2800" b="1" dirty="0">
                <a:solidFill>
                  <a:schemeClr val="bg1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Eurostile LT Std"/>
              </a:rPr>
              <a:t>O</a:t>
            </a:r>
            <a:r>
              <a:rPr kumimoji="1" lang="en-US" altLang="ja-JP" b="1" dirty="0">
                <a:solidFill>
                  <a:schemeClr val="bg1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Eurostile LT Std"/>
              </a:rPr>
              <a:t>BSERVATORY</a:t>
            </a:r>
          </a:p>
          <a:p>
            <a:r>
              <a:rPr lang="ja-JP" altLang="en-US" sz="1800">
                <a:solidFill>
                  <a:schemeClr val="bg1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メイリオ"/>
              </a:rPr>
              <a:t>国立天文台水沢</a:t>
            </a:r>
            <a:r>
              <a:rPr lang="en-US" altLang="ja-JP" sz="1800" dirty="0">
                <a:solidFill>
                  <a:schemeClr val="bg1"/>
                </a:solidFill>
                <a:latin typeface="+mn-ea"/>
                <a:ea typeface="+mn-ea"/>
                <a:cs typeface="メイリオ"/>
              </a:rPr>
              <a:t>VLBI</a:t>
            </a:r>
            <a:r>
              <a:rPr lang="ja-JP" altLang="en-US" sz="1800">
                <a:solidFill>
                  <a:schemeClr val="bg1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メイリオ"/>
              </a:rPr>
              <a:t>観測所</a:t>
            </a:r>
            <a:endParaRPr kumimoji="1" lang="ja-JP" altLang="en-US" sz="1800" dirty="0">
              <a:solidFill>
                <a:schemeClr val="bg1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メイリオ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BB357AC-4ADF-0C46-AB97-C95FA0B2F8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261365"/>
            <a:ext cx="1096786" cy="6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3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1C6FC6D-FBFB-6540-8BBC-96EB5E05E1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50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6D1-DE61-4548-94F8-3C5E5F66333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30B176-8B7F-9B47-8596-459C514C07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" y="41488"/>
            <a:ext cx="1696641" cy="9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7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C50FA9C-2B88-2241-A563-A4AFACECD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96" y="598476"/>
            <a:ext cx="8443084" cy="5075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46251"/>
            <a:ext cx="78867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259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900E-19D9-7643-BCB5-D1CA892C783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6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28B518F-AE99-0B49-9F70-38A28F3AC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50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327" y="1189521"/>
            <a:ext cx="4321038" cy="5241096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696" y="1189521"/>
            <a:ext cx="4321036" cy="5241096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6D4-1389-DF4E-986B-89761B8BED53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7F57F1A-0691-1244-B1A4-E8215E5BDE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" y="41488"/>
            <a:ext cx="1696641" cy="9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8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3814E16-60BE-E140-B166-25CD3369A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50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C1B7-3DD1-CD48-822B-29D720FA24E3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EC471DE-C003-CC48-AE19-B295E72D22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" y="41488"/>
            <a:ext cx="1696641" cy="9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5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9F5B-8D15-9946-9FA5-CC50F36B7127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40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2666" y="0"/>
            <a:ext cx="7301334" cy="1047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843" y="1189520"/>
            <a:ext cx="8756374" cy="5161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9765"/>
            <a:ext cx="2057400" cy="2882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8C750213-B6B8-1543-AD76-FA1CF82CC1EB}" type="datetime1">
              <a:rPr lang="ja-JP" altLang="en-US" smtClean="0"/>
              <a:t>2018/9/26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69765"/>
            <a:ext cx="3086100" cy="28823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水沢</a:t>
            </a:r>
            <a:r>
              <a:rPr lang="en-US" altLang="ja-JP"/>
              <a:t>VLBI</a:t>
            </a:r>
            <a:r>
              <a:rPr lang="ja-JP" altLang="en-US"/>
              <a:t>観測所計画部門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765"/>
            <a:ext cx="2057400" cy="28823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150EC120-8D55-B645-B4E5-3CE123C150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407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b="1" kern="1200">
          <a:solidFill>
            <a:schemeClr val="bg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b="1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FF7C89-5866-9841-89D3-531A676FE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SKA</a:t>
            </a:r>
            <a:r>
              <a:rPr lang="ja-JP" altLang="en-US"/>
              <a:t>参入に向けた技術開発</a:t>
            </a:r>
            <a:r>
              <a:rPr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A38AEFF-301F-F848-B83F-4458B157C4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国立天文台　水沢</a:t>
            </a:r>
            <a:r>
              <a:rPr kumimoji="1" lang="en-US" altLang="ja-JP" dirty="0"/>
              <a:t>VLBI</a:t>
            </a:r>
            <a:r>
              <a:rPr kumimoji="1" lang="ja-JP" altLang="en-US" dirty="0"/>
              <a:t>観測所</a:t>
            </a:r>
            <a:endParaRPr kumimoji="1" lang="en-US" altLang="ja-JP" dirty="0"/>
          </a:p>
          <a:p>
            <a:r>
              <a:rPr kumimoji="1" lang="ja-JP" altLang="en-US" dirty="0"/>
              <a:t>河野裕介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A32E57-A09F-D041-9E4D-F631D842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3608-21E9-F74E-81FD-817A5153449A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F172A9-FB37-3C48-9EB0-8B12C0FD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5C0A50-4CD5-AD41-B85F-734CA3E6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96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46DC3D-C848-4521-B3D3-53D978AB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Band 3, </a:t>
            </a:r>
            <a:r>
              <a:rPr kumimoji="1" lang="ja-JP" altLang="en-US" dirty="0"/>
              <a:t>４</a:t>
            </a:r>
            <a:r>
              <a:rPr kumimoji="1" lang="en-US" altLang="ja-JP" dirty="0"/>
              <a:t>, 5a, 5b, 5c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DB3C18-0939-4E7E-ADC4-FE153BD46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1A60E1-56F2-48BA-B4A9-58DC362D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6D1-DE61-4548-94F8-3C5E5F66333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ADBDED-6090-4218-870B-7046C16A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772C06-8816-45FB-A10D-03338450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DE2A29-769A-4BEA-B1E4-1A348E10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66" b="2744"/>
          <a:stretch/>
        </p:blipFill>
        <p:spPr>
          <a:xfrm>
            <a:off x="198783" y="1265735"/>
            <a:ext cx="8495274" cy="489264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45E1E0-BB7E-4591-A5F6-14DBFD875ED9}"/>
              </a:ext>
            </a:extLst>
          </p:cNvPr>
          <p:cNvSpPr txBox="1"/>
          <p:nvPr/>
        </p:nvSpPr>
        <p:spPr>
          <a:xfrm rot="2095090">
            <a:off x="5188788" y="4344390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←ここに５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C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3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671088-0328-47D6-9653-D70373E4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Band B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5DCD16-0927-4560-A3A5-C936D6990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Oxford, </a:t>
            </a:r>
            <a:r>
              <a:rPr lang="ja-JP" altLang="en-US" b="0" dirty="0"/>
              <a:t>‎</a:t>
            </a:r>
            <a:r>
              <a:rPr lang="en-US" altLang="ja-JP" b="0" dirty="0"/>
              <a:t>Chalmers (Yang+2016)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10F429-56E9-4B82-8CD7-B6D49374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6D1-DE61-4548-94F8-3C5E5F66333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9E3304-0EE8-4539-A1C9-82A32885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256037-5C13-4BE7-94A8-F03E40B7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F11A7B9-B10B-4A0E-8428-649F406AA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17" y="2172736"/>
            <a:ext cx="4385432" cy="24713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1BD3325-E6E8-4FA6-BA31-21D632B87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949" y="3989063"/>
            <a:ext cx="3879201" cy="247137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511FAC-0D1D-4275-A65F-963F53618398}"/>
              </a:ext>
            </a:extLst>
          </p:cNvPr>
          <p:cNvSpPr/>
          <p:nvPr/>
        </p:nvSpPr>
        <p:spPr>
          <a:xfrm>
            <a:off x="5620278" y="445944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Band B</a:t>
            </a:r>
            <a:r>
              <a:rPr lang="ja-JP" altLang="en-US" dirty="0"/>
              <a:t>は</a:t>
            </a:r>
            <a:r>
              <a:rPr lang="en-US" altLang="ja-JP" dirty="0"/>
              <a:t>-15dB </a:t>
            </a:r>
            <a:r>
              <a:rPr lang="ja-JP" altLang="en-US" dirty="0"/>
              <a:t>達成できていない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821665A-9B9A-4F0F-8638-F3956022CC2E}"/>
              </a:ext>
            </a:extLst>
          </p:cNvPr>
          <p:cNvSpPr/>
          <p:nvPr/>
        </p:nvSpPr>
        <p:spPr>
          <a:xfrm>
            <a:off x="5620278" y="5514602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Band 5a,b</a:t>
            </a:r>
            <a:r>
              <a:rPr lang="ja-JP" altLang="en-US" dirty="0"/>
              <a:t>は 達成できる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DBE2D0D-F888-4532-883B-4311A7C112AD}"/>
              </a:ext>
            </a:extLst>
          </p:cNvPr>
          <p:cNvSpPr/>
          <p:nvPr/>
        </p:nvSpPr>
        <p:spPr>
          <a:xfrm>
            <a:off x="5881558" y="3311993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Band B </a:t>
            </a:r>
            <a:r>
              <a:rPr lang="ja-JP" altLang="en-US" dirty="0"/>
              <a:t>偏波特性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4AD0F35-F945-481A-BD4C-69EF6758600C}"/>
              </a:ext>
            </a:extLst>
          </p:cNvPr>
          <p:cNvSpPr/>
          <p:nvPr/>
        </p:nvSpPr>
        <p:spPr>
          <a:xfrm>
            <a:off x="4744526" y="6278986"/>
            <a:ext cx="4399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“</a:t>
            </a:r>
            <a:r>
              <a:rPr lang="en-US" altLang="ja-JP" dirty="0"/>
              <a:t>SKA – MID Sensitivity” By Mike Jones</a:t>
            </a:r>
            <a:r>
              <a:rPr lang="en-US" altLang="ja-JP" sz="2000" dirty="0"/>
              <a:t>+</a:t>
            </a:r>
            <a:r>
              <a:rPr lang="ja-JP" altLang="en-US" dirty="0"/>
              <a:t> </a:t>
            </a:r>
            <a:r>
              <a:rPr lang="en-US" altLang="ja-JP" dirty="0"/>
              <a:t>2016</a:t>
            </a:r>
          </a:p>
        </p:txBody>
      </p:sp>
      <p:sp>
        <p:nvSpPr>
          <p:cNvPr id="13" name="スクロール: 横 12">
            <a:extLst>
              <a:ext uri="{FF2B5EF4-FFF2-40B4-BE49-F238E27FC236}">
                <a16:creationId xmlns:a16="http://schemas.microsoft.com/office/drawing/2014/main" id="{ACC7D9C9-0613-46AF-AC76-340958FA951E}"/>
              </a:ext>
            </a:extLst>
          </p:cNvPr>
          <p:cNvSpPr/>
          <p:nvPr/>
        </p:nvSpPr>
        <p:spPr>
          <a:xfrm>
            <a:off x="648125" y="5216574"/>
            <a:ext cx="3710542" cy="1134529"/>
          </a:xfrm>
          <a:prstGeom prst="horizontalScroll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大阪府立大</a:t>
            </a:r>
            <a:r>
              <a:rPr lang="ja-JP" altLang="en-US" dirty="0"/>
              <a:t>と相談中</a:t>
            </a:r>
            <a:endParaRPr lang="en-US" altLang="ja-JP" dirty="0"/>
          </a:p>
          <a:p>
            <a:pPr algn="ctr"/>
            <a:r>
              <a:rPr kumimoji="1" lang="ja-JP" altLang="en-US" dirty="0"/>
              <a:t>次の木村さんの講演</a:t>
            </a:r>
            <a:endParaRPr kumimoji="1" lang="en-US" altLang="ja-JP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BF535B7-A5BE-4D57-B38E-7AB40004564F}"/>
              </a:ext>
            </a:extLst>
          </p:cNvPr>
          <p:cNvSpPr/>
          <p:nvPr/>
        </p:nvSpPr>
        <p:spPr>
          <a:xfrm>
            <a:off x="5975343" y="360599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Spec: IXR &lt; 15dB  </a:t>
            </a: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9F845CF-DB48-4C83-8164-64D31B427E9C}"/>
              </a:ext>
            </a:extLst>
          </p:cNvPr>
          <p:cNvSpPr/>
          <p:nvPr/>
        </p:nvSpPr>
        <p:spPr>
          <a:xfrm>
            <a:off x="432517" y="18034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開口能率</a:t>
            </a:r>
          </a:p>
        </p:txBody>
      </p:sp>
    </p:spTree>
    <p:extLst>
      <p:ext uri="{BB962C8B-B14F-4D97-AF65-F5344CB8AC3E}">
        <p14:creationId xmlns:p14="http://schemas.microsoft.com/office/powerpoint/2010/main" val="368123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A1892CD-5511-4B47-BA8D-4A65FA3B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SKA2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105DADF-47A4-814B-A547-9B5D92BA1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18A033-6D44-FA45-9150-5F404783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15FB-A362-714B-80C4-72EC2A7241BF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8A2C4-66D3-094A-8BE7-765F7A52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59C26E-C0C7-2442-A858-241800AF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61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E10CEE-5E28-4F46-B81B-569A79E9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SKA2</a:t>
            </a:r>
            <a:r>
              <a:rPr lang="ja-JP" altLang="en-US" dirty="0"/>
              <a:t>では演算負荷の増加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8848FA-3A29-42C2-BBFF-EEBC57D60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局数</a:t>
            </a:r>
            <a:r>
              <a:rPr lang="en-US" altLang="ja-JP" dirty="0"/>
              <a:t>10</a:t>
            </a:r>
            <a:r>
              <a:rPr lang="ja-JP" altLang="en-US" dirty="0"/>
              <a:t>倍、演算負荷</a:t>
            </a:r>
            <a:r>
              <a:rPr lang="en-US" altLang="ja-JP" dirty="0"/>
              <a:t>100</a:t>
            </a:r>
            <a:r>
              <a:rPr lang="ja-JP" altLang="en-US" dirty="0"/>
              <a:t>倍</a:t>
            </a:r>
            <a:endParaRPr lang="en-US" altLang="ja-JP" dirty="0"/>
          </a:p>
          <a:p>
            <a:r>
              <a:rPr lang="ja-JP" altLang="en-US" dirty="0"/>
              <a:t>演算負荷 （単位</a:t>
            </a:r>
            <a:r>
              <a:rPr lang="en-US" altLang="ja-JP" dirty="0"/>
              <a:t>TMACS/sec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lang="en-US" altLang="ja-JP" dirty="0"/>
              <a:t>SKA1</a:t>
            </a:r>
          </a:p>
          <a:p>
            <a:pPr lvl="2"/>
            <a:r>
              <a:rPr lang="en-US" altLang="ja-JP" dirty="0"/>
              <a:t>F</a:t>
            </a:r>
            <a:r>
              <a:rPr lang="ja-JP" altLang="en-US" dirty="0"/>
              <a:t>部</a:t>
            </a:r>
            <a:r>
              <a:rPr lang="en-US" altLang="ja-JP" dirty="0"/>
              <a:t>		   10 	</a:t>
            </a:r>
          </a:p>
          <a:p>
            <a:pPr lvl="2"/>
            <a:r>
              <a:rPr lang="en-US" altLang="ja-JP" dirty="0"/>
              <a:t>X</a:t>
            </a:r>
            <a:r>
              <a:rPr lang="ja-JP" altLang="en-US" dirty="0"/>
              <a:t>部</a:t>
            </a:r>
            <a:r>
              <a:rPr lang="en-US" altLang="ja-JP" dirty="0"/>
              <a:t>	 	 415		</a:t>
            </a:r>
          </a:p>
          <a:p>
            <a:pPr lvl="1"/>
            <a:r>
              <a:rPr lang="en-US" altLang="ja-JP" dirty="0"/>
              <a:t>SKA2 </a:t>
            </a:r>
          </a:p>
          <a:p>
            <a:pPr lvl="2"/>
            <a:r>
              <a:rPr lang="en-US" altLang="ja-JP" dirty="0"/>
              <a:t>F</a:t>
            </a:r>
            <a:r>
              <a:rPr lang="ja-JP" altLang="en-US" dirty="0"/>
              <a:t>部</a:t>
            </a:r>
            <a:r>
              <a:rPr lang="en-US" altLang="ja-JP" dirty="0"/>
              <a:t>		    100	</a:t>
            </a:r>
          </a:p>
          <a:p>
            <a:pPr lvl="2"/>
            <a:r>
              <a:rPr lang="en-US" altLang="ja-JP" dirty="0"/>
              <a:t>X</a:t>
            </a:r>
            <a:r>
              <a:rPr lang="ja-JP" altLang="en-US" dirty="0"/>
              <a:t>部</a:t>
            </a:r>
            <a:r>
              <a:rPr lang="en-US" altLang="ja-JP" dirty="0"/>
              <a:t>	 	41,500	</a:t>
            </a:r>
          </a:p>
          <a:p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23B04D2-5A12-424E-9436-E35E224231D7}"/>
              </a:ext>
            </a:extLst>
          </p:cNvPr>
          <p:cNvSpPr/>
          <p:nvPr/>
        </p:nvSpPr>
        <p:spPr>
          <a:xfrm>
            <a:off x="4933515" y="2207184"/>
            <a:ext cx="3579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accent1"/>
                </a:solidFill>
              </a:rPr>
              <a:t>TMACS = Tera Multiplex &amp; Accumulation </a:t>
            </a:r>
            <a:endParaRPr lang="ja-JP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933ADB-3282-4BDD-A261-B28D7CBBA347}"/>
              </a:ext>
            </a:extLst>
          </p:cNvPr>
          <p:cNvSpPr/>
          <p:nvPr/>
        </p:nvSpPr>
        <p:spPr>
          <a:xfrm>
            <a:off x="5624388" y="3170146"/>
            <a:ext cx="308623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SKA2</a:t>
            </a:r>
            <a:r>
              <a:rPr lang="ja-JP" altLang="en-US" sz="2400" dirty="0"/>
              <a:t>では</a:t>
            </a:r>
            <a:endParaRPr lang="en-US" altLang="ja-JP" sz="2400" dirty="0"/>
          </a:p>
          <a:p>
            <a:pPr algn="ctr"/>
            <a:r>
              <a:rPr lang="ja-JP" altLang="en-US" sz="2400" dirty="0"/>
              <a:t>演算負荷</a:t>
            </a:r>
            <a:r>
              <a:rPr lang="en-US" altLang="ja-JP" sz="2400" dirty="0"/>
              <a:t>100</a:t>
            </a:r>
            <a:r>
              <a:rPr lang="ja-JP" altLang="en-US" sz="2400" dirty="0"/>
              <a:t>倍</a:t>
            </a:r>
            <a:endParaRPr lang="en-US" altLang="ja-JP" sz="2400" dirty="0"/>
          </a:p>
          <a:p>
            <a:pPr algn="ctr"/>
            <a:r>
              <a:rPr lang="en-US" altLang="ja-JP" sz="2400" dirty="0"/>
              <a:t>4</a:t>
            </a:r>
            <a:r>
              <a:rPr lang="ja-JP" altLang="en-US" sz="2400" dirty="0"/>
              <a:t>京</a:t>
            </a:r>
            <a:r>
              <a:rPr lang="en-US" altLang="ja-JP" sz="2400" dirty="0"/>
              <a:t>FLOPS</a:t>
            </a:r>
            <a:r>
              <a:rPr lang="ja-JP" altLang="en-US" sz="2400" dirty="0"/>
              <a:t>相当</a:t>
            </a:r>
            <a:endParaRPr lang="en-US" altLang="ja-JP" sz="2400" dirty="0"/>
          </a:p>
        </p:txBody>
      </p:sp>
      <p:sp>
        <p:nvSpPr>
          <p:cNvPr id="6" name="矢印: 左カーブ 5">
            <a:extLst>
              <a:ext uri="{FF2B5EF4-FFF2-40B4-BE49-F238E27FC236}">
                <a16:creationId xmlns:a16="http://schemas.microsoft.com/office/drawing/2014/main" id="{17F705F3-CF39-4280-AAF2-F03CC41983BB}"/>
              </a:ext>
            </a:extLst>
          </p:cNvPr>
          <p:cNvSpPr/>
          <p:nvPr/>
        </p:nvSpPr>
        <p:spPr>
          <a:xfrm>
            <a:off x="4018844" y="3170145"/>
            <a:ext cx="1173605" cy="1359503"/>
          </a:xfrm>
          <a:prstGeom prst="curved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42BA22-ED2B-47CC-A74D-C9482E81D200}"/>
              </a:ext>
            </a:extLst>
          </p:cNvPr>
          <p:cNvSpPr/>
          <p:nvPr/>
        </p:nvSpPr>
        <p:spPr>
          <a:xfrm>
            <a:off x="2724668" y="6308884"/>
            <a:ext cx="6220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By “SKA CSP Proposal” </a:t>
            </a:r>
            <a:r>
              <a:rPr lang="ja-JP" altLang="en-US" dirty="0"/>
              <a:t> </a:t>
            </a:r>
            <a:r>
              <a:rPr lang="en-US" altLang="ja-JP" dirty="0"/>
              <a:t>section 4 </a:t>
            </a:r>
            <a:r>
              <a:rPr lang="ja-JP" altLang="en-US" dirty="0"/>
              <a:t>Technical Description Summary 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E23B87-FA95-4D7B-86B0-2A41403EF52C}"/>
              </a:ext>
            </a:extLst>
          </p:cNvPr>
          <p:cNvSpPr/>
          <p:nvPr/>
        </p:nvSpPr>
        <p:spPr>
          <a:xfrm>
            <a:off x="0" y="6378085"/>
            <a:ext cx="169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　</a:t>
            </a:r>
            <a:r>
              <a:rPr lang="en-US" altLang="ja-JP" dirty="0"/>
              <a:t>(LOW</a:t>
            </a:r>
            <a:r>
              <a:rPr lang="ja-JP" altLang="en-US" dirty="0"/>
              <a:t>の場合</a:t>
            </a:r>
            <a:r>
              <a:rPr lang="en-US" altLang="ja-JP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31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47DE6A-3555-4BDF-A0EF-C2B4C048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プロセッサの進化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286757-E8FB-4052-AE3A-A617F2132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ムーアの法則の限界近い？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b="1" dirty="0"/>
          </a:p>
          <a:p>
            <a:endParaRPr kumimoji="1" lang="ja-JP" altLang="en-US" dirty="0"/>
          </a:p>
        </p:txBody>
      </p:sp>
      <p:pic>
        <p:nvPicPr>
          <p:cNvPr id="4" name="Picture 2" descr="http://img.chess443.net/S2010/upload/2015042700003_1.jpg">
            <a:extLst>
              <a:ext uri="{FF2B5EF4-FFF2-40B4-BE49-F238E27FC236}">
                <a16:creationId xmlns:a16="http://schemas.microsoft.com/office/drawing/2014/main" id="{97FC3987-4D50-42D7-9FC4-56BBD0D35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66" y="1966096"/>
            <a:ext cx="6041148" cy="453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2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775" y="1138316"/>
            <a:ext cx="4783455" cy="900258"/>
          </a:xfrm>
        </p:spPr>
        <p:txBody>
          <a:bodyPr/>
          <a:lstStyle/>
          <a:p>
            <a:r>
              <a:rPr kumimoji="1" lang="ja-JP" altLang="en-US" dirty="0"/>
              <a:t>分散型計算機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5894" y="1403079"/>
            <a:ext cx="5966460" cy="3051810"/>
          </a:xfrm>
        </p:spPr>
        <p:txBody>
          <a:bodyPr/>
          <a:lstStyle/>
          <a:p>
            <a:r>
              <a:rPr lang="en-US" altLang="ja-JP" dirty="0"/>
              <a:t>SKA1=</a:t>
            </a:r>
            <a:r>
              <a:rPr lang="ja-JP" altLang="en-US" dirty="0"/>
              <a:t> </a:t>
            </a:r>
            <a:r>
              <a:rPr lang="en-US" altLang="ja-JP" dirty="0"/>
              <a:t>52 Modules</a:t>
            </a:r>
          </a:p>
          <a:p>
            <a:r>
              <a:rPr kumimoji="1" lang="en-US" altLang="ja-JP" dirty="0"/>
              <a:t>SKA2= 5200 Modules?</a:t>
            </a:r>
          </a:p>
          <a:p>
            <a:pPr lvl="1"/>
            <a:r>
              <a:rPr lang="en-US" altLang="ja-JP" dirty="0"/>
              <a:t>No Moore</a:t>
            </a:r>
            <a:r>
              <a:rPr lang="ja-JP" altLang="en-US" dirty="0"/>
              <a:t>の場合。</a:t>
            </a:r>
            <a:endParaRPr lang="en-US" altLang="ja-JP" dirty="0"/>
          </a:p>
          <a:p>
            <a:pPr lvl="1"/>
            <a:r>
              <a:rPr kumimoji="1" lang="en-US" altLang="ja-JP" dirty="0"/>
              <a:t>PAF</a:t>
            </a:r>
            <a:r>
              <a:rPr kumimoji="1" lang="ja-JP" altLang="en-US" dirty="0"/>
              <a:t>でさらに</a:t>
            </a:r>
            <a:r>
              <a:rPr kumimoji="1" lang="en-US" altLang="ja-JP" dirty="0"/>
              <a:t>3000</a:t>
            </a:r>
            <a:r>
              <a:rPr kumimoji="1" lang="ja-JP" altLang="en-US" dirty="0"/>
              <a:t>倍</a:t>
            </a:r>
          </a:p>
        </p:txBody>
      </p:sp>
      <p:pic>
        <p:nvPicPr>
          <p:cNvPr id="4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639724" y="4628869"/>
            <a:ext cx="678707" cy="307205"/>
          </a:xfrm>
          <a:prstGeom prst="rect">
            <a:avLst/>
          </a:prstGeom>
        </p:spPr>
      </p:pic>
      <p:pic>
        <p:nvPicPr>
          <p:cNvPr id="7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639724" y="5147716"/>
            <a:ext cx="678707" cy="307205"/>
          </a:xfrm>
          <a:prstGeom prst="rect">
            <a:avLst/>
          </a:prstGeom>
        </p:spPr>
      </p:pic>
      <p:pic>
        <p:nvPicPr>
          <p:cNvPr id="8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639724" y="5662626"/>
            <a:ext cx="678707" cy="307205"/>
          </a:xfrm>
          <a:prstGeom prst="rect">
            <a:avLst/>
          </a:prstGeom>
        </p:spPr>
      </p:pic>
      <p:pic>
        <p:nvPicPr>
          <p:cNvPr id="9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639724" y="6181472"/>
            <a:ext cx="678707" cy="307205"/>
          </a:xfrm>
          <a:prstGeom prst="rect">
            <a:avLst/>
          </a:prstGeom>
        </p:spPr>
      </p:pic>
      <p:pic>
        <p:nvPicPr>
          <p:cNvPr id="10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5743374" y="4628869"/>
            <a:ext cx="678707" cy="307205"/>
          </a:xfrm>
          <a:prstGeom prst="rect">
            <a:avLst/>
          </a:prstGeom>
        </p:spPr>
      </p:pic>
      <p:pic>
        <p:nvPicPr>
          <p:cNvPr id="11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5743374" y="5147716"/>
            <a:ext cx="678707" cy="307205"/>
          </a:xfrm>
          <a:prstGeom prst="rect">
            <a:avLst/>
          </a:prstGeom>
        </p:spPr>
      </p:pic>
      <p:pic>
        <p:nvPicPr>
          <p:cNvPr id="12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5743374" y="5662626"/>
            <a:ext cx="678707" cy="307205"/>
          </a:xfrm>
          <a:prstGeom prst="rect">
            <a:avLst/>
          </a:prstGeom>
        </p:spPr>
      </p:pic>
      <p:pic>
        <p:nvPicPr>
          <p:cNvPr id="13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5743374" y="6181472"/>
            <a:ext cx="678707" cy="307205"/>
          </a:xfrm>
          <a:prstGeom prst="rect">
            <a:avLst/>
          </a:prstGeom>
        </p:spPr>
      </p:pic>
      <p:pic>
        <p:nvPicPr>
          <p:cNvPr id="14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847025" y="4628869"/>
            <a:ext cx="678707" cy="307205"/>
          </a:xfrm>
          <a:prstGeom prst="rect">
            <a:avLst/>
          </a:prstGeom>
        </p:spPr>
      </p:pic>
      <p:pic>
        <p:nvPicPr>
          <p:cNvPr id="15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847025" y="5147716"/>
            <a:ext cx="678707" cy="307205"/>
          </a:xfrm>
          <a:prstGeom prst="rect">
            <a:avLst/>
          </a:prstGeom>
        </p:spPr>
      </p:pic>
      <p:pic>
        <p:nvPicPr>
          <p:cNvPr id="16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847025" y="5662626"/>
            <a:ext cx="678707" cy="307205"/>
          </a:xfrm>
          <a:prstGeom prst="rect">
            <a:avLst/>
          </a:prstGeom>
        </p:spPr>
      </p:pic>
      <p:pic>
        <p:nvPicPr>
          <p:cNvPr id="17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847025" y="6181472"/>
            <a:ext cx="678707" cy="307205"/>
          </a:xfrm>
          <a:prstGeom prst="rect">
            <a:avLst/>
          </a:prstGeom>
        </p:spPr>
      </p:pic>
      <p:pic>
        <p:nvPicPr>
          <p:cNvPr id="18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950675" y="4628869"/>
            <a:ext cx="678707" cy="307205"/>
          </a:xfrm>
          <a:prstGeom prst="rect">
            <a:avLst/>
          </a:prstGeom>
        </p:spPr>
      </p:pic>
      <p:pic>
        <p:nvPicPr>
          <p:cNvPr id="19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950675" y="5147716"/>
            <a:ext cx="678707" cy="307205"/>
          </a:xfrm>
          <a:prstGeom prst="rect">
            <a:avLst/>
          </a:prstGeom>
        </p:spPr>
      </p:pic>
      <p:pic>
        <p:nvPicPr>
          <p:cNvPr id="20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950675" y="5662626"/>
            <a:ext cx="678707" cy="307205"/>
          </a:xfrm>
          <a:prstGeom prst="rect">
            <a:avLst/>
          </a:prstGeom>
        </p:spPr>
      </p:pic>
      <p:pic>
        <p:nvPicPr>
          <p:cNvPr id="21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950675" y="6181472"/>
            <a:ext cx="678707" cy="307205"/>
          </a:xfrm>
          <a:prstGeom prst="rect">
            <a:avLst/>
          </a:prstGeom>
        </p:spPr>
      </p:pic>
      <p:pic>
        <p:nvPicPr>
          <p:cNvPr id="22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639724" y="2557420"/>
            <a:ext cx="678707" cy="307205"/>
          </a:xfrm>
          <a:prstGeom prst="rect">
            <a:avLst/>
          </a:prstGeom>
        </p:spPr>
      </p:pic>
      <p:pic>
        <p:nvPicPr>
          <p:cNvPr id="23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639724" y="3076267"/>
            <a:ext cx="678707" cy="307205"/>
          </a:xfrm>
          <a:prstGeom prst="rect">
            <a:avLst/>
          </a:prstGeom>
        </p:spPr>
      </p:pic>
      <p:pic>
        <p:nvPicPr>
          <p:cNvPr id="24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639724" y="3591177"/>
            <a:ext cx="678707" cy="307205"/>
          </a:xfrm>
          <a:prstGeom prst="rect">
            <a:avLst/>
          </a:prstGeom>
        </p:spPr>
      </p:pic>
      <p:pic>
        <p:nvPicPr>
          <p:cNvPr id="25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639724" y="4110023"/>
            <a:ext cx="678707" cy="307205"/>
          </a:xfrm>
          <a:prstGeom prst="rect">
            <a:avLst/>
          </a:prstGeom>
        </p:spPr>
      </p:pic>
      <p:pic>
        <p:nvPicPr>
          <p:cNvPr id="26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5743374" y="2557420"/>
            <a:ext cx="678707" cy="307205"/>
          </a:xfrm>
          <a:prstGeom prst="rect">
            <a:avLst/>
          </a:prstGeom>
        </p:spPr>
      </p:pic>
      <p:pic>
        <p:nvPicPr>
          <p:cNvPr id="27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5743374" y="3076267"/>
            <a:ext cx="678707" cy="307205"/>
          </a:xfrm>
          <a:prstGeom prst="rect">
            <a:avLst/>
          </a:prstGeom>
        </p:spPr>
      </p:pic>
      <p:pic>
        <p:nvPicPr>
          <p:cNvPr id="28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5743374" y="3591177"/>
            <a:ext cx="678707" cy="307205"/>
          </a:xfrm>
          <a:prstGeom prst="rect">
            <a:avLst/>
          </a:prstGeom>
        </p:spPr>
      </p:pic>
      <p:pic>
        <p:nvPicPr>
          <p:cNvPr id="29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5743374" y="4110023"/>
            <a:ext cx="678707" cy="307205"/>
          </a:xfrm>
          <a:prstGeom prst="rect">
            <a:avLst/>
          </a:prstGeom>
        </p:spPr>
      </p:pic>
      <p:pic>
        <p:nvPicPr>
          <p:cNvPr id="30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847025" y="2557420"/>
            <a:ext cx="678707" cy="307205"/>
          </a:xfrm>
          <a:prstGeom prst="rect">
            <a:avLst/>
          </a:prstGeom>
        </p:spPr>
      </p:pic>
      <p:pic>
        <p:nvPicPr>
          <p:cNvPr id="31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847025" y="3076267"/>
            <a:ext cx="678707" cy="307205"/>
          </a:xfrm>
          <a:prstGeom prst="rect">
            <a:avLst/>
          </a:prstGeom>
        </p:spPr>
      </p:pic>
      <p:pic>
        <p:nvPicPr>
          <p:cNvPr id="32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847025" y="3591177"/>
            <a:ext cx="678707" cy="307205"/>
          </a:xfrm>
          <a:prstGeom prst="rect">
            <a:avLst/>
          </a:prstGeom>
        </p:spPr>
      </p:pic>
      <p:pic>
        <p:nvPicPr>
          <p:cNvPr id="33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847025" y="4110023"/>
            <a:ext cx="678707" cy="307205"/>
          </a:xfrm>
          <a:prstGeom prst="rect">
            <a:avLst/>
          </a:prstGeom>
        </p:spPr>
      </p:pic>
      <p:pic>
        <p:nvPicPr>
          <p:cNvPr id="34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950675" y="2557420"/>
            <a:ext cx="678707" cy="307205"/>
          </a:xfrm>
          <a:prstGeom prst="rect">
            <a:avLst/>
          </a:prstGeom>
        </p:spPr>
      </p:pic>
      <p:pic>
        <p:nvPicPr>
          <p:cNvPr id="35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950675" y="3076267"/>
            <a:ext cx="678707" cy="307205"/>
          </a:xfrm>
          <a:prstGeom prst="rect">
            <a:avLst/>
          </a:prstGeom>
        </p:spPr>
      </p:pic>
      <p:pic>
        <p:nvPicPr>
          <p:cNvPr id="36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950675" y="3591177"/>
            <a:ext cx="678707" cy="307205"/>
          </a:xfrm>
          <a:prstGeom prst="rect">
            <a:avLst/>
          </a:prstGeom>
        </p:spPr>
      </p:pic>
      <p:pic>
        <p:nvPicPr>
          <p:cNvPr id="37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950675" y="4110023"/>
            <a:ext cx="678707" cy="307205"/>
          </a:xfrm>
          <a:prstGeom prst="rect">
            <a:avLst/>
          </a:prstGeom>
        </p:spPr>
      </p:pic>
      <p:sp>
        <p:nvSpPr>
          <p:cNvPr id="38" name="正方形/長方形 37"/>
          <p:cNvSpPr/>
          <p:nvPr/>
        </p:nvSpPr>
        <p:spPr>
          <a:xfrm rot="20259522">
            <a:off x="5556903" y="4037693"/>
            <a:ext cx="240537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sz="2400" dirty="0"/>
              <a:t>Interconnect!</a:t>
            </a: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CB485338-AD30-4797-89D1-13F5B9D80C03}"/>
              </a:ext>
            </a:extLst>
          </p:cNvPr>
          <p:cNvSpPr txBox="1">
            <a:spLocks/>
          </p:cNvSpPr>
          <p:nvPr/>
        </p:nvSpPr>
        <p:spPr>
          <a:xfrm>
            <a:off x="1842666" y="0"/>
            <a:ext cx="7301334" cy="1047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>
                <a:solidFill>
                  <a:schemeClr val="bg1"/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dirty="0"/>
              <a:t>分散計算機</a:t>
            </a:r>
          </a:p>
        </p:txBody>
      </p:sp>
    </p:spTree>
    <p:extLst>
      <p:ext uri="{BB962C8B-B14F-4D97-AF65-F5344CB8AC3E}">
        <p14:creationId xmlns:p14="http://schemas.microsoft.com/office/powerpoint/2010/main" val="25022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FC63BD-C2E4-41CE-8448-E3070AA0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相関器インターコネクトのポイント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DC4B37-DB08-4BCA-9C2C-AF3C5C654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1" y="1503826"/>
            <a:ext cx="6384626" cy="3263504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データ伝送パスが事前に確定している</a:t>
            </a:r>
            <a:endParaRPr lang="en-US" altLang="ja-JP" dirty="0"/>
          </a:p>
          <a:p>
            <a:pPr lvl="1"/>
            <a:r>
              <a:rPr kumimoji="1" lang="ja-JP" altLang="en-US" dirty="0"/>
              <a:t>観測パラメータが決まれば演算構成が確定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局数、観測モード、</a:t>
            </a:r>
            <a:r>
              <a:rPr kumimoji="1" lang="en-US" altLang="ja-JP" dirty="0"/>
              <a:t>FFT</a:t>
            </a:r>
            <a:r>
              <a:rPr kumimoji="1" lang="ja-JP" altLang="en-US" dirty="0"/>
              <a:t>点数など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インテリジェントなスイッチは不要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膨大なデータレート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269BE1E-AFD3-4FAE-9B52-0421EE015E93}"/>
              </a:ext>
            </a:extLst>
          </p:cNvPr>
          <p:cNvSpPr/>
          <p:nvPr/>
        </p:nvSpPr>
        <p:spPr>
          <a:xfrm>
            <a:off x="1303241" y="5288325"/>
            <a:ext cx="712273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400" dirty="0"/>
              <a:t>研究課題：相関器に適したインターコネクト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9080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3205752" y="1120812"/>
            <a:ext cx="5602515" cy="5597496"/>
          </a:xfrm>
          <a:prstGeom prst="rect">
            <a:avLst/>
          </a:prstGeom>
          <a:ln w="76200">
            <a:solidFill>
              <a:srgbClr val="7169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7486" y="57298"/>
            <a:ext cx="7126514" cy="1200344"/>
          </a:xfrm>
        </p:spPr>
        <p:txBody>
          <a:bodyPr/>
          <a:lstStyle/>
          <a:p>
            <a:r>
              <a:rPr kumimoji="1" lang="en-US" altLang="ja-JP" dirty="0"/>
              <a:t>SKA2/CSP/key technology</a:t>
            </a:r>
            <a:endParaRPr kumimoji="1" lang="ja-JP" altLang="en-US" dirty="0"/>
          </a:p>
        </p:txBody>
      </p:sp>
      <p:pic>
        <p:nvPicPr>
          <p:cNvPr id="4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3404521" y="4099061"/>
            <a:ext cx="904943" cy="409606"/>
          </a:xfrm>
          <a:prstGeom prst="rect">
            <a:avLst/>
          </a:prstGeom>
        </p:spPr>
      </p:pic>
      <p:pic>
        <p:nvPicPr>
          <p:cNvPr id="7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3404521" y="4790856"/>
            <a:ext cx="904943" cy="409606"/>
          </a:xfrm>
          <a:prstGeom prst="rect">
            <a:avLst/>
          </a:prstGeom>
        </p:spPr>
      </p:pic>
      <p:pic>
        <p:nvPicPr>
          <p:cNvPr id="8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3404521" y="5477403"/>
            <a:ext cx="904943" cy="409606"/>
          </a:xfrm>
          <a:prstGeom prst="rect">
            <a:avLst/>
          </a:prstGeom>
        </p:spPr>
      </p:pic>
      <p:pic>
        <p:nvPicPr>
          <p:cNvPr id="9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3404521" y="6169198"/>
            <a:ext cx="904943" cy="409606"/>
          </a:xfrm>
          <a:prstGeom prst="rect">
            <a:avLst/>
          </a:prstGeom>
        </p:spPr>
      </p:pic>
      <p:pic>
        <p:nvPicPr>
          <p:cNvPr id="10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876055" y="4099061"/>
            <a:ext cx="904943" cy="409606"/>
          </a:xfrm>
          <a:prstGeom prst="rect">
            <a:avLst/>
          </a:prstGeom>
        </p:spPr>
      </p:pic>
      <p:pic>
        <p:nvPicPr>
          <p:cNvPr id="11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876055" y="4790856"/>
            <a:ext cx="904943" cy="409606"/>
          </a:xfrm>
          <a:prstGeom prst="rect">
            <a:avLst/>
          </a:prstGeom>
        </p:spPr>
      </p:pic>
      <p:pic>
        <p:nvPicPr>
          <p:cNvPr id="12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876055" y="5477403"/>
            <a:ext cx="904943" cy="409606"/>
          </a:xfrm>
          <a:prstGeom prst="rect">
            <a:avLst/>
          </a:prstGeom>
        </p:spPr>
      </p:pic>
      <p:pic>
        <p:nvPicPr>
          <p:cNvPr id="13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876055" y="6169198"/>
            <a:ext cx="904943" cy="409606"/>
          </a:xfrm>
          <a:prstGeom prst="rect">
            <a:avLst/>
          </a:prstGeom>
        </p:spPr>
      </p:pic>
      <p:pic>
        <p:nvPicPr>
          <p:cNvPr id="14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347589" y="4099061"/>
            <a:ext cx="904943" cy="409606"/>
          </a:xfrm>
          <a:prstGeom prst="rect">
            <a:avLst/>
          </a:prstGeom>
        </p:spPr>
      </p:pic>
      <p:pic>
        <p:nvPicPr>
          <p:cNvPr id="15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347589" y="4790856"/>
            <a:ext cx="904943" cy="409606"/>
          </a:xfrm>
          <a:prstGeom prst="rect">
            <a:avLst/>
          </a:prstGeom>
        </p:spPr>
      </p:pic>
      <p:pic>
        <p:nvPicPr>
          <p:cNvPr id="16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347589" y="5477403"/>
            <a:ext cx="904943" cy="409606"/>
          </a:xfrm>
          <a:prstGeom prst="rect">
            <a:avLst/>
          </a:prstGeom>
        </p:spPr>
      </p:pic>
      <p:pic>
        <p:nvPicPr>
          <p:cNvPr id="17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347589" y="6169198"/>
            <a:ext cx="904943" cy="409606"/>
          </a:xfrm>
          <a:prstGeom prst="rect">
            <a:avLst/>
          </a:prstGeom>
        </p:spPr>
      </p:pic>
      <p:pic>
        <p:nvPicPr>
          <p:cNvPr id="18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819123" y="4099061"/>
            <a:ext cx="904943" cy="409606"/>
          </a:xfrm>
          <a:prstGeom prst="rect">
            <a:avLst/>
          </a:prstGeom>
        </p:spPr>
      </p:pic>
      <p:pic>
        <p:nvPicPr>
          <p:cNvPr id="19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819123" y="4790856"/>
            <a:ext cx="904943" cy="409606"/>
          </a:xfrm>
          <a:prstGeom prst="rect">
            <a:avLst/>
          </a:prstGeom>
        </p:spPr>
      </p:pic>
      <p:pic>
        <p:nvPicPr>
          <p:cNvPr id="20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819123" y="5477403"/>
            <a:ext cx="904943" cy="409606"/>
          </a:xfrm>
          <a:prstGeom prst="rect">
            <a:avLst/>
          </a:prstGeom>
        </p:spPr>
      </p:pic>
      <p:pic>
        <p:nvPicPr>
          <p:cNvPr id="21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819123" y="6169198"/>
            <a:ext cx="904943" cy="409606"/>
          </a:xfrm>
          <a:prstGeom prst="rect">
            <a:avLst/>
          </a:prstGeom>
        </p:spPr>
      </p:pic>
      <p:pic>
        <p:nvPicPr>
          <p:cNvPr id="22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3404521" y="1337129"/>
            <a:ext cx="904943" cy="409606"/>
          </a:xfrm>
          <a:prstGeom prst="rect">
            <a:avLst/>
          </a:prstGeom>
        </p:spPr>
      </p:pic>
      <p:pic>
        <p:nvPicPr>
          <p:cNvPr id="23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3404521" y="2028924"/>
            <a:ext cx="904943" cy="409606"/>
          </a:xfrm>
          <a:prstGeom prst="rect">
            <a:avLst/>
          </a:prstGeom>
        </p:spPr>
      </p:pic>
      <p:pic>
        <p:nvPicPr>
          <p:cNvPr id="24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3404521" y="2715471"/>
            <a:ext cx="904943" cy="409606"/>
          </a:xfrm>
          <a:prstGeom prst="rect">
            <a:avLst/>
          </a:prstGeom>
        </p:spPr>
      </p:pic>
      <p:pic>
        <p:nvPicPr>
          <p:cNvPr id="25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3404521" y="3407266"/>
            <a:ext cx="904943" cy="409606"/>
          </a:xfrm>
          <a:prstGeom prst="rect">
            <a:avLst/>
          </a:prstGeom>
        </p:spPr>
      </p:pic>
      <p:pic>
        <p:nvPicPr>
          <p:cNvPr id="26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876055" y="1337129"/>
            <a:ext cx="904943" cy="409606"/>
          </a:xfrm>
          <a:prstGeom prst="rect">
            <a:avLst/>
          </a:prstGeom>
        </p:spPr>
      </p:pic>
      <p:pic>
        <p:nvPicPr>
          <p:cNvPr id="27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876055" y="2028924"/>
            <a:ext cx="904943" cy="409606"/>
          </a:xfrm>
          <a:prstGeom prst="rect">
            <a:avLst/>
          </a:prstGeom>
        </p:spPr>
      </p:pic>
      <p:pic>
        <p:nvPicPr>
          <p:cNvPr id="28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876055" y="2715471"/>
            <a:ext cx="904943" cy="409606"/>
          </a:xfrm>
          <a:prstGeom prst="rect">
            <a:avLst/>
          </a:prstGeom>
        </p:spPr>
      </p:pic>
      <p:pic>
        <p:nvPicPr>
          <p:cNvPr id="29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4876055" y="3407266"/>
            <a:ext cx="904943" cy="409606"/>
          </a:xfrm>
          <a:prstGeom prst="rect">
            <a:avLst/>
          </a:prstGeom>
        </p:spPr>
      </p:pic>
      <p:pic>
        <p:nvPicPr>
          <p:cNvPr id="30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347589" y="1337129"/>
            <a:ext cx="904943" cy="409606"/>
          </a:xfrm>
          <a:prstGeom prst="rect">
            <a:avLst/>
          </a:prstGeom>
        </p:spPr>
      </p:pic>
      <p:pic>
        <p:nvPicPr>
          <p:cNvPr id="31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347589" y="2028924"/>
            <a:ext cx="904943" cy="409606"/>
          </a:xfrm>
          <a:prstGeom prst="rect">
            <a:avLst/>
          </a:prstGeom>
        </p:spPr>
      </p:pic>
      <p:pic>
        <p:nvPicPr>
          <p:cNvPr id="32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347589" y="2715471"/>
            <a:ext cx="904943" cy="409606"/>
          </a:xfrm>
          <a:prstGeom prst="rect">
            <a:avLst/>
          </a:prstGeom>
        </p:spPr>
      </p:pic>
      <p:pic>
        <p:nvPicPr>
          <p:cNvPr id="33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6347589" y="3407266"/>
            <a:ext cx="904943" cy="409606"/>
          </a:xfrm>
          <a:prstGeom prst="rect">
            <a:avLst/>
          </a:prstGeom>
        </p:spPr>
      </p:pic>
      <p:pic>
        <p:nvPicPr>
          <p:cNvPr id="34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819123" y="1337129"/>
            <a:ext cx="904943" cy="409606"/>
          </a:xfrm>
          <a:prstGeom prst="rect">
            <a:avLst/>
          </a:prstGeom>
        </p:spPr>
      </p:pic>
      <p:pic>
        <p:nvPicPr>
          <p:cNvPr id="35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819123" y="2028924"/>
            <a:ext cx="904943" cy="409606"/>
          </a:xfrm>
          <a:prstGeom prst="rect">
            <a:avLst/>
          </a:prstGeom>
        </p:spPr>
      </p:pic>
      <p:pic>
        <p:nvPicPr>
          <p:cNvPr id="36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819123" y="2715471"/>
            <a:ext cx="904943" cy="409606"/>
          </a:xfrm>
          <a:prstGeom prst="rect">
            <a:avLst/>
          </a:prstGeom>
        </p:spPr>
      </p:pic>
      <p:pic>
        <p:nvPicPr>
          <p:cNvPr id="37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6546" t="22143" r="9559" b="23308"/>
          <a:stretch/>
        </p:blipFill>
        <p:spPr>
          <a:xfrm>
            <a:off x="7819123" y="3407266"/>
            <a:ext cx="904943" cy="409606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AE914B4-CDC1-417A-8C8B-4BF1E5B75E80}"/>
              </a:ext>
            </a:extLst>
          </p:cNvPr>
          <p:cNvGrpSpPr/>
          <p:nvPr/>
        </p:nvGrpSpPr>
        <p:grpSpPr>
          <a:xfrm>
            <a:off x="4239264" y="1617637"/>
            <a:ext cx="3667088" cy="4713702"/>
            <a:chOff x="4239264" y="1617637"/>
            <a:chExt cx="3667088" cy="4713702"/>
          </a:xfrm>
        </p:grpSpPr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3"/>
            <a:srcRect l="11659" t="20084" r="28322" b="8479"/>
            <a:stretch/>
          </p:blipFill>
          <p:spPr>
            <a:xfrm>
              <a:off x="5685249" y="3019362"/>
              <a:ext cx="679048" cy="5640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CF6AA842-7153-457F-A4AE-B0D395D4E336}"/>
                </a:ext>
              </a:extLst>
            </p:cNvPr>
            <p:cNvGrpSpPr/>
            <p:nvPr/>
          </p:nvGrpSpPr>
          <p:grpSpPr>
            <a:xfrm>
              <a:off x="4239264" y="1617637"/>
              <a:ext cx="3667088" cy="4713702"/>
              <a:chOff x="4239264" y="1617637"/>
              <a:chExt cx="3667088" cy="4713702"/>
            </a:xfrm>
          </p:grpSpPr>
          <p:pic>
            <p:nvPicPr>
              <p:cNvPr id="41" name="図 40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4249965" y="2375873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図 41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4253236" y="3019362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3" name="図 42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4309464" y="1617637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4" name="図 43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4249965" y="3681591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図 44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4253236" y="4397993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6" name="図 45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4290814" y="5082665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7" name="図 46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4239264" y="5767337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8" name="図 47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5681978" y="2375873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0" name="図 49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5741477" y="1617637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1" name="図 50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5681978" y="3681591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2" name="図 51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5685249" y="4397993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3" name="図 52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5722827" y="5082665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4" name="図 53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5671277" y="5767337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5" name="図 54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7167805" y="2375873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6" name="図 55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7171076" y="3019362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7" name="図 56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7227304" y="1617637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8" name="図 57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7167805" y="3681591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9" name="図 58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7171076" y="4397993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0" name="図 59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7208654" y="5082665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1" name="図 60"/>
              <p:cNvPicPr>
                <a:picLocks noChangeAspect="1"/>
              </p:cNvPicPr>
              <p:nvPr/>
            </p:nvPicPr>
            <p:blipFill rotWithShape="1">
              <a:blip r:embed="rId3"/>
              <a:srcRect l="11659" t="20084" r="28322" b="8479"/>
              <a:stretch/>
            </p:blipFill>
            <p:spPr>
              <a:xfrm>
                <a:off x="7157104" y="5767337"/>
                <a:ext cx="679048" cy="5640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8" name="コンテンツ プレースホルダー 37"/>
          <p:cNvSpPr>
            <a:spLocks noGrp="1"/>
          </p:cNvSpPr>
          <p:nvPr>
            <p:ph idx="1"/>
          </p:nvPr>
        </p:nvSpPr>
        <p:spPr>
          <a:xfrm>
            <a:off x="594360" y="1506788"/>
            <a:ext cx="7955280" cy="4069080"/>
          </a:xfrm>
        </p:spPr>
        <p:txBody>
          <a:bodyPr/>
          <a:lstStyle/>
          <a:p>
            <a:r>
              <a:rPr lang="ja-JP" altLang="en-US" dirty="0"/>
              <a:t>光スイッチ</a:t>
            </a:r>
            <a:endParaRPr lang="en-US" altLang="ja-JP" dirty="0"/>
          </a:p>
          <a:p>
            <a:r>
              <a:rPr lang="ja-JP" altLang="en-US" dirty="0"/>
              <a:t>光</a:t>
            </a:r>
            <a:r>
              <a:rPr lang="en-US" altLang="ja-JP" dirty="0"/>
              <a:t>TX/RX</a:t>
            </a:r>
          </a:p>
          <a:p>
            <a:r>
              <a:rPr lang="ja-JP" altLang="en-US" dirty="0"/>
              <a:t>冷却</a:t>
            </a:r>
            <a:endParaRPr kumimoji="1" lang="ja-JP" altLang="en-US" dirty="0"/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A2026306-C7C7-422F-97AD-77083D3D9B54}"/>
              </a:ext>
            </a:extLst>
          </p:cNvPr>
          <p:cNvSpPr/>
          <p:nvPr/>
        </p:nvSpPr>
        <p:spPr>
          <a:xfrm>
            <a:off x="638575" y="4318327"/>
            <a:ext cx="2131533" cy="2230383"/>
          </a:xfrm>
          <a:prstGeom prst="wedgeRectCallout">
            <a:avLst>
              <a:gd name="adj1" fmla="val 117175"/>
              <a:gd name="adj2" fmla="val -43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20E21C9A-A4F0-4331-AEE2-DCDF737389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62"/>
          <a:stretch/>
        </p:blipFill>
        <p:spPr>
          <a:xfrm>
            <a:off x="858331" y="4397993"/>
            <a:ext cx="1793225" cy="20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6D0912-B7FA-415D-81C5-BE5E5D1C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日本の強み：シリコンフォトニクス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24A74F-F54C-41E6-A7F7-EBCD0E28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83657"/>
            <a:ext cx="8645979" cy="4136572"/>
          </a:xfrm>
        </p:spPr>
        <p:txBody>
          <a:bodyPr>
            <a:normAutofit lnSpcReduction="10000"/>
          </a:bodyPr>
          <a:lstStyle/>
          <a:p>
            <a:r>
              <a:rPr lang="ja-JP" altLang="en-US" sz="1600" dirty="0"/>
              <a:t>光トランシーバの消費電力比較</a:t>
            </a:r>
            <a:endParaRPr lang="en-US" altLang="ja-JP" sz="1600" dirty="0"/>
          </a:p>
          <a:p>
            <a:r>
              <a:rPr lang="en-US" altLang="ja-JP" sz="1600" dirty="0"/>
              <a:t>PETRA</a:t>
            </a:r>
          </a:p>
          <a:p>
            <a:pPr lvl="1"/>
            <a:r>
              <a:rPr lang="en-US" altLang="ja-JP" sz="1400" b="1" dirty="0" err="1"/>
              <a:t>Yashiki</a:t>
            </a:r>
            <a:r>
              <a:rPr lang="en-US" altLang="ja-JP" sz="1400" b="1" dirty="0"/>
              <a:t> et al, 2016    	5 </a:t>
            </a:r>
            <a:r>
              <a:rPr lang="en-US" altLang="ja-JP" sz="1400" b="1" dirty="0" err="1"/>
              <a:t>mW</a:t>
            </a:r>
            <a:r>
              <a:rPr lang="en-US" altLang="ja-JP" sz="1400" b="1" dirty="0"/>
              <a:t>/Gbps 	NRZ</a:t>
            </a:r>
          </a:p>
          <a:p>
            <a:r>
              <a:rPr lang="en-US" altLang="ja-JP" sz="1600" dirty="0"/>
              <a:t>IBM</a:t>
            </a:r>
          </a:p>
          <a:p>
            <a:pPr lvl="1"/>
            <a:r>
              <a:rPr lang="en-US" altLang="ja-JP" sz="1400" dirty="0"/>
              <a:t>Huynh et al, 2016     	5.7 mw/Gbps  	NRZ  </a:t>
            </a:r>
            <a:r>
              <a:rPr lang="ja-JP" altLang="en-US" sz="1400" dirty="0"/>
              <a:t>レーザーは外部</a:t>
            </a:r>
            <a:endParaRPr lang="en-US" altLang="ja-JP" sz="1400" dirty="0"/>
          </a:p>
          <a:p>
            <a:pPr lvl="1"/>
            <a:r>
              <a:rPr lang="en-US" altLang="ja-JP" sz="1400" dirty="0"/>
              <a:t>Huynh et al, 2016     	2.8 mw/Gbps  	PAM4 </a:t>
            </a:r>
            <a:r>
              <a:rPr lang="ja-JP" altLang="en-US" sz="1400" dirty="0"/>
              <a:t>レーザーは外部</a:t>
            </a:r>
            <a:endParaRPr lang="en-US" altLang="ja-JP" sz="1400" dirty="0"/>
          </a:p>
          <a:p>
            <a:r>
              <a:rPr lang="ja-JP" altLang="en-US" sz="1600" dirty="0"/>
              <a:t>富士通</a:t>
            </a:r>
            <a:endParaRPr lang="en-US" altLang="ja-JP" sz="1600" dirty="0"/>
          </a:p>
          <a:p>
            <a:pPr lvl="1"/>
            <a:r>
              <a:rPr lang="en-US" altLang="ja-JP" sz="1400" b="1" dirty="0"/>
              <a:t>Tanaka et al, 2018	1.6 </a:t>
            </a:r>
            <a:r>
              <a:rPr lang="en-US" altLang="ja-JP" sz="1400" b="1" dirty="0" err="1"/>
              <a:t>mW</a:t>
            </a:r>
            <a:r>
              <a:rPr lang="en-US" altLang="ja-JP" sz="1400" b="1" dirty="0"/>
              <a:t>/Gbps</a:t>
            </a:r>
            <a:r>
              <a:rPr lang="ja-JP" altLang="en-US" sz="1400" b="1" dirty="0"/>
              <a:t>　</a:t>
            </a:r>
            <a:r>
              <a:rPr lang="en-US" altLang="ja-JP" sz="1400" b="1" dirty="0"/>
              <a:t>	PAM4</a:t>
            </a:r>
          </a:p>
          <a:p>
            <a:r>
              <a:rPr lang="en-US" altLang="ja-JP" sz="1600" dirty="0"/>
              <a:t>UC</a:t>
            </a:r>
            <a:r>
              <a:rPr lang="ja-JP" altLang="en-US" sz="1600" dirty="0"/>
              <a:t> バークレー</a:t>
            </a:r>
            <a:endParaRPr lang="en-US" altLang="ja-JP" sz="1600" dirty="0"/>
          </a:p>
          <a:p>
            <a:pPr lvl="1"/>
            <a:r>
              <a:rPr lang="en-US" altLang="ja-JP" sz="1400" dirty="0" err="1"/>
              <a:t>Stojanovic</a:t>
            </a:r>
            <a:r>
              <a:rPr lang="en-US" altLang="ja-JP" sz="1400" dirty="0"/>
              <a:t>, 2018	1.06mW/Gbps	PAM4 </a:t>
            </a:r>
            <a:r>
              <a:rPr lang="ja-JP" altLang="en-US" sz="1400" dirty="0"/>
              <a:t>レーザーは外部</a:t>
            </a:r>
            <a:endParaRPr lang="en-US" altLang="ja-JP" sz="1400" dirty="0"/>
          </a:p>
          <a:p>
            <a:pPr lvl="2"/>
            <a:r>
              <a:rPr lang="en-US" altLang="ja-JP" sz="1200" dirty="0"/>
              <a:t>RX</a:t>
            </a:r>
            <a:r>
              <a:rPr lang="ja-JP" altLang="en-US" sz="1200" dirty="0"/>
              <a:t>消費電力　</a:t>
            </a:r>
            <a:r>
              <a:rPr lang="en-US" altLang="ja-JP" sz="1200" dirty="0"/>
              <a:t>	0.36 </a:t>
            </a:r>
            <a:r>
              <a:rPr lang="en-US" altLang="ja-JP" sz="1200" dirty="0" err="1"/>
              <a:t>pJ</a:t>
            </a:r>
            <a:r>
              <a:rPr lang="en-US" altLang="ja-JP" sz="1200" dirty="0"/>
              <a:t>/b </a:t>
            </a:r>
          </a:p>
          <a:p>
            <a:pPr lvl="2"/>
            <a:r>
              <a:rPr lang="en-US" altLang="ja-JP" sz="1200" dirty="0"/>
              <a:t>TX</a:t>
            </a:r>
            <a:r>
              <a:rPr lang="ja-JP" altLang="en-US" sz="1200" dirty="0"/>
              <a:t>消費電力　</a:t>
            </a:r>
            <a:r>
              <a:rPr lang="en-US" altLang="ja-JP" sz="1200" dirty="0"/>
              <a:t>	0.7 </a:t>
            </a:r>
            <a:r>
              <a:rPr lang="en-US" altLang="ja-JP" sz="1200" dirty="0" err="1"/>
              <a:t>pJ</a:t>
            </a:r>
            <a:r>
              <a:rPr lang="en-US" altLang="ja-JP" sz="1200" dirty="0"/>
              <a:t>/b(</a:t>
            </a:r>
            <a:r>
              <a:rPr lang="ja-JP" altLang="en-US" sz="1200" dirty="0"/>
              <a:t>変調のみ</a:t>
            </a:r>
            <a:r>
              <a:rPr lang="en-US" altLang="ja-JP" sz="1200" dirty="0"/>
              <a:t>)</a:t>
            </a:r>
          </a:p>
          <a:p>
            <a:pPr lvl="2"/>
            <a:endParaRPr lang="en-US" altLang="ja-JP" sz="1200" dirty="0"/>
          </a:p>
          <a:p>
            <a:r>
              <a:rPr lang="en-US" altLang="ja-JP" sz="2000" dirty="0"/>
              <a:t>PETRA</a:t>
            </a:r>
            <a:r>
              <a:rPr lang="ja-JP" altLang="en-US" sz="2000" dirty="0"/>
              <a:t>（</a:t>
            </a:r>
            <a:r>
              <a:rPr lang="zh-TW" altLang="en-US" sz="2000" b="0" dirty="0"/>
              <a:t>技術研究組合光電子融合基盤技術研究所</a:t>
            </a:r>
            <a:r>
              <a:rPr lang="ja-JP" altLang="en-US" sz="2000" dirty="0"/>
              <a:t>）</a:t>
            </a:r>
            <a:endParaRPr kumimoji="1" lang="ja-JP" altLang="en-US" sz="12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E03B9EB-341F-4066-B2B2-1ED776FE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3683" y="5010968"/>
            <a:ext cx="1844364" cy="13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35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CFF41C-7D7E-4099-AE55-1B602D45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冷却：油没計算機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EBD978-3FD5-4CDF-AF87-A23B642C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3C3C3C"/>
                </a:solidFill>
                <a:latin typeface="Roboto"/>
              </a:rPr>
              <a:t>KEK,</a:t>
            </a:r>
            <a:r>
              <a:rPr lang="ja-JP" altLang="en-US" dirty="0">
                <a:solidFill>
                  <a:srgbClr val="3C3C3C"/>
                </a:solidFill>
                <a:latin typeface="Roboto"/>
              </a:rPr>
              <a:t> 東工大</a:t>
            </a:r>
            <a:r>
              <a:rPr lang="en-US" altLang="ja-JP" dirty="0">
                <a:solidFill>
                  <a:srgbClr val="3C3C3C"/>
                </a:solidFill>
                <a:latin typeface="Roboto"/>
              </a:rPr>
              <a:t>, </a:t>
            </a:r>
            <a:r>
              <a:rPr lang="ja-JP" altLang="en-US" dirty="0">
                <a:solidFill>
                  <a:srgbClr val="3C3C3C"/>
                </a:solidFill>
                <a:latin typeface="Roboto"/>
              </a:rPr>
              <a:t>理研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8CDA23-0E57-4219-9CDC-CF435CD89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6D1-DE61-4548-94F8-3C5E5F66333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08A2BC-942D-44B4-9989-52394E84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066C1-8E76-4D96-A7D5-966D69EB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9223564-01FB-44DB-A013-2E0087E41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756" y="1189520"/>
            <a:ext cx="3591033" cy="535789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46D7FBF-ECC6-4E23-8052-AC1001AB2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22" y="2795717"/>
            <a:ext cx="4617206" cy="346290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3FE882B-3952-4C4D-B7EE-27A36A507C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/>
          <a:stretch/>
        </p:blipFill>
        <p:spPr>
          <a:xfrm rot="5400000">
            <a:off x="446204" y="5173304"/>
            <a:ext cx="1295053" cy="14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9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036102-7E9B-FC4B-AF9B-8990B6DD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日本の参加分野の候補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54B2FF-6963-1F49-9551-56C260BBB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535289"/>
            <a:ext cx="8756374" cy="4815814"/>
          </a:xfrm>
        </p:spPr>
        <p:txBody>
          <a:bodyPr/>
          <a:lstStyle/>
          <a:p>
            <a:r>
              <a:rPr lang="en-US" altLang="ja-JP" dirty="0"/>
              <a:t>VLBI </a:t>
            </a:r>
            <a:r>
              <a:rPr lang="ja-JP" altLang="en-US" dirty="0"/>
              <a:t>レコーダ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Band</a:t>
            </a:r>
            <a:r>
              <a:rPr lang="ja-JP" altLang="en-US" dirty="0"/>
              <a:t> </a:t>
            </a:r>
            <a:r>
              <a:rPr lang="en-US" altLang="ja-JP" dirty="0"/>
              <a:t>5c</a:t>
            </a:r>
          </a:p>
          <a:p>
            <a:endParaRPr lang="en-US" altLang="ja-JP" dirty="0"/>
          </a:p>
          <a:p>
            <a:r>
              <a:rPr lang="en-US" altLang="ja-JP" dirty="0"/>
              <a:t>AIV</a:t>
            </a:r>
          </a:p>
          <a:p>
            <a:endParaRPr lang="en-US" altLang="ja-JP" dirty="0"/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SKA2 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相関器）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874AF6-7EE4-1F44-AAA0-1B397478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E819-9082-4D4A-AAB6-E2D445EE7AC9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1F1B4D-18F6-D342-BA04-3BE75CA3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F1EDF6-4DB8-054F-B1BA-6F04AC0E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79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99FFCA-7A17-4FB9-A7FB-2859456C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C1E4C3-3D05-4A57-8FB3-713828F0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参加する候補</a:t>
            </a:r>
            <a:endParaRPr lang="en-US" altLang="ja-JP" dirty="0"/>
          </a:p>
          <a:p>
            <a:pPr lvl="1"/>
            <a:r>
              <a:rPr kumimoji="1" lang="en-US" altLang="ja-JP" dirty="0"/>
              <a:t>VLBI,</a:t>
            </a:r>
            <a:r>
              <a:rPr kumimoji="1" lang="ja-JP" altLang="en-US" dirty="0"/>
              <a:t> </a:t>
            </a:r>
            <a:r>
              <a:rPr kumimoji="1" lang="en-US" altLang="ja-JP" dirty="0"/>
              <a:t>AIV,</a:t>
            </a:r>
            <a:r>
              <a:rPr kumimoji="1" lang="ja-JP" altLang="en-US" dirty="0"/>
              <a:t> </a:t>
            </a:r>
            <a:r>
              <a:rPr kumimoji="1" lang="en-US" altLang="ja-JP" dirty="0"/>
              <a:t>Band5c/B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日本は</a:t>
            </a:r>
            <a:r>
              <a:rPr lang="en-US" altLang="ja-JP" dirty="0"/>
              <a:t>SKA1</a:t>
            </a:r>
            <a:r>
              <a:rPr lang="ja-JP" altLang="en-US" dirty="0"/>
              <a:t>では後発。</a:t>
            </a:r>
            <a:r>
              <a:rPr lang="en-US" altLang="ja-JP" dirty="0"/>
              <a:t>SKA2</a:t>
            </a:r>
            <a:r>
              <a:rPr lang="ja-JP" altLang="en-US" dirty="0"/>
              <a:t>に向けて今から研究を始めておきたい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C8940C-6ACD-4536-8ABB-48D05A95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6D1-DE61-4548-94F8-3C5E5F66333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6C9A2F-71B4-4437-8576-8C0181A19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5C8D0B-6828-42E6-81AB-7BE2D1AA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048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058453-AE1C-41A2-B4F8-E19B7126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C48E6E-7872-4B28-8D86-7B7189AF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5754E1-15C9-4DB8-A405-98F6B1F5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6D1-DE61-4548-94F8-3C5E5F66333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83638D-E0C3-4793-9EC0-3CF23678E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9CD1E8-DA6D-411F-BEEB-562FFD61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711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E598DEE6-A148-9641-B526-23DC143B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9EB3CA60-A331-0C4B-BA7D-E7062D88D7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50DB873C-772F-2044-87F5-506746C71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5A032-BD3A-0949-9C89-88C63400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6092-5569-924B-B561-4BCB296AC8BD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C04814-56E2-254C-8C94-0AC197E3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9D028-32A1-3246-A41E-A6586E7E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769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8E64B9EA-8E62-214F-B7D7-4666EB92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2DE548-8D64-3E41-BC53-347300DA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AEC9-6316-5148-BC6E-7EE4D02B19DD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2D82E5-ACDF-0E4C-9419-210C4173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6FB10C-91B9-BE48-8CFA-4B692EAA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42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0A2366-8799-6F4B-9CD1-B1A82AFF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BCFF-F10C-A742-BF95-3BB5A596826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D932C3-AB20-C743-8543-9B20A107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A0C28E-BC85-E745-8B66-49732A67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16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1A275B-3D45-48C5-97C2-A93E0A57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VLBI</a:t>
            </a:r>
            <a:r>
              <a:rPr lang="ja-JP" altLang="en-US" dirty="0"/>
              <a:t>レコーダ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34B03E-40A7-41B2-A01C-E6C0FBF5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13" y="1189520"/>
            <a:ext cx="8756374" cy="5161583"/>
          </a:xfrm>
        </p:spPr>
        <p:txBody>
          <a:bodyPr/>
          <a:lstStyle/>
          <a:p>
            <a:r>
              <a:rPr kumimoji="1" lang="en-US" altLang="ja-JP" dirty="0"/>
              <a:t>CSP(</a:t>
            </a:r>
            <a:r>
              <a:rPr kumimoji="1" lang="ja-JP" altLang="en-US" dirty="0"/>
              <a:t>相関器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</a:t>
            </a:r>
            <a:r>
              <a:rPr kumimoji="1" lang="en-US" altLang="ja-JP" dirty="0"/>
              <a:t>VLBI</a:t>
            </a:r>
            <a:r>
              <a:rPr kumimoji="1" lang="ja-JP" altLang="en-US" dirty="0"/>
              <a:t>用フェイズアップモジュールがある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DE3A17-CCC9-422E-AF5D-637B8C2B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6D1-DE61-4548-94F8-3C5E5F66333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BEBAF5-AB67-4D95-923E-5E33D82B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CC9ED2-A840-41C7-B914-3BD39FF8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2D63DD8-4622-42BD-A244-B160C8BB6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75" y="2681733"/>
            <a:ext cx="4969413" cy="436536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73580C2-2A2E-4B84-B996-24C8AFB58FE3}"/>
              </a:ext>
            </a:extLst>
          </p:cNvPr>
          <p:cNvSpPr/>
          <p:nvPr/>
        </p:nvSpPr>
        <p:spPr>
          <a:xfrm>
            <a:off x="2668819" y="2539286"/>
            <a:ext cx="1509486" cy="90670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 descr="建物, 白, 輸送 が含まれている画像&#10;&#10;高い精度で生成された説明">
            <a:extLst>
              <a:ext uri="{FF2B5EF4-FFF2-40B4-BE49-F238E27FC236}">
                <a16:creationId xmlns:a16="http://schemas.microsoft.com/office/drawing/2014/main" id="{394FE59C-CC80-4026-897F-CF2336486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31" y="2413049"/>
            <a:ext cx="2057400" cy="154305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A10AE852-373E-404B-8209-50E23F4BD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62615" b="10981"/>
          <a:stretch/>
        </p:blipFill>
        <p:spPr bwMode="auto">
          <a:xfrm>
            <a:off x="6408663" y="4501569"/>
            <a:ext cx="2057400" cy="21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CB315CB-D5D4-4023-A587-E201CAEB1149}"/>
              </a:ext>
            </a:extLst>
          </p:cNvPr>
          <p:cNvSpPr/>
          <p:nvPr/>
        </p:nvSpPr>
        <p:spPr>
          <a:xfrm>
            <a:off x="6608867" y="2043717"/>
            <a:ext cx="1656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OCTADISK2</a:t>
            </a:r>
            <a:r>
              <a:rPr lang="ja-JP" altLang="en-US" dirty="0"/>
              <a:t> </a:t>
            </a:r>
            <a:r>
              <a:rPr lang="en-US" altLang="ja-JP" dirty="0"/>
              <a:t>or</a:t>
            </a:r>
            <a:r>
              <a:rPr lang="ja-JP" altLang="en-US" dirty="0"/>
              <a:t> </a:t>
            </a:r>
            <a:r>
              <a:rPr lang="en-US" altLang="ja-JP" dirty="0"/>
              <a:t>3</a:t>
            </a:r>
            <a:endParaRPr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1B01677-15B1-490D-959E-F47FD00B4193}"/>
              </a:ext>
            </a:extLst>
          </p:cNvPr>
          <p:cNvSpPr/>
          <p:nvPr/>
        </p:nvSpPr>
        <p:spPr>
          <a:xfrm>
            <a:off x="6713485" y="4186493"/>
            <a:ext cx="2237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VSREC (</a:t>
            </a:r>
            <a:r>
              <a:rPr lang="ja-JP" altLang="en-US" dirty="0"/>
              <a:t>鈴木</a:t>
            </a:r>
            <a:r>
              <a:rPr lang="en-US" altLang="ja-JP" dirty="0"/>
              <a:t>, </a:t>
            </a:r>
            <a:r>
              <a:rPr lang="ja-JP" altLang="en-US" dirty="0"/>
              <a:t>小山＋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9C202FB-55A7-436A-8AD9-91A6D00F8709}"/>
              </a:ext>
            </a:extLst>
          </p:cNvPr>
          <p:cNvSpPr/>
          <p:nvPr/>
        </p:nvSpPr>
        <p:spPr>
          <a:xfrm>
            <a:off x="730402" y="6389102"/>
            <a:ext cx="6356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SKA CSP Mid Correlator and Beamformer Subelement Detailed Design Document 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A27737B-A916-432F-9AB6-A76B8F3728D2}"/>
              </a:ext>
            </a:extLst>
          </p:cNvPr>
          <p:cNvSpPr/>
          <p:nvPr/>
        </p:nvSpPr>
        <p:spPr>
          <a:xfrm>
            <a:off x="4587502" y="222838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accent5"/>
                </a:solidFill>
              </a:rPr>
              <a:t>記録する</a:t>
            </a:r>
            <a:endParaRPr lang="en-US" altLang="ja-JP" sz="2800" b="1" dirty="0">
              <a:solidFill>
                <a:schemeClr val="accent5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CD16AD31-85C1-476B-8EE7-727539D04FB7}"/>
              </a:ext>
            </a:extLst>
          </p:cNvPr>
          <p:cNvSpPr/>
          <p:nvPr/>
        </p:nvSpPr>
        <p:spPr>
          <a:xfrm>
            <a:off x="4684889" y="2856089"/>
            <a:ext cx="1342786" cy="34886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28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4F32604-B194-4567-B149-658073C27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9"/>
          <a:stretch/>
        </p:blipFill>
        <p:spPr>
          <a:xfrm>
            <a:off x="4567030" y="1908401"/>
            <a:ext cx="4598995" cy="45851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092B-079C-4BF1-909D-17A9BECE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VLBI</a:t>
            </a:r>
            <a:r>
              <a:rPr lang="ja-JP" altLang="en-US" dirty="0"/>
              <a:t>レコーダ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045060-735A-4287-84B6-16E83D3D9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ビットレート：</a:t>
            </a:r>
            <a:r>
              <a:rPr lang="en-US" altLang="ja-JP" dirty="0"/>
              <a:t>80Gbps</a:t>
            </a:r>
          </a:p>
          <a:p>
            <a:pPr lvl="1"/>
            <a:r>
              <a:rPr lang="en-US" altLang="ja-JP" dirty="0"/>
              <a:t>4</a:t>
            </a:r>
            <a:r>
              <a:rPr lang="ja-JP" altLang="en-US" dirty="0"/>
              <a:t>ビーム</a:t>
            </a:r>
            <a:r>
              <a:rPr lang="en-US" altLang="ja-JP" dirty="0"/>
              <a:t> x 5Gsps</a:t>
            </a:r>
          </a:p>
          <a:p>
            <a:pPr lvl="2"/>
            <a:r>
              <a:rPr lang="en-US" altLang="ja-JP" dirty="0"/>
              <a:t>x</a:t>
            </a:r>
            <a:r>
              <a:rPr lang="ja-JP" altLang="en-US" dirty="0"/>
              <a:t>２</a:t>
            </a:r>
            <a:r>
              <a:rPr lang="en-US" altLang="ja-JP" dirty="0"/>
              <a:t>pol x 2bit   =   80Gbps</a:t>
            </a:r>
          </a:p>
          <a:p>
            <a:pPr lvl="2"/>
            <a:r>
              <a:rPr lang="en-US" altLang="ja-JP" dirty="0"/>
              <a:t>x</a:t>
            </a:r>
            <a:r>
              <a:rPr lang="ja-JP" altLang="en-US" dirty="0"/>
              <a:t>２</a:t>
            </a:r>
            <a:r>
              <a:rPr lang="en-US" altLang="ja-JP" dirty="0"/>
              <a:t>pol x 16bit = 640Gbps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29C086-1055-46F2-BE92-BB8BE84C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6D1-DE61-4548-94F8-3C5E5F66333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1A4944-AF98-4699-B704-61A7B3FA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FFAEB9-87CD-4D19-9F63-D6398FE1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5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D38BCB-3F3B-4D3D-AE9D-70A7CA64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AIV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6F43C1-AD5C-4D30-9417-0337682AC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Assembly-Integration-Verification</a:t>
            </a:r>
          </a:p>
          <a:p>
            <a:pPr lvl="1"/>
            <a:r>
              <a:rPr kumimoji="1" lang="ja-JP" altLang="en-US" dirty="0"/>
              <a:t>タイミング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ALMA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経験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25ECE0-6D36-4FFC-BF20-590128C8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6D1-DE61-4548-94F8-3C5E5F66333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7CDDA8-5880-41D2-94DF-6BE4C74E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B954FE-2101-471C-84F2-278946B1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6A96005-5A7E-4D58-A68E-6C680B55B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4" t="14579" r="24859" b="5165"/>
          <a:stretch/>
        </p:blipFill>
        <p:spPr>
          <a:xfrm>
            <a:off x="533495" y="3009899"/>
            <a:ext cx="3839114" cy="35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4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D2403D-9CB1-4A8A-AB57-CB50C0B4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Array Assembly</a:t>
            </a:r>
            <a:r>
              <a:rPr kumimoji="1" lang="ja-JP" altLang="en-US" dirty="0"/>
              <a:t>の</a:t>
            </a:r>
            <a:r>
              <a:rPr lang="ja-JP" altLang="en-US" dirty="0"/>
              <a:t>展開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42B5A6-372E-4A6D-BB98-6AC198693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189520"/>
            <a:ext cx="8756374" cy="5161583"/>
          </a:xfrm>
        </p:spPr>
        <p:txBody>
          <a:bodyPr/>
          <a:lstStyle/>
          <a:p>
            <a:pPr lvl="0">
              <a:lnSpc>
                <a:spcPct val="90000"/>
              </a:lnSpc>
              <a:defRPr/>
            </a:pPr>
            <a:r>
              <a:rPr lang="en-US" altLang="ja-JP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ITF 		</a:t>
            </a:r>
            <a:r>
              <a:rPr lang="ja-JP" altLang="en-US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＠</a:t>
            </a:r>
            <a:r>
              <a:rPr lang="en-US" altLang="ja-JP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Geraldton</a:t>
            </a:r>
          </a:p>
          <a:p>
            <a:pPr lvl="0">
              <a:lnSpc>
                <a:spcPct val="90000"/>
              </a:lnSpc>
              <a:defRPr/>
            </a:pPr>
            <a:r>
              <a:rPr lang="en-US" altLang="ja-JP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AA1	18 </a:t>
            </a:r>
          </a:p>
          <a:p>
            <a:pPr lvl="0">
              <a:lnSpc>
                <a:spcPct val="90000"/>
              </a:lnSpc>
              <a:defRPr/>
            </a:pPr>
            <a:r>
              <a:rPr lang="en-US" altLang="ja-JP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AA2	64 </a:t>
            </a:r>
          </a:p>
          <a:p>
            <a:pPr lvl="0">
              <a:lnSpc>
                <a:spcPct val="90000"/>
              </a:lnSpc>
              <a:defRPr/>
            </a:pPr>
            <a:r>
              <a:rPr lang="en-US" altLang="ja-JP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AA3	256 </a:t>
            </a:r>
          </a:p>
          <a:p>
            <a:pPr lvl="0">
              <a:lnSpc>
                <a:spcPct val="90000"/>
              </a:lnSpc>
              <a:defRPr/>
            </a:pPr>
            <a:r>
              <a:rPr lang="en-US" altLang="ja-JP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AA4	512 stations</a:t>
            </a:r>
          </a:p>
          <a:p>
            <a:pPr lvl="0">
              <a:lnSpc>
                <a:spcPct val="90000"/>
              </a:lnSpc>
              <a:defRPr/>
            </a:pPr>
            <a:endParaRPr lang="en-US" altLang="ja-JP" b="0" dirty="0">
              <a:solidFill>
                <a:prstClr val="black"/>
              </a:solidFill>
              <a:latin typeface="Century Gothic" panose="020B0502020202020204"/>
              <a:ea typeface="ＭＳ Ｐゴシック" panose="020B0600070205080204" pitchFamily="50" charset="-128"/>
            </a:endParaRPr>
          </a:p>
          <a:p>
            <a:pPr lvl="0">
              <a:lnSpc>
                <a:spcPct val="90000"/>
              </a:lnSpc>
              <a:defRPr/>
            </a:pPr>
            <a:endParaRPr lang="ja-JP" altLang="en-US" b="0" dirty="0">
              <a:solidFill>
                <a:prstClr val="black"/>
              </a:solidFill>
              <a:latin typeface="Century Gothic" panose="020B0502020202020204"/>
              <a:ea typeface="ＭＳ Ｐゴシック" panose="020B060007020508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47A0AA-B3DF-46CC-9D81-1FB591DE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6D1-DE61-4548-94F8-3C5E5F66333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348691-C13E-4C7F-AB2D-B784438A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B3A9A7-130D-46CB-AB18-2746B0FA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68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BEF42E-4698-4C1F-9976-BC7DC930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0" dirty="0">
                <a:latin typeface="Century Gothic" panose="020B0502020202020204"/>
                <a:ea typeface="ＭＳ Ｐゴシック" panose="020B0600070205080204" pitchFamily="50" charset="-128"/>
              </a:rPr>
              <a:t>各種性能確認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518887-60A5-4C72-9972-ADB8D3C5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6D1-DE61-4548-94F8-3C5E5F66333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A4C9E5-D620-4EE3-98CD-5B7EC971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DFB0F6-29F8-4C94-B472-5233454A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DEF740A4-AD2A-4C90-9687-FB0D5650EC14}"/>
              </a:ext>
            </a:extLst>
          </p:cNvPr>
          <p:cNvSpPr txBox="1">
            <a:spLocks/>
          </p:cNvSpPr>
          <p:nvPr/>
        </p:nvSpPr>
        <p:spPr>
          <a:xfrm>
            <a:off x="188843" y="1189520"/>
            <a:ext cx="8756374" cy="5161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ja-JP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AA1</a:t>
            </a:r>
            <a:r>
              <a:rPr lang="ja-JP" altLang="en-US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の例</a:t>
            </a:r>
            <a:endParaRPr lang="en-US" altLang="ja-JP" b="0" dirty="0">
              <a:solidFill>
                <a:prstClr val="black"/>
              </a:solidFill>
              <a:latin typeface="Century Gothic" panose="020B0502020202020204"/>
              <a:ea typeface="ＭＳ Ｐゴシック" panose="020B0600070205080204" pitchFamily="50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ja-JP" altLang="en-US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フル</a:t>
            </a:r>
            <a:r>
              <a:rPr lang="en-US" altLang="ja-JP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CSP</a:t>
            </a:r>
            <a:r>
              <a:rPr lang="ja-JP" altLang="en-US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なし</a:t>
            </a:r>
            <a:endParaRPr lang="en-US" altLang="ja-JP" b="0" dirty="0">
              <a:solidFill>
                <a:prstClr val="black"/>
              </a:solidFill>
              <a:latin typeface="Century Gothic" panose="020B0502020202020204"/>
              <a:ea typeface="ＭＳ Ｐゴシック" panose="020B0600070205080204" pitchFamily="50" charset="-128"/>
            </a:endParaRPr>
          </a:p>
          <a:p>
            <a:pPr lvl="1">
              <a:lnSpc>
                <a:spcPct val="90000"/>
              </a:lnSpc>
              <a:defRPr/>
            </a:pPr>
            <a:endParaRPr lang="en-US" altLang="ja-JP" dirty="0">
              <a:solidFill>
                <a:prstClr val="black"/>
              </a:solidFill>
              <a:latin typeface="Century Gothic" panose="020B0502020202020204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 sz="2400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実績</a:t>
            </a:r>
            <a:endParaRPr lang="en-US" altLang="ja-JP" sz="2400" b="0" dirty="0">
              <a:solidFill>
                <a:prstClr val="black"/>
              </a:solidFill>
              <a:latin typeface="Century Gothic" panose="020B0502020202020204"/>
              <a:ea typeface="ＭＳ Ｐゴシック" panose="020B0600070205080204" pitchFamily="50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ja-JP" sz="2000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VERA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ja-JP" sz="2000" b="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KJCC</a:t>
            </a:r>
          </a:p>
          <a:p>
            <a:pPr lvl="2">
              <a:lnSpc>
                <a:spcPct val="90000"/>
              </a:lnSpc>
              <a:defRPr/>
            </a:pPr>
            <a:r>
              <a:rPr lang="ja-JP" altLang="en-US" sz="160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韓国＋日本</a:t>
            </a:r>
            <a:endParaRPr lang="en-US" altLang="ja-JP" sz="1600" b="0" dirty="0">
              <a:solidFill>
                <a:prstClr val="black"/>
              </a:solidFill>
              <a:latin typeface="Century Gothic" panose="020B0502020202020204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en-US" altLang="ja-JP" b="0" dirty="0">
              <a:solidFill>
                <a:prstClr val="black"/>
              </a:solidFill>
              <a:latin typeface="Century Gothic" panose="020B0502020202020204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  <a:defRPr/>
            </a:pPr>
            <a:endParaRPr lang="ja-JP" altLang="en-US" b="0" dirty="0">
              <a:solidFill>
                <a:prstClr val="black"/>
              </a:solidFill>
              <a:latin typeface="Century Gothic" panose="020B0502020202020204"/>
              <a:ea typeface="ＭＳ Ｐゴシック" panose="020B0600070205080204" pitchFamily="50" charset="-128"/>
            </a:endParaRPr>
          </a:p>
          <a:p>
            <a:endParaRPr lang="ja-JP" altLang="en-US" dirty="0"/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AF66AD84-802D-4787-8D6D-AE79772A3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185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098355-0F01-4969-B851-C687463B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On-the-fly</a:t>
            </a:r>
            <a:r>
              <a:rPr kumimoji="1" lang="ja-JP" altLang="en-US" dirty="0"/>
              <a:t>干渉計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9EEE48-E1A8-4BB8-962D-A16307F6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66" y="1165615"/>
            <a:ext cx="8756374" cy="5161583"/>
          </a:xfrm>
        </p:spPr>
        <p:txBody>
          <a:bodyPr/>
          <a:lstStyle/>
          <a:p>
            <a:r>
              <a:rPr kumimoji="1" lang="ja-JP" altLang="en-US" dirty="0"/>
              <a:t>アンテナメインビームを動かしながら高視野の画像を得る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370D23-D53C-4E1B-85CE-FC5ACCE0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6D1-DE61-4548-94F8-3C5E5F66333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2F1DB4-0E4E-4D81-ADAA-B3F99C9A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8776" y="6569765"/>
            <a:ext cx="3086100" cy="288234"/>
          </a:xfrm>
        </p:spPr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D92371-2512-4F77-9E5A-9553E071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6426" y="6569765"/>
            <a:ext cx="2057400" cy="288235"/>
          </a:xfrm>
        </p:spPr>
        <p:txBody>
          <a:bodyPr/>
          <a:lstStyle/>
          <a:p>
            <a:fld id="{150EC120-8D55-B645-B4E5-3CE123C150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9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3CD4C4-17D5-4D63-ADB3-241CED34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Band</a:t>
            </a:r>
            <a:r>
              <a:rPr kumimoji="1" lang="ja-JP" altLang="en-US" dirty="0"/>
              <a:t> </a:t>
            </a:r>
            <a:r>
              <a:rPr kumimoji="1" lang="en-US" altLang="ja-JP" dirty="0"/>
              <a:t>5C </a:t>
            </a:r>
            <a:br>
              <a:rPr kumimoji="1" lang="en-US" altLang="ja-JP" dirty="0"/>
            </a:br>
            <a:r>
              <a:rPr kumimoji="1" lang="en-US" altLang="ja-JP" dirty="0"/>
              <a:t>Band B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B4A553-249D-4557-8EC1-31FCFD896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SKA</a:t>
            </a:r>
            <a:r>
              <a:rPr lang="ja-JP" altLang="en-US" dirty="0"/>
              <a:t>バンド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C06928-C0C8-4A12-B86E-73BC20B7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6D1-DE61-4548-94F8-3C5E5F66333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722573-4AB2-4B43-855C-6FF01819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水沢</a:t>
            </a:r>
            <a:r>
              <a:rPr kumimoji="1" lang="en-US" altLang="ja-JP"/>
              <a:t>VLBI</a:t>
            </a:r>
            <a:r>
              <a:rPr kumimoji="1" lang="ja-JP" altLang="en-US"/>
              <a:t>観測所計画部門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8DB855-E56E-4A9C-A6D4-3DE1AD0F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C120-8D55-B645-B4E5-3CE123C1509C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C53E82-089A-4D68-83C3-31C20AAD0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2" t="13045" r="22580" b="18188"/>
          <a:stretch/>
        </p:blipFill>
        <p:spPr>
          <a:xfrm>
            <a:off x="700087" y="1809751"/>
            <a:ext cx="3038475" cy="2667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820E8C-5467-475E-9356-AB0AE5F86475}"/>
              </a:ext>
            </a:extLst>
          </p:cNvPr>
          <p:cNvSpPr txBox="1"/>
          <p:nvPr/>
        </p:nvSpPr>
        <p:spPr>
          <a:xfrm>
            <a:off x="619125" y="4433803"/>
            <a:ext cx="265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- 5c: 14-24</a:t>
            </a:r>
            <a:r>
              <a:rPr kumimoji="1" lang="ja-JP" altLang="en-US" sz="2800" b="1" baseline="30000" dirty="0">
                <a:solidFill>
                  <a:srgbClr val="FF0000"/>
                </a:solidFill>
              </a:rPr>
              <a:t>＊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GHz 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22FD532-C913-40C1-8B97-530F01D83C91}"/>
              </a:ext>
            </a:extLst>
          </p:cNvPr>
          <p:cNvSpPr/>
          <p:nvPr/>
        </p:nvSpPr>
        <p:spPr>
          <a:xfrm>
            <a:off x="4424716" y="3323966"/>
            <a:ext cx="1001162" cy="1801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>
                <a:solidFill>
                  <a:schemeClr val="bg1"/>
                </a:solidFill>
              </a:rPr>
              <a:t>BandB</a:t>
            </a:r>
            <a:r>
              <a:rPr lang="en-US" altLang="ja-JP" b="1" dirty="0">
                <a:solidFill>
                  <a:schemeClr val="bg1"/>
                </a:solidFill>
              </a:rPr>
              <a:t>:</a:t>
            </a:r>
            <a:r>
              <a:rPr lang="ja-JP" altLang="en-US" b="1" dirty="0">
                <a:solidFill>
                  <a:schemeClr val="bg1"/>
                </a:solidFill>
              </a:rPr>
              <a:t> </a:t>
            </a:r>
            <a:endParaRPr lang="en-US" altLang="ja-JP" b="1" dirty="0">
              <a:solidFill>
                <a:schemeClr val="bg1"/>
              </a:solidFill>
            </a:endParaRPr>
          </a:p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4.6</a:t>
            </a:r>
          </a:p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24</a:t>
            </a:r>
          </a:p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GHz</a:t>
            </a:r>
          </a:p>
          <a:p>
            <a:pPr algn="ctr"/>
            <a:r>
              <a:rPr kumimoji="1" lang="en-US" altLang="ja-JP" b="1" dirty="0">
                <a:solidFill>
                  <a:schemeClr val="bg1"/>
                </a:solidFill>
              </a:rPr>
              <a:t>66</a:t>
            </a:r>
            <a:r>
              <a:rPr kumimoji="1" lang="ja-JP" altLang="en-US" b="1" dirty="0">
                <a:solidFill>
                  <a:schemeClr val="bg1"/>
                </a:solidFill>
              </a:rPr>
              <a:t>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2" name="Picture 2" descr="Hundreds and eventually thousands of mid to high frequency 15m dishes will be located in South Africa and Africa">
            <a:extLst>
              <a:ext uri="{FF2B5EF4-FFF2-40B4-BE49-F238E27FC236}">
                <a16:creationId xmlns:a16="http://schemas.microsoft.com/office/drawing/2014/main" id="{E24C650F-AAEC-44D8-A3DB-D3D69D98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28" y="1265735"/>
            <a:ext cx="2927351" cy="29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F4848F4-D74A-477F-B3C6-A0F351792D01}"/>
              </a:ext>
            </a:extLst>
          </p:cNvPr>
          <p:cNvSpPr/>
          <p:nvPr/>
        </p:nvSpPr>
        <p:spPr>
          <a:xfrm>
            <a:off x="3522996" y="3613666"/>
            <a:ext cx="649537" cy="13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67</a:t>
            </a:r>
            <a:r>
              <a:rPr lang="ja-JP" altLang="en-US" dirty="0"/>
              <a:t>台</a:t>
            </a:r>
            <a:endParaRPr lang="en-US" altLang="ja-JP" sz="1100" dirty="0"/>
          </a:p>
          <a:p>
            <a:endParaRPr lang="en-US" altLang="ja-JP" sz="1100" dirty="0"/>
          </a:p>
          <a:p>
            <a:r>
              <a:rPr lang="en-US" altLang="ja-JP" dirty="0"/>
              <a:t>67</a:t>
            </a:r>
            <a:r>
              <a:rPr lang="ja-JP" altLang="en-US" dirty="0"/>
              <a:t>台</a:t>
            </a:r>
            <a:endParaRPr lang="en-US" altLang="ja-JP" dirty="0"/>
          </a:p>
          <a:p>
            <a:endParaRPr lang="en-US" altLang="ja-JP" sz="1100" dirty="0"/>
          </a:p>
          <a:p>
            <a:r>
              <a:rPr lang="en-US" altLang="ja-JP" dirty="0"/>
              <a:t>67</a:t>
            </a:r>
            <a:r>
              <a:rPr lang="ja-JP" altLang="en-US" dirty="0"/>
              <a:t>台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871D423-4FBA-4863-93CC-30BC7BD5E4A9}"/>
              </a:ext>
            </a:extLst>
          </p:cNvPr>
          <p:cNvSpPr/>
          <p:nvPr/>
        </p:nvSpPr>
        <p:spPr>
          <a:xfrm>
            <a:off x="6037187" y="4227082"/>
            <a:ext cx="3112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https://www.skatelescope.org/</a:t>
            </a:r>
          </a:p>
        </p:txBody>
      </p:sp>
    </p:spTree>
    <p:extLst>
      <p:ext uri="{BB962C8B-B14F-4D97-AF65-F5344CB8AC3E}">
        <p14:creationId xmlns:p14="http://schemas.microsoft.com/office/powerpoint/2010/main" val="3061723577"/>
      </p:ext>
    </p:extLst>
  </p:cSld>
  <p:clrMapOvr>
    <a:masterClrMapping/>
  </p:clrMapOvr>
</p:sld>
</file>

<file path=ppt/theme/theme1.xml><?xml version="1.0" encoding="utf-8"?>
<a:theme xmlns:a="http://schemas.openxmlformats.org/drawingml/2006/main" name="NSPO">
  <a:themeElements>
    <a:clrScheme name="Rainbo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2600"/>
      </a:accent1>
      <a:accent2>
        <a:srgbClr val="FF9200"/>
      </a:accent2>
      <a:accent3>
        <a:srgbClr val="FEFB00"/>
      </a:accent3>
      <a:accent4>
        <a:srgbClr val="00F900"/>
      </a:accent4>
      <a:accent5>
        <a:srgbClr val="0432FF"/>
      </a:accent5>
      <a:accent6>
        <a:srgbClr val="93209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PO" id="{26B6153A-908C-334F-97E5-43B85BA06599}" vid="{17749DC5-2057-3A40-968D-EDCC44384D2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NSPO</Template>
  <TotalTime>576</TotalTime>
  <Words>553</Words>
  <Application>Microsoft Office PowerPoint</Application>
  <PresentationFormat>画面に合わせる (4:3)</PresentationFormat>
  <Paragraphs>190</Paragraphs>
  <Slides>24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5" baseType="lpstr">
      <vt:lpstr>Eurostile LT Std</vt:lpstr>
      <vt:lpstr>HG丸ｺﾞｼｯｸM-PRO</vt:lpstr>
      <vt:lpstr>ＭＳ Ｐゴシック</vt:lpstr>
      <vt:lpstr>新細明體</vt:lpstr>
      <vt:lpstr>Roboto</vt:lpstr>
      <vt:lpstr>メイリオ</vt:lpstr>
      <vt:lpstr>游ゴシック</vt:lpstr>
      <vt:lpstr>Arial</vt:lpstr>
      <vt:lpstr>Calibri</vt:lpstr>
      <vt:lpstr>Century Gothic</vt:lpstr>
      <vt:lpstr>NSPO</vt:lpstr>
      <vt:lpstr>SKA参入に向けた技術開発 </vt:lpstr>
      <vt:lpstr>日本の参加分野の候補</vt:lpstr>
      <vt:lpstr>VLBIレコーダ</vt:lpstr>
      <vt:lpstr>VLBIレコーダ</vt:lpstr>
      <vt:lpstr>AIV</vt:lpstr>
      <vt:lpstr>Array Assemblyの展開</vt:lpstr>
      <vt:lpstr>各種性能確認</vt:lpstr>
      <vt:lpstr>On-the-fly干渉計</vt:lpstr>
      <vt:lpstr>Band 5C  Band B</vt:lpstr>
      <vt:lpstr>Band 3, ４, 5a, 5b, 5c</vt:lpstr>
      <vt:lpstr>Band B</vt:lpstr>
      <vt:lpstr>SKA2</vt:lpstr>
      <vt:lpstr>SKA2では演算負荷の増加</vt:lpstr>
      <vt:lpstr>プロセッサの進化</vt:lpstr>
      <vt:lpstr>分散型計算機</vt:lpstr>
      <vt:lpstr>相関器インターコネクトのポイント</vt:lpstr>
      <vt:lpstr>SKA2/CSP/key technology</vt:lpstr>
      <vt:lpstr>日本の強み：シリコンフォトニクス</vt:lpstr>
      <vt:lpstr>冷却：油没計算機</vt:lpstr>
      <vt:lpstr>まとめ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NSPO パワーポイント テンプレート</dc:title>
  <dc:creator>赤堀卓也</dc:creator>
  <cp:lastModifiedBy>Kono Yusuke</cp:lastModifiedBy>
  <cp:revision>69</cp:revision>
  <dcterms:created xsi:type="dcterms:W3CDTF">2018-01-29T00:32:15Z</dcterms:created>
  <dcterms:modified xsi:type="dcterms:W3CDTF">2018-09-26T05:36:40Z</dcterms:modified>
</cp:coreProperties>
</file>