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8" r:id="rId3"/>
    <p:sldId id="283" r:id="rId4"/>
    <p:sldId id="265" r:id="rId5"/>
    <p:sldId id="259" r:id="rId6"/>
    <p:sldId id="261" r:id="rId7"/>
    <p:sldId id="282" r:id="rId8"/>
    <p:sldId id="287" r:id="rId9"/>
    <p:sldId id="271" r:id="rId10"/>
    <p:sldId id="272" r:id="rId11"/>
    <p:sldId id="273" r:id="rId12"/>
    <p:sldId id="291" r:id="rId13"/>
    <p:sldId id="275" r:id="rId14"/>
    <p:sldId id="263" r:id="rId15"/>
    <p:sldId id="280" r:id="rId16"/>
    <p:sldId id="285" r:id="rId17"/>
    <p:sldId id="286"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62" autoAdjust="0"/>
  </p:normalViewPr>
  <p:slideViewPr>
    <p:cSldViewPr snapToGrid="0">
      <p:cViewPr varScale="1">
        <p:scale>
          <a:sx n="60" d="100"/>
          <a:sy n="60" d="100"/>
        </p:scale>
        <p:origin x="34" y="413"/>
      </p:cViewPr>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155676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147794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CB9F91-5F36-4F54-B2BD-70A05489A2AE}"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060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294610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CB9F91-5F36-4F54-B2BD-70A05489A2AE}"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550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2101358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41057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86094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272717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56082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385633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29145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22662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211391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6394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873C102-AC07-4040-9B1A-B0A8B971E45B}" type="datetimeFigureOut">
              <a:rPr kumimoji="1" lang="ja-JP" altLang="en-US" smtClean="0"/>
              <a:t>2018/10/9</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10496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73C102-AC07-4040-9B1A-B0A8B971E45B}" type="datetimeFigureOut">
              <a:rPr kumimoji="1" lang="ja-JP" altLang="en-US" smtClean="0"/>
              <a:t>2018/10/9</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CB9F91-5F36-4F54-B2BD-70A05489A2AE}" type="slidenum">
              <a:rPr kumimoji="1" lang="ja-JP" altLang="en-US" smtClean="0"/>
              <a:t>‹#›</a:t>
            </a:fld>
            <a:endParaRPr kumimoji="1" lang="ja-JP" altLang="en-US"/>
          </a:p>
        </p:txBody>
      </p:sp>
    </p:spTree>
    <p:extLst>
      <p:ext uri="{BB962C8B-B14F-4D97-AF65-F5344CB8AC3E}">
        <p14:creationId xmlns:p14="http://schemas.microsoft.com/office/powerpoint/2010/main" val="7718458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6780" y="519231"/>
            <a:ext cx="10317546" cy="2387600"/>
          </a:xfrm>
        </p:spPr>
        <p:txBody>
          <a:bodyPr>
            <a:noAutofit/>
          </a:bodyPr>
          <a:lstStyle/>
          <a:p>
            <a:r>
              <a:rPr lang="en-US" altLang="ja-JP" sz="6000" b="1" dirty="0" smtClean="0"/>
              <a:t>SKA</a:t>
            </a:r>
            <a:r>
              <a:rPr lang="ja-JP" altLang="en-US" sz="6000" b="1" dirty="0" smtClean="0"/>
              <a:t>にむけた広帯域広視野</a:t>
            </a:r>
            <a:r>
              <a:rPr lang="en-US" altLang="ja-JP" sz="6000" b="1" dirty="0" smtClean="0"/>
              <a:t/>
            </a:r>
            <a:br>
              <a:rPr lang="en-US" altLang="ja-JP" sz="6000" b="1" dirty="0" smtClean="0"/>
            </a:br>
            <a:r>
              <a:rPr lang="ja-JP" altLang="en-US" sz="6000" b="1" dirty="0" smtClean="0"/>
              <a:t>フロントエンド回路の検討</a:t>
            </a:r>
            <a:endParaRPr kumimoji="1" lang="ja-JP" altLang="en-US" sz="6000" b="1" dirty="0"/>
          </a:p>
        </p:txBody>
      </p:sp>
      <p:sp>
        <p:nvSpPr>
          <p:cNvPr id="3" name="サブタイトル 2"/>
          <p:cNvSpPr>
            <a:spLocks noGrp="1"/>
          </p:cNvSpPr>
          <p:nvPr>
            <p:ph type="subTitle" idx="1"/>
          </p:nvPr>
        </p:nvSpPr>
        <p:spPr>
          <a:xfrm>
            <a:off x="1493553" y="5499441"/>
            <a:ext cx="9144000" cy="822960"/>
          </a:xfrm>
        </p:spPr>
        <p:txBody>
          <a:bodyPr>
            <a:normAutofit/>
          </a:bodyPr>
          <a:lstStyle/>
          <a:p>
            <a:pPr algn="ctr"/>
            <a:r>
              <a:rPr kumimoji="1" lang="ja-JP" altLang="en-US" sz="2800" b="1" dirty="0" smtClean="0">
                <a:solidFill>
                  <a:schemeClr val="tx1"/>
                </a:solidFill>
              </a:rPr>
              <a:t>木村　公洋（大阪府立大学）</a:t>
            </a:r>
            <a:endParaRPr kumimoji="1" lang="ja-JP" altLang="en-US" sz="2800" b="1" dirty="0">
              <a:solidFill>
                <a:schemeClr val="tx1"/>
              </a:solidFill>
            </a:endParaRPr>
          </a:p>
        </p:txBody>
      </p:sp>
      <p:sp>
        <p:nvSpPr>
          <p:cNvPr id="4" name="テキスト ボックス 3"/>
          <p:cNvSpPr txBox="1"/>
          <p:nvPr/>
        </p:nvSpPr>
        <p:spPr>
          <a:xfrm>
            <a:off x="9403080" y="257621"/>
            <a:ext cx="2468946" cy="523220"/>
          </a:xfrm>
          <a:prstGeom prst="rect">
            <a:avLst/>
          </a:prstGeom>
          <a:noFill/>
        </p:spPr>
        <p:txBody>
          <a:bodyPr wrap="none" rtlCol="0">
            <a:spAutoFit/>
          </a:bodyPr>
          <a:lstStyle/>
          <a:p>
            <a:r>
              <a:rPr kumimoji="1" lang="en-US" altLang="ja-JP" sz="2800" b="1" dirty="0" smtClean="0"/>
              <a:t>2018/9/25-26</a:t>
            </a:r>
            <a:endParaRPr kumimoji="1" lang="ja-JP" altLang="en-US" sz="2800" b="1" dirty="0"/>
          </a:p>
        </p:txBody>
      </p:sp>
    </p:spTree>
    <p:extLst>
      <p:ext uri="{BB962C8B-B14F-4D97-AF65-F5344CB8AC3E}">
        <p14:creationId xmlns:p14="http://schemas.microsoft.com/office/powerpoint/2010/main" val="127568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3962400" y="0"/>
            <a:ext cx="8229600" cy="1143000"/>
          </a:xfrm>
        </p:spPr>
        <p:txBody>
          <a:bodyPr>
            <a:noAutofit/>
          </a:bodyPr>
          <a:lstStyle/>
          <a:p>
            <a:pPr algn="r"/>
            <a:r>
              <a:rPr lang="ja-JP" altLang="en-US" dirty="0" smtClean="0"/>
              <a:t>カルテククワッドリッジ</a:t>
            </a:r>
            <a:r>
              <a:rPr lang="en-US" altLang="ja-JP" dirty="0" smtClean="0"/>
              <a:t/>
            </a:r>
            <a:br>
              <a:rPr lang="en-US" altLang="ja-JP" dirty="0" smtClean="0"/>
            </a:br>
            <a:r>
              <a:rPr lang="ja-JP" altLang="en-US" dirty="0" smtClean="0"/>
              <a:t>アンテナ</a:t>
            </a:r>
            <a:r>
              <a:rPr lang="ja-JP" altLang="en-US" dirty="0"/>
              <a:t>測定結果</a:t>
            </a:r>
          </a:p>
        </p:txBody>
      </p:sp>
      <p:pic>
        <p:nvPicPr>
          <p:cNvPr id="15369"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910606" cy="341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11964"/>
            <a:ext cx="5910606" cy="341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49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216275" y="105636"/>
            <a:ext cx="8911687" cy="1280890"/>
          </a:xfrm>
        </p:spPr>
        <p:txBody>
          <a:bodyPr/>
          <a:lstStyle/>
          <a:p>
            <a:pPr algn="r"/>
            <a:r>
              <a:rPr lang="ja-JP" altLang="en-US" dirty="0" smtClean="0"/>
              <a:t>カルテククワッドリッジ</a:t>
            </a:r>
            <a:r>
              <a:rPr lang="en-US" altLang="ja-JP" dirty="0" smtClean="0"/>
              <a:t/>
            </a:r>
            <a:br>
              <a:rPr lang="en-US" altLang="ja-JP" dirty="0" smtClean="0"/>
            </a:br>
            <a:r>
              <a:rPr lang="ja-JP" altLang="en-US" dirty="0" smtClean="0"/>
              <a:t>アンテナ</a:t>
            </a:r>
            <a:r>
              <a:rPr lang="ja-JP" altLang="en-US" dirty="0"/>
              <a:t>測定結果</a:t>
            </a: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6504495" cy="6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415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7584" y="84841"/>
            <a:ext cx="4396801" cy="1280890"/>
          </a:xfrm>
        </p:spPr>
        <p:txBody>
          <a:bodyPr/>
          <a:lstStyle/>
          <a:p>
            <a:pPr algn="r"/>
            <a:r>
              <a:rPr kumimoji="1" lang="ja-JP" altLang="en-US" dirty="0" smtClean="0"/>
              <a:t>オリエントマイクロ</a:t>
            </a:r>
            <a:r>
              <a:rPr kumimoji="1" lang="en-US" altLang="ja-JP" dirty="0" smtClean="0"/>
              <a:t/>
            </a:r>
            <a:br>
              <a:rPr kumimoji="1" lang="en-US" altLang="ja-JP" dirty="0" smtClean="0"/>
            </a:br>
            <a:r>
              <a:rPr kumimoji="1" lang="ja-JP" altLang="en-US" dirty="0" smtClean="0"/>
              <a:t>ウェーブ製</a:t>
            </a:r>
            <a:endParaRPr kumimoji="1" lang="ja-JP" altLang="en-US" dirty="0"/>
          </a:p>
        </p:txBody>
      </p:sp>
      <p:pic>
        <p:nvPicPr>
          <p:cNvPr id="3" name="図 2"/>
          <p:cNvPicPr>
            <a:picLocks noChangeAspect="1"/>
          </p:cNvPicPr>
          <p:nvPr/>
        </p:nvPicPr>
        <p:blipFill>
          <a:blip r:embed="rId4"/>
          <a:stretch>
            <a:fillRect/>
          </a:stretch>
        </p:blipFill>
        <p:spPr>
          <a:xfrm>
            <a:off x="5514681" y="-73648"/>
            <a:ext cx="6677320" cy="7065035"/>
          </a:xfrm>
          <a:prstGeom prst="rect">
            <a:avLst/>
          </a:prstGeom>
        </p:spPr>
      </p:pic>
      <p:pic>
        <p:nvPicPr>
          <p:cNvPr id="5" name="図 4"/>
          <p:cNvPicPr>
            <a:picLocks noChangeAspect="1"/>
          </p:cNvPicPr>
          <p:nvPr/>
        </p:nvPicPr>
        <p:blipFill>
          <a:blip r:embed="rId5"/>
          <a:stretch>
            <a:fillRect/>
          </a:stretch>
        </p:blipFill>
        <p:spPr>
          <a:xfrm>
            <a:off x="577998" y="1365731"/>
            <a:ext cx="4403403" cy="2431509"/>
          </a:xfrm>
          <a:prstGeom prst="rect">
            <a:avLst/>
          </a:prstGeom>
        </p:spPr>
      </p:pic>
      <p:pic>
        <p:nvPicPr>
          <p:cNvPr id="4" name="8G-50mm-Rough">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8443" y="4102040"/>
            <a:ext cx="5096175" cy="2329240"/>
          </a:xfrm>
          <a:prstGeom prst="rect">
            <a:avLst/>
          </a:prstGeom>
        </p:spPr>
      </p:pic>
    </p:spTree>
    <p:extLst>
      <p:ext uri="{BB962C8B-B14F-4D97-AF65-F5344CB8AC3E}">
        <p14:creationId xmlns:p14="http://schemas.microsoft.com/office/powerpoint/2010/main" val="1445097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0791" y="128810"/>
            <a:ext cx="8911687" cy="1280890"/>
          </a:xfrm>
        </p:spPr>
        <p:txBody>
          <a:bodyPr/>
          <a:lstStyle/>
          <a:p>
            <a:r>
              <a:rPr kumimoji="1" lang="ja-JP" altLang="en-US" dirty="0" smtClean="0"/>
              <a:t>コルゲートホーン</a:t>
            </a:r>
            <a:endParaRPr kumimoji="1" lang="ja-JP" altLang="en-US"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0" y="909065"/>
            <a:ext cx="8905216" cy="6049919"/>
          </a:xfrm>
          <a:prstGeom prst="rect">
            <a:avLst/>
          </a:prstGeom>
        </p:spPr>
      </p:pic>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54208" y="406400"/>
            <a:ext cx="5807533" cy="3698260"/>
          </a:xfrm>
          <a:prstGeom prst="rect">
            <a:avLst/>
          </a:prstGeom>
        </p:spPr>
      </p:pic>
    </p:spTree>
    <p:extLst>
      <p:ext uri="{BB962C8B-B14F-4D97-AF65-F5344CB8AC3E}">
        <p14:creationId xmlns:p14="http://schemas.microsoft.com/office/powerpoint/2010/main" val="3615871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715091" y="94276"/>
            <a:ext cx="10567447" cy="6876283"/>
          </a:xfrm>
          <a:prstGeom prst="rect">
            <a:avLst/>
          </a:prstGeom>
        </p:spPr>
      </p:pic>
      <p:sp>
        <p:nvSpPr>
          <p:cNvPr id="5" name="テキスト ボックス 4"/>
          <p:cNvSpPr txBox="1"/>
          <p:nvPr/>
        </p:nvSpPr>
        <p:spPr>
          <a:xfrm>
            <a:off x="10585152" y="6324228"/>
            <a:ext cx="1107996"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t>ビーム</a:t>
            </a:r>
            <a:r>
              <a:rPr kumimoji="1" lang="ja-JP" altLang="en-US" dirty="0" smtClean="0"/>
              <a:t>が</a:t>
            </a:r>
            <a:endParaRPr kumimoji="1" lang="en-US" altLang="ja-JP" dirty="0" smtClean="0"/>
          </a:p>
          <a:p>
            <a:r>
              <a:rPr kumimoji="1" lang="ja-JP" altLang="en-US" dirty="0"/>
              <a:t>凹</a:t>
            </a:r>
            <a:r>
              <a:rPr kumimoji="1" lang="ja-JP" altLang="en-US" dirty="0" smtClean="0"/>
              <a:t>んでる</a:t>
            </a:r>
            <a:endParaRPr kumimoji="1" lang="ja-JP" altLang="en-US" dirty="0"/>
          </a:p>
        </p:txBody>
      </p:sp>
      <p:sp>
        <p:nvSpPr>
          <p:cNvPr id="6" name="テキスト ボックス 5"/>
          <p:cNvSpPr txBox="1"/>
          <p:nvPr/>
        </p:nvSpPr>
        <p:spPr>
          <a:xfrm>
            <a:off x="7249212" y="5954896"/>
            <a:ext cx="877163" cy="369332"/>
          </a:xfrm>
          <a:prstGeom prst="rect">
            <a:avLst/>
          </a:prstGeom>
          <a:noFill/>
        </p:spPr>
        <p:txBody>
          <a:bodyPr wrap="none" rtlCol="0">
            <a:spAutoFit/>
          </a:bodyPr>
          <a:lstStyle/>
          <a:p>
            <a:r>
              <a:rPr kumimoji="1" lang="ja-JP" altLang="en-US" dirty="0" smtClean="0"/>
              <a:t>主偏波</a:t>
            </a:r>
            <a:endParaRPr kumimoji="1" lang="ja-JP" altLang="en-US" dirty="0"/>
          </a:p>
        </p:txBody>
      </p:sp>
      <p:sp>
        <p:nvSpPr>
          <p:cNvPr id="7" name="テキスト ボックス 6"/>
          <p:cNvSpPr txBox="1"/>
          <p:nvPr/>
        </p:nvSpPr>
        <p:spPr>
          <a:xfrm>
            <a:off x="2009480" y="4702702"/>
            <a:ext cx="877163" cy="369332"/>
          </a:xfrm>
          <a:prstGeom prst="rect">
            <a:avLst/>
          </a:prstGeom>
          <a:noFill/>
        </p:spPr>
        <p:txBody>
          <a:bodyPr wrap="none" rtlCol="0">
            <a:spAutoFit/>
          </a:bodyPr>
          <a:lstStyle/>
          <a:p>
            <a:r>
              <a:rPr kumimoji="1" lang="ja-JP" altLang="en-US" dirty="0" smtClean="0"/>
              <a:t>主偏波</a:t>
            </a:r>
            <a:endParaRPr kumimoji="1" lang="ja-JP" altLang="en-US" dirty="0"/>
          </a:p>
        </p:txBody>
      </p:sp>
      <p:sp>
        <p:nvSpPr>
          <p:cNvPr id="8" name="テキスト ボックス 7"/>
          <p:cNvSpPr txBox="1"/>
          <p:nvPr/>
        </p:nvSpPr>
        <p:spPr>
          <a:xfrm>
            <a:off x="7477026" y="4887368"/>
            <a:ext cx="1107996" cy="369332"/>
          </a:xfrm>
          <a:prstGeom prst="rect">
            <a:avLst/>
          </a:prstGeom>
          <a:noFill/>
        </p:spPr>
        <p:txBody>
          <a:bodyPr wrap="none" rtlCol="0">
            <a:spAutoFit/>
          </a:bodyPr>
          <a:lstStyle/>
          <a:p>
            <a:r>
              <a:rPr kumimoji="1" lang="ja-JP" altLang="en-US" dirty="0" smtClean="0"/>
              <a:t>交差偏波</a:t>
            </a:r>
            <a:endParaRPr kumimoji="1" lang="ja-JP" altLang="en-US" dirty="0"/>
          </a:p>
        </p:txBody>
      </p:sp>
      <p:sp>
        <p:nvSpPr>
          <p:cNvPr id="9" name="テキスト ボックス 8"/>
          <p:cNvSpPr txBox="1"/>
          <p:nvPr/>
        </p:nvSpPr>
        <p:spPr>
          <a:xfrm>
            <a:off x="3425071" y="5256700"/>
            <a:ext cx="1107996" cy="369332"/>
          </a:xfrm>
          <a:prstGeom prst="rect">
            <a:avLst/>
          </a:prstGeom>
          <a:noFill/>
        </p:spPr>
        <p:txBody>
          <a:bodyPr wrap="none" rtlCol="0">
            <a:spAutoFit/>
          </a:bodyPr>
          <a:lstStyle/>
          <a:p>
            <a:r>
              <a:rPr kumimoji="1" lang="ja-JP" altLang="en-US" dirty="0" smtClean="0"/>
              <a:t>交差偏波</a:t>
            </a:r>
            <a:endParaRPr kumimoji="1" lang="ja-JP" altLang="en-US" dirty="0"/>
          </a:p>
        </p:txBody>
      </p:sp>
      <p:sp>
        <p:nvSpPr>
          <p:cNvPr id="10" name="テキスト ボックス 9"/>
          <p:cNvSpPr txBox="1"/>
          <p:nvPr/>
        </p:nvSpPr>
        <p:spPr>
          <a:xfrm>
            <a:off x="9209987" y="2648932"/>
            <a:ext cx="1297150" cy="369332"/>
          </a:xfrm>
          <a:prstGeom prst="rect">
            <a:avLst/>
          </a:prstGeom>
          <a:noFill/>
        </p:spPr>
        <p:txBody>
          <a:bodyPr wrap="none" rtlCol="0">
            <a:spAutoFit/>
          </a:bodyPr>
          <a:lstStyle/>
          <a:p>
            <a:r>
              <a:rPr kumimoji="1" lang="ja-JP" altLang="en-US" dirty="0" smtClean="0"/>
              <a:t>直交</a:t>
            </a:r>
            <a:r>
              <a:rPr kumimoji="1" lang="en-US" altLang="ja-JP" dirty="0" smtClean="0"/>
              <a:t>3dB</a:t>
            </a:r>
            <a:r>
              <a:rPr kumimoji="1" lang="ja-JP" altLang="en-US" dirty="0" smtClean="0"/>
              <a:t>幅</a:t>
            </a:r>
            <a:endParaRPr kumimoji="1" lang="ja-JP" altLang="en-US" dirty="0"/>
          </a:p>
        </p:txBody>
      </p:sp>
      <p:sp>
        <p:nvSpPr>
          <p:cNvPr id="11" name="テキスト ボックス 10"/>
          <p:cNvSpPr txBox="1"/>
          <p:nvPr/>
        </p:nvSpPr>
        <p:spPr>
          <a:xfrm>
            <a:off x="7687793" y="1767080"/>
            <a:ext cx="1425390" cy="369332"/>
          </a:xfrm>
          <a:prstGeom prst="rect">
            <a:avLst/>
          </a:prstGeom>
          <a:noFill/>
        </p:spPr>
        <p:txBody>
          <a:bodyPr wrap="none" rtlCol="0">
            <a:spAutoFit/>
          </a:bodyPr>
          <a:lstStyle/>
          <a:p>
            <a:r>
              <a:rPr kumimoji="1" lang="ja-JP" altLang="en-US" dirty="0" smtClean="0"/>
              <a:t>直交</a:t>
            </a:r>
            <a:r>
              <a:rPr kumimoji="1" lang="en-US" altLang="ja-JP" dirty="0" smtClean="0"/>
              <a:t>10dB</a:t>
            </a:r>
            <a:r>
              <a:rPr kumimoji="1" lang="ja-JP" altLang="en-US" dirty="0" smtClean="0"/>
              <a:t>幅</a:t>
            </a:r>
            <a:endParaRPr kumimoji="1" lang="ja-JP" altLang="en-US" dirty="0"/>
          </a:p>
        </p:txBody>
      </p:sp>
      <p:sp>
        <p:nvSpPr>
          <p:cNvPr id="12" name="テキスト ボックス 11"/>
          <p:cNvSpPr txBox="1"/>
          <p:nvPr/>
        </p:nvSpPr>
        <p:spPr>
          <a:xfrm>
            <a:off x="1778647" y="2434834"/>
            <a:ext cx="1107996" cy="369332"/>
          </a:xfrm>
          <a:prstGeom prst="rect">
            <a:avLst/>
          </a:prstGeom>
          <a:noFill/>
        </p:spPr>
        <p:txBody>
          <a:bodyPr wrap="none" rtlCol="0">
            <a:spAutoFit/>
          </a:bodyPr>
          <a:lstStyle/>
          <a:p>
            <a:r>
              <a:rPr kumimoji="1" lang="ja-JP" altLang="en-US" dirty="0"/>
              <a:t>リターン</a:t>
            </a:r>
          </a:p>
        </p:txBody>
      </p:sp>
    </p:spTree>
    <p:extLst>
      <p:ext uri="{BB962C8B-B14F-4D97-AF65-F5344CB8AC3E}">
        <p14:creationId xmlns:p14="http://schemas.microsoft.com/office/powerpoint/2010/main" val="3783057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Phase shifter</a:t>
            </a:r>
            <a:endParaRPr kumimoji="1" lang="ja-JP" altLang="en-US" dirty="0"/>
          </a:p>
        </p:txBody>
      </p:sp>
      <p:sp>
        <p:nvSpPr>
          <p:cNvPr id="3" name="コンテンツ プレースホルダー 2"/>
          <p:cNvSpPr>
            <a:spLocks noGrp="1"/>
          </p:cNvSpPr>
          <p:nvPr>
            <p:ph idx="1"/>
          </p:nvPr>
        </p:nvSpPr>
        <p:spPr>
          <a:xfrm>
            <a:off x="1331911" y="1264555"/>
            <a:ext cx="10440989" cy="3777622"/>
          </a:xfrm>
        </p:spPr>
        <p:txBody>
          <a:bodyPr>
            <a:normAutofit/>
          </a:bodyPr>
          <a:lstStyle/>
          <a:p>
            <a:r>
              <a:rPr lang="ja-JP" altLang="en-US" sz="2400" dirty="0" smtClean="0"/>
              <a:t>シードから導波管出力の場合、そのまま導波管回路で</a:t>
            </a:r>
            <a:r>
              <a:rPr lang="en-US" altLang="ja-JP" sz="2400" dirty="0" smtClean="0"/>
              <a:t>Phase</a:t>
            </a:r>
            <a:r>
              <a:rPr lang="ja-JP" altLang="en-US" sz="2400" dirty="0"/>
              <a:t> </a:t>
            </a:r>
            <a:r>
              <a:rPr lang="en-US" altLang="ja-JP" sz="2400" dirty="0" smtClean="0"/>
              <a:t>shifter</a:t>
            </a:r>
            <a:r>
              <a:rPr lang="ja-JP" altLang="en-US" sz="2400" dirty="0" smtClean="0"/>
              <a:t>をもちいて、両円偏波成分を直交する</a:t>
            </a:r>
            <a:r>
              <a:rPr lang="en-US" altLang="ja-JP" sz="2400" dirty="0" smtClean="0"/>
              <a:t>2</a:t>
            </a:r>
            <a:r>
              <a:rPr lang="ja-JP" altLang="en-US" sz="2400" dirty="0" smtClean="0"/>
              <a:t>直線成分に変換することが可能。</a:t>
            </a:r>
            <a:endParaRPr lang="en-US" altLang="ja-JP" sz="2400" dirty="0" smtClean="0"/>
          </a:p>
          <a:p>
            <a:pPr lvl="1"/>
            <a:r>
              <a:rPr kumimoji="1" lang="ja-JP" altLang="en-US" sz="2000" dirty="0" smtClean="0"/>
              <a:t>円偏波分離機より広帯域だといわれる直交偏波分離機を用いることが可能。</a:t>
            </a:r>
            <a:endParaRPr kumimoji="1" lang="en-US" altLang="ja-JP" sz="2000" dirty="0" smtClean="0"/>
          </a:p>
          <a:p>
            <a:pPr lvl="1"/>
            <a:r>
              <a:rPr kumimoji="1" lang="ja-JP" altLang="en-US" sz="2000" dirty="0" smtClean="0"/>
              <a:t>構成は</a:t>
            </a:r>
            <a:r>
              <a:rPr kumimoji="1" lang="en-US" altLang="ja-JP" sz="2000" dirty="0" smtClean="0"/>
              <a:t>KVN86GHz</a:t>
            </a:r>
            <a:r>
              <a:rPr kumimoji="1" lang="ja-JP" altLang="en-US" sz="2000" dirty="0" smtClean="0"/>
              <a:t>帯と同様の方式</a:t>
            </a:r>
            <a:endParaRPr kumimoji="1" lang="ja-JP" altLang="en-US" sz="2000" dirty="0"/>
          </a:p>
        </p:txBody>
      </p:sp>
      <p:pic>
        <p:nvPicPr>
          <p:cNvPr id="2050" name="Picture 2" descr="Geometry of a two-wall corrugated rectangular wavegui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1543" y="3345516"/>
            <a:ext cx="4330246" cy="351248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336576" y="3842657"/>
            <a:ext cx="1263137" cy="369332"/>
          </a:xfrm>
          <a:prstGeom prst="rect">
            <a:avLst/>
          </a:prstGeom>
          <a:noFill/>
        </p:spPr>
        <p:txBody>
          <a:bodyPr wrap="square" rtlCol="0">
            <a:spAutoFit/>
          </a:bodyPr>
          <a:lstStyle/>
          <a:p>
            <a:r>
              <a:rPr kumimoji="1" lang="en-US" altLang="ja-JP" dirty="0" smtClean="0"/>
              <a:t>KVN</a:t>
            </a:r>
            <a:r>
              <a:rPr kumimoji="1" lang="ja-JP" altLang="en-US" dirty="0" smtClean="0"/>
              <a:t>方式</a:t>
            </a:r>
            <a:endParaRPr kumimoji="1"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562" y="3498820"/>
            <a:ext cx="2843951" cy="2328742"/>
          </a:xfrm>
          <a:prstGeom prst="rect">
            <a:avLst/>
          </a:prstGeom>
        </p:spPr>
      </p:pic>
      <p:sp>
        <p:nvSpPr>
          <p:cNvPr id="6" name="テキスト ボックス 5"/>
          <p:cNvSpPr txBox="1"/>
          <p:nvPr/>
        </p:nvSpPr>
        <p:spPr>
          <a:xfrm>
            <a:off x="3898560" y="5101758"/>
            <a:ext cx="2262158" cy="646331"/>
          </a:xfrm>
          <a:prstGeom prst="rect">
            <a:avLst/>
          </a:prstGeom>
          <a:noFill/>
        </p:spPr>
        <p:txBody>
          <a:bodyPr wrap="none" rtlCol="0">
            <a:spAutoFit/>
          </a:bodyPr>
          <a:lstStyle/>
          <a:p>
            <a:r>
              <a:rPr kumimoji="1" lang="ja-JP" altLang="en-US" dirty="0" smtClean="0"/>
              <a:t>カプトン挿入タイプ</a:t>
            </a:r>
            <a:endParaRPr kumimoji="1" lang="en-US" altLang="ja-JP" dirty="0" smtClean="0"/>
          </a:p>
          <a:p>
            <a:r>
              <a:rPr kumimoji="1" lang="ja-JP" altLang="en-US" dirty="0"/>
              <a:t>　</a:t>
            </a:r>
            <a:r>
              <a:rPr kumimoji="1" lang="ja-JP" altLang="en-US" dirty="0" smtClean="0"/>
              <a:t>ｂｙ ハセ</a:t>
            </a:r>
            <a:endParaRPr kumimoji="1" lang="ja-JP" altLang="en-US" dirty="0"/>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7399" y="3676007"/>
            <a:ext cx="1433430" cy="1173751"/>
          </a:xfrm>
          <a:prstGeom prst="rect">
            <a:avLst/>
          </a:prstGeom>
        </p:spPr>
      </p:pic>
    </p:spTree>
    <p:extLst>
      <p:ext uri="{BB962C8B-B14F-4D97-AF65-F5344CB8AC3E}">
        <p14:creationId xmlns:p14="http://schemas.microsoft.com/office/powerpoint/2010/main" val="3710032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53702" y="4252074"/>
            <a:ext cx="8839200" cy="1473200"/>
          </a:xfrm>
          <a:prstGeom prst="rect">
            <a:avLst/>
          </a:prstGeom>
        </p:spPr>
      </p:pic>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601" y="4273602"/>
            <a:ext cx="1436827" cy="1430144"/>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53702" y="2404077"/>
            <a:ext cx="8856000" cy="1518990"/>
          </a:xfrm>
          <a:prstGeom prst="rect">
            <a:avLst/>
          </a:prstGeom>
        </p:spPr>
      </p:pic>
      <p:cxnSp>
        <p:nvCxnSpPr>
          <p:cNvPr id="8" name="直線コネクタ 7"/>
          <p:cNvCxnSpPr/>
          <p:nvPr/>
        </p:nvCxnSpPr>
        <p:spPr>
          <a:xfrm>
            <a:off x="3045501" y="1991587"/>
            <a:ext cx="0" cy="415398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147134" y="1991587"/>
            <a:ext cx="0" cy="415398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5248767" y="2075070"/>
            <a:ext cx="245900" cy="561124"/>
          </a:xfrm>
          <a:prstGeom prst="straightConnector1">
            <a:avLst/>
          </a:prstGeom>
          <a:ln w="25400" cap="rnd">
            <a:solidFill>
              <a:schemeClr val="tx1"/>
            </a:solidFill>
            <a:round/>
            <a:tailEnd type="arrow"/>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774943" y="1389638"/>
            <a:ext cx="2517298" cy="646331"/>
          </a:xfrm>
          <a:prstGeom prst="rect">
            <a:avLst/>
          </a:prstGeom>
          <a:noFill/>
        </p:spPr>
        <p:txBody>
          <a:bodyPr wrap="square" rtlCol="0">
            <a:spAutoFit/>
          </a:bodyPr>
          <a:lstStyle/>
          <a:p>
            <a:pPr algn="ctr"/>
            <a:r>
              <a:rPr lang="en-US" altLang="ja-JP" dirty="0" smtClean="0"/>
              <a:t>Sin^2 </a:t>
            </a:r>
            <a:r>
              <a:rPr lang="ja-JP" altLang="en-US" dirty="0" smtClean="0"/>
              <a:t>カーブ</a:t>
            </a:r>
            <a:r>
              <a:rPr lang="en-US" altLang="ja-JP" dirty="0" smtClean="0"/>
              <a:t/>
            </a:r>
            <a:br>
              <a:rPr lang="en-US" altLang="ja-JP" dirty="0" smtClean="0"/>
            </a:br>
            <a:r>
              <a:rPr lang="ja-JP" altLang="en-US" dirty="0" smtClean="0"/>
              <a:t> </a:t>
            </a:r>
            <a:r>
              <a:rPr lang="en-US" altLang="ja-JP" dirty="0" smtClean="0"/>
              <a:t>( </a:t>
            </a:r>
            <a:r>
              <a:rPr lang="ja-JP" altLang="en-US" dirty="0" smtClean="0"/>
              <a:t>曲率等もかえてる </a:t>
            </a:r>
            <a:r>
              <a:rPr lang="en-US" altLang="ja-JP" dirty="0" smtClean="0"/>
              <a:t>)</a:t>
            </a:r>
            <a:endParaRPr kumimoji="1" lang="ja-JP" altLang="en-US" dirty="0"/>
          </a:p>
        </p:txBody>
      </p:sp>
      <p:cxnSp>
        <p:nvCxnSpPr>
          <p:cNvPr id="21" name="直線矢印コネクタ 20"/>
          <p:cNvCxnSpPr/>
          <p:nvPr/>
        </p:nvCxnSpPr>
        <p:spPr>
          <a:xfrm flipH="1">
            <a:off x="3496110" y="1728185"/>
            <a:ext cx="245900" cy="561124"/>
          </a:xfrm>
          <a:prstGeom prst="straightConnector1">
            <a:avLst/>
          </a:prstGeom>
          <a:ln w="25400" cap="rnd">
            <a:solidFill>
              <a:schemeClr val="tx1"/>
            </a:solidFill>
            <a:round/>
            <a:tailEnd type="arrow"/>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206275" y="1080716"/>
            <a:ext cx="1716258" cy="646331"/>
          </a:xfrm>
          <a:prstGeom prst="rect">
            <a:avLst/>
          </a:prstGeom>
          <a:noFill/>
        </p:spPr>
        <p:txBody>
          <a:bodyPr wrap="square" rtlCol="0">
            <a:spAutoFit/>
          </a:bodyPr>
          <a:lstStyle/>
          <a:p>
            <a:pPr algn="ctr"/>
            <a:r>
              <a:rPr kumimoji="1" lang="ja-JP" altLang="en-US" dirty="0" smtClean="0"/>
              <a:t>リッジ </a:t>
            </a:r>
            <a:r>
              <a:rPr kumimoji="1" lang="en-US" altLang="ja-JP" dirty="0" smtClean="0"/>
              <a:t>WG </a:t>
            </a:r>
            <a:r>
              <a:rPr kumimoji="1" lang="ja-JP" altLang="en-US" dirty="0" smtClean="0"/>
              <a:t>長に差を設ける</a:t>
            </a:r>
            <a:endParaRPr kumimoji="1" lang="ja-JP" altLang="en-US" dirty="0"/>
          </a:p>
        </p:txBody>
      </p:sp>
      <p:cxnSp>
        <p:nvCxnSpPr>
          <p:cNvPr id="23" name="直線矢印コネクタ 22"/>
          <p:cNvCxnSpPr/>
          <p:nvPr/>
        </p:nvCxnSpPr>
        <p:spPr>
          <a:xfrm flipH="1" flipV="1">
            <a:off x="1606839" y="5526584"/>
            <a:ext cx="219055" cy="618992"/>
          </a:xfrm>
          <a:prstGeom prst="straightConnector1">
            <a:avLst/>
          </a:prstGeom>
          <a:ln w="25400" cap="rnd">
            <a:solidFill>
              <a:schemeClr val="tx1"/>
            </a:solidFill>
            <a:round/>
            <a:tailEnd type="arrow"/>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967765" y="6245533"/>
            <a:ext cx="2077736" cy="369332"/>
          </a:xfrm>
          <a:prstGeom prst="rect">
            <a:avLst/>
          </a:prstGeom>
          <a:noFill/>
        </p:spPr>
        <p:txBody>
          <a:bodyPr wrap="square" rtlCol="0">
            <a:spAutoFit/>
          </a:bodyPr>
          <a:lstStyle/>
          <a:p>
            <a:pPr algn="ctr"/>
            <a:r>
              <a:rPr kumimoji="1" lang="ja-JP" altLang="en-US" dirty="0" smtClean="0"/>
              <a:t>リッジ高も違う</a:t>
            </a:r>
            <a:endParaRPr kumimoji="1" lang="ja-JP" altLang="en-US" dirty="0"/>
          </a:p>
        </p:txBody>
      </p:sp>
      <p:sp>
        <p:nvSpPr>
          <p:cNvPr id="2" name="テキスト ボックス 1"/>
          <p:cNvSpPr txBox="1"/>
          <p:nvPr/>
        </p:nvSpPr>
        <p:spPr>
          <a:xfrm>
            <a:off x="637601" y="311887"/>
            <a:ext cx="10854253" cy="584775"/>
          </a:xfrm>
          <a:prstGeom prst="rect">
            <a:avLst/>
          </a:prstGeom>
          <a:noFill/>
        </p:spPr>
        <p:txBody>
          <a:bodyPr wrap="none" rtlCol="0">
            <a:spAutoFit/>
          </a:bodyPr>
          <a:lstStyle/>
          <a:p>
            <a:r>
              <a:rPr kumimoji="1" lang="ja-JP" altLang="en-US" sz="3200" dirty="0" smtClean="0"/>
              <a:t>クアッドリッジ導波管でも位相差がつけれないか</a:t>
            </a:r>
            <a:r>
              <a:rPr kumimoji="1" lang="ja-JP" altLang="en-US" sz="3200" dirty="0" err="1" smtClean="0"/>
              <a:t>。。。。</a:t>
            </a:r>
            <a:endParaRPr kumimoji="1" lang="ja-JP" altLang="en-US" sz="3200" dirty="0"/>
          </a:p>
        </p:txBody>
      </p:sp>
    </p:spTree>
    <p:extLst>
      <p:ext uri="{BB962C8B-B14F-4D97-AF65-F5344CB8AC3E}">
        <p14:creationId xmlns:p14="http://schemas.microsoft.com/office/powerpoint/2010/main" val="2989201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8389" y="205840"/>
            <a:ext cx="5938811" cy="2710554"/>
          </a:xfrm>
          <a:prstGeom prst="rect">
            <a:avLst/>
          </a:prstGeom>
        </p:spPr>
      </p:pic>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t="3402"/>
          <a:stretch/>
        </p:blipFill>
        <p:spPr>
          <a:xfrm>
            <a:off x="6005539" y="3082652"/>
            <a:ext cx="5938811" cy="2618354"/>
          </a:xfrm>
          <a:prstGeom prst="rect">
            <a:avLst/>
          </a:prstGeom>
        </p:spPr>
      </p:pic>
      <p:sp>
        <p:nvSpPr>
          <p:cNvPr id="6" name="テキスト ボックス 5"/>
          <p:cNvSpPr txBox="1"/>
          <p:nvPr/>
        </p:nvSpPr>
        <p:spPr>
          <a:xfrm>
            <a:off x="1509350" y="378161"/>
            <a:ext cx="2957649" cy="523220"/>
          </a:xfrm>
          <a:prstGeom prst="rect">
            <a:avLst/>
          </a:prstGeom>
          <a:noFill/>
        </p:spPr>
        <p:txBody>
          <a:bodyPr wrap="square" rtlCol="0">
            <a:spAutoFit/>
          </a:bodyPr>
          <a:lstStyle/>
          <a:p>
            <a:pPr algn="ctr"/>
            <a:r>
              <a:rPr kumimoji="1" lang="en-US" altLang="ja-JP" sz="2800" dirty="0" smtClean="0"/>
              <a:t>YH </a:t>
            </a:r>
            <a:r>
              <a:rPr kumimoji="1" lang="ja-JP" altLang="en-US" sz="2800" dirty="0" smtClean="0"/>
              <a:t>モデル </a:t>
            </a:r>
            <a:r>
              <a:rPr kumimoji="1" lang="en-US" altLang="ja-JP" sz="2800" dirty="0" smtClean="0"/>
              <a:t>#14</a:t>
            </a:r>
            <a:endParaRPr kumimoji="1" lang="ja-JP" altLang="en-US" sz="2800" dirty="0"/>
          </a:p>
        </p:txBody>
      </p:sp>
      <p:sp>
        <p:nvSpPr>
          <p:cNvPr id="7" name="テキスト ボックス 6"/>
          <p:cNvSpPr txBox="1"/>
          <p:nvPr/>
        </p:nvSpPr>
        <p:spPr>
          <a:xfrm>
            <a:off x="1269673" y="901381"/>
            <a:ext cx="4541902" cy="1384995"/>
          </a:xfrm>
          <a:prstGeom prst="rect">
            <a:avLst/>
          </a:prstGeom>
          <a:noFill/>
        </p:spPr>
        <p:txBody>
          <a:bodyPr wrap="square" rtlCol="0">
            <a:spAutoFit/>
          </a:bodyPr>
          <a:lstStyle/>
          <a:p>
            <a:pPr algn="ctr"/>
            <a:r>
              <a:rPr kumimoji="1" lang="en-US" altLang="ja-JP" sz="2800" dirty="0" smtClean="0"/>
              <a:t>90-120 GHz </a:t>
            </a:r>
            <a:r>
              <a:rPr kumimoji="1" lang="ja-JP" altLang="en-US" sz="2800" dirty="0" smtClean="0"/>
              <a:t>で</a:t>
            </a:r>
            <a:endParaRPr kumimoji="1" lang="en-US" altLang="ja-JP" sz="2800" dirty="0" smtClean="0"/>
          </a:p>
          <a:p>
            <a:pPr algn="ctr"/>
            <a:r>
              <a:rPr kumimoji="1" lang="ja-JP" altLang="en-US" sz="2800" dirty="0" smtClean="0"/>
              <a:t>とてもフラット</a:t>
            </a:r>
            <a:endParaRPr kumimoji="1" lang="en-US" altLang="ja-JP" sz="2800" dirty="0" smtClean="0"/>
          </a:p>
          <a:p>
            <a:pPr algn="ctr"/>
            <a:r>
              <a:rPr lang="en-US" altLang="ja-JP" sz="2800" dirty="0" smtClean="0"/>
              <a:t>( </a:t>
            </a:r>
            <a:r>
              <a:rPr lang="ja-JP" altLang="en-US" sz="2800" dirty="0" smtClean="0"/>
              <a:t>だが </a:t>
            </a:r>
            <a:r>
              <a:rPr lang="en-US" altLang="ja-JP" sz="2800" dirty="0" smtClean="0"/>
              <a:t>30deg )</a:t>
            </a:r>
            <a:endParaRPr kumimoji="1" lang="ja-JP" altLang="en-US" sz="2800" dirty="0"/>
          </a:p>
        </p:txBody>
      </p:sp>
      <p:sp>
        <p:nvSpPr>
          <p:cNvPr id="10" name="テキスト ボックス 9"/>
          <p:cNvSpPr txBox="1"/>
          <p:nvPr/>
        </p:nvSpPr>
        <p:spPr>
          <a:xfrm>
            <a:off x="1406487" y="3592737"/>
            <a:ext cx="2957649" cy="523220"/>
          </a:xfrm>
          <a:prstGeom prst="rect">
            <a:avLst/>
          </a:prstGeom>
          <a:noFill/>
        </p:spPr>
        <p:txBody>
          <a:bodyPr wrap="square" rtlCol="0">
            <a:spAutoFit/>
          </a:bodyPr>
          <a:lstStyle/>
          <a:p>
            <a:pPr algn="ctr"/>
            <a:r>
              <a:rPr lang="en-US" altLang="ja-JP" sz="2800" dirty="0" smtClean="0"/>
              <a:t>Masui </a:t>
            </a:r>
            <a:r>
              <a:rPr kumimoji="1" lang="ja-JP" altLang="en-US" sz="2800" dirty="0" smtClean="0"/>
              <a:t>モデル </a:t>
            </a:r>
            <a:r>
              <a:rPr kumimoji="1" lang="en-US" altLang="ja-JP" sz="2800" dirty="0" smtClean="0"/>
              <a:t>#3</a:t>
            </a:r>
            <a:endParaRPr kumimoji="1" lang="ja-JP" altLang="en-US" sz="2800" dirty="0"/>
          </a:p>
        </p:txBody>
      </p:sp>
      <p:sp>
        <p:nvSpPr>
          <p:cNvPr id="11" name="テキスト ボックス 10"/>
          <p:cNvSpPr txBox="1"/>
          <p:nvPr/>
        </p:nvSpPr>
        <p:spPr>
          <a:xfrm>
            <a:off x="1166810" y="4115957"/>
            <a:ext cx="4541902" cy="1384995"/>
          </a:xfrm>
          <a:prstGeom prst="rect">
            <a:avLst/>
          </a:prstGeom>
          <a:noFill/>
        </p:spPr>
        <p:txBody>
          <a:bodyPr wrap="square" rtlCol="0">
            <a:spAutoFit/>
          </a:bodyPr>
          <a:lstStyle/>
          <a:p>
            <a:pPr algn="ctr"/>
            <a:r>
              <a:rPr kumimoji="1" lang="en-US" altLang="ja-JP" sz="2800" dirty="0" smtClean="0"/>
              <a:t>65-105 GHz </a:t>
            </a:r>
            <a:r>
              <a:rPr kumimoji="1" lang="ja-JP" altLang="en-US" sz="2800" dirty="0" smtClean="0"/>
              <a:t>で</a:t>
            </a:r>
            <a:endParaRPr kumimoji="1" lang="en-US" altLang="ja-JP" sz="2800" dirty="0" smtClean="0"/>
          </a:p>
          <a:p>
            <a:pPr algn="ctr"/>
            <a:r>
              <a:rPr lang="en-US" altLang="ja-JP" sz="2800" dirty="0" smtClean="0"/>
              <a:t>120</a:t>
            </a:r>
            <a:r>
              <a:rPr lang="ja-JP" altLang="en-US" sz="2800" dirty="0" smtClean="0"/>
              <a:t>～</a:t>
            </a:r>
            <a:r>
              <a:rPr lang="en-US" altLang="ja-JP" sz="2800" dirty="0" smtClean="0"/>
              <a:t>80deg</a:t>
            </a:r>
            <a:r>
              <a:rPr lang="ja-JP" altLang="en-US" sz="2800" dirty="0" smtClean="0"/>
              <a:t>くらい</a:t>
            </a:r>
            <a:endParaRPr lang="en-US" altLang="ja-JP" sz="2800" dirty="0" smtClean="0"/>
          </a:p>
          <a:p>
            <a:pPr algn="ctr"/>
            <a:r>
              <a:rPr kumimoji="1" lang="ja-JP" altLang="en-US" sz="2800" dirty="0" smtClean="0"/>
              <a:t>とてもよさそう。</a:t>
            </a:r>
            <a:endParaRPr kumimoji="1" lang="ja-JP" altLang="en-US" sz="2800" dirty="0"/>
          </a:p>
        </p:txBody>
      </p:sp>
      <p:sp>
        <p:nvSpPr>
          <p:cNvPr id="3" name="テキスト ボックス 2"/>
          <p:cNvSpPr txBox="1"/>
          <p:nvPr/>
        </p:nvSpPr>
        <p:spPr>
          <a:xfrm flipH="1">
            <a:off x="1406486" y="5834220"/>
            <a:ext cx="9432963" cy="954107"/>
          </a:xfrm>
          <a:prstGeom prst="rect">
            <a:avLst/>
          </a:prstGeom>
          <a:noFill/>
        </p:spPr>
        <p:txBody>
          <a:bodyPr wrap="square" rtlCol="0">
            <a:spAutoFit/>
          </a:bodyPr>
          <a:lstStyle/>
          <a:p>
            <a:r>
              <a:rPr kumimoji="1" lang="ja-JP" altLang="en-US" sz="2800" b="1" dirty="0" smtClean="0"/>
              <a:t>広帯域</a:t>
            </a:r>
            <a:r>
              <a:rPr kumimoji="1" lang="en-US" altLang="ja-JP" sz="2800" b="1" dirty="0" smtClean="0"/>
              <a:t>OMT</a:t>
            </a:r>
            <a:r>
              <a:rPr kumimoji="1" lang="ja-JP" altLang="en-US" sz="2800" b="1" dirty="0" smtClean="0"/>
              <a:t>＋アンプ＋</a:t>
            </a:r>
            <a:r>
              <a:rPr kumimoji="1" lang="en-US" altLang="ja-JP" sz="2800" b="1" dirty="0" smtClean="0"/>
              <a:t>90</a:t>
            </a:r>
            <a:r>
              <a:rPr kumimoji="1" lang="ja-JP" altLang="en-US" sz="2800" b="1" dirty="0" smtClean="0"/>
              <a:t>度ハイブリッド　</a:t>
            </a:r>
            <a:endParaRPr kumimoji="1" lang="en-US" altLang="ja-JP" sz="2800" b="1" dirty="0" smtClean="0"/>
          </a:p>
          <a:p>
            <a:r>
              <a:rPr kumimoji="1" lang="ja-JP" altLang="en-US" sz="2800" b="1" dirty="0"/>
              <a:t>　</a:t>
            </a:r>
            <a:r>
              <a:rPr kumimoji="1" lang="ja-JP" altLang="en-US" sz="2800" b="1" dirty="0" smtClean="0"/>
              <a:t>　　　→　広帯域な両円偏波受信機</a:t>
            </a:r>
            <a:endParaRPr kumimoji="1" lang="ja-JP" altLang="en-US" sz="2800" b="1" dirty="0"/>
          </a:p>
        </p:txBody>
      </p:sp>
    </p:spTree>
    <p:extLst>
      <p:ext uri="{BB962C8B-B14F-4D97-AF65-F5344CB8AC3E}">
        <p14:creationId xmlns:p14="http://schemas.microsoft.com/office/powerpoint/2010/main" val="1445163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まとめ、今後</a:t>
            </a:r>
            <a:endParaRPr kumimoji="1" lang="ja-JP" altLang="en-US" dirty="0"/>
          </a:p>
        </p:txBody>
      </p:sp>
      <p:sp>
        <p:nvSpPr>
          <p:cNvPr id="3" name="コンテンツ プレースホルダー 2"/>
          <p:cNvSpPr>
            <a:spLocks noGrp="1"/>
          </p:cNvSpPr>
          <p:nvPr>
            <p:ph idx="1"/>
          </p:nvPr>
        </p:nvSpPr>
        <p:spPr>
          <a:xfrm>
            <a:off x="1674680" y="1734140"/>
            <a:ext cx="9641019" cy="3777622"/>
          </a:xfrm>
        </p:spPr>
        <p:txBody>
          <a:bodyPr>
            <a:noAutofit/>
          </a:bodyPr>
          <a:lstStyle/>
          <a:p>
            <a:r>
              <a:rPr kumimoji="1" lang="ja-JP" altLang="en-US" sz="2400" dirty="0" smtClean="0"/>
              <a:t>コルゲートホーン</a:t>
            </a:r>
            <a:r>
              <a:rPr lang="en-US" altLang="ja-JP" sz="2400" dirty="0"/>
              <a:t>	</a:t>
            </a:r>
            <a:r>
              <a:rPr lang="en-US" altLang="ja-JP" sz="2400" dirty="0" smtClean="0"/>
              <a:t>		</a:t>
            </a:r>
            <a:r>
              <a:rPr kumimoji="1" lang="ja-JP" altLang="en-US" sz="2400" dirty="0" smtClean="0"/>
              <a:t>△広帯域</a:t>
            </a:r>
            <a:r>
              <a:rPr kumimoji="1" lang="en-US" altLang="ja-JP" sz="2400" dirty="0" smtClean="0"/>
              <a:t>	</a:t>
            </a:r>
            <a:r>
              <a:rPr kumimoji="1" lang="ja-JP" altLang="en-US" sz="2400" dirty="0" smtClean="0"/>
              <a:t>○ビーム形状</a:t>
            </a:r>
            <a:r>
              <a:rPr kumimoji="1" lang="en-US" altLang="ja-JP" sz="2400" dirty="0" smtClean="0"/>
              <a:t>	</a:t>
            </a:r>
            <a:r>
              <a:rPr lang="ja-JP" altLang="en-US" sz="2400" dirty="0"/>
              <a:t>→</a:t>
            </a:r>
            <a:r>
              <a:rPr kumimoji="1" lang="en-US" altLang="ja-JP" sz="2400" dirty="0" smtClean="0"/>
              <a:t>Band</a:t>
            </a:r>
            <a:r>
              <a:rPr kumimoji="1" lang="ja-JP" altLang="en-US" sz="2400" dirty="0" smtClean="0"/>
              <a:t> </a:t>
            </a:r>
            <a:r>
              <a:rPr kumimoji="1" lang="en-US" altLang="ja-JP" sz="2400" dirty="0" smtClean="0"/>
              <a:t>5C</a:t>
            </a:r>
          </a:p>
          <a:p>
            <a:pPr lvl="1"/>
            <a:r>
              <a:rPr lang="en-US" altLang="ja-JP" sz="2000" dirty="0" smtClean="0"/>
              <a:t>Axially</a:t>
            </a:r>
            <a:r>
              <a:rPr lang="ja-JP" altLang="en-US" sz="2000" dirty="0" smtClean="0"/>
              <a:t>型で性能追求する。</a:t>
            </a:r>
            <a:endParaRPr lang="en-US" altLang="ja-JP" sz="2000" dirty="0" smtClean="0"/>
          </a:p>
          <a:p>
            <a:pPr lvl="1"/>
            <a:r>
              <a:rPr lang="ja-JP" altLang="en-US" sz="2000" dirty="0" smtClean="0"/>
              <a:t>いずれは、アンテナ込みで評価（計算</a:t>
            </a:r>
            <a:r>
              <a:rPr lang="en-US" altLang="ja-JP" sz="2000" dirty="0" smtClean="0"/>
              <a:t>)</a:t>
            </a:r>
            <a:r>
              <a:rPr lang="ja-JP" altLang="en-US" sz="2000" dirty="0" smtClean="0"/>
              <a:t>を行う。</a:t>
            </a:r>
            <a:endParaRPr lang="en-US" altLang="ja-JP" sz="2000" dirty="0"/>
          </a:p>
          <a:p>
            <a:pPr lvl="1"/>
            <a:endParaRPr kumimoji="1" lang="en-US" altLang="ja-JP" sz="2000" dirty="0" smtClean="0"/>
          </a:p>
          <a:p>
            <a:r>
              <a:rPr lang="ja-JP" altLang="en-US" sz="2400" dirty="0" smtClean="0"/>
              <a:t>クアッドリッジアンテナ</a:t>
            </a:r>
            <a:r>
              <a:rPr lang="en-US" altLang="ja-JP" sz="2400" dirty="0" smtClean="0"/>
              <a:t>	</a:t>
            </a:r>
            <a:r>
              <a:rPr lang="ja-JP" altLang="en-US" sz="2400" dirty="0" smtClean="0"/>
              <a:t>○広帯域</a:t>
            </a:r>
            <a:r>
              <a:rPr lang="en-US" altLang="ja-JP" sz="2400" dirty="0" smtClean="0"/>
              <a:t>	</a:t>
            </a:r>
            <a:r>
              <a:rPr lang="ja-JP" altLang="en-US" sz="2400" dirty="0" smtClean="0"/>
              <a:t>△ビーム形状</a:t>
            </a:r>
            <a:r>
              <a:rPr lang="en-US" altLang="ja-JP" sz="2400" dirty="0" smtClean="0"/>
              <a:t>	</a:t>
            </a:r>
            <a:r>
              <a:rPr lang="ja-JP" altLang="en-US" sz="2400" dirty="0" smtClean="0"/>
              <a:t>→</a:t>
            </a:r>
            <a:r>
              <a:rPr lang="en-US" altLang="ja-JP" sz="2400" dirty="0" smtClean="0"/>
              <a:t>Band</a:t>
            </a:r>
            <a:r>
              <a:rPr lang="ja-JP" altLang="en-US" sz="2400" dirty="0" smtClean="0"/>
              <a:t> </a:t>
            </a:r>
            <a:r>
              <a:rPr lang="en-US" altLang="ja-JP" sz="2400" dirty="0" smtClean="0"/>
              <a:t>B</a:t>
            </a:r>
          </a:p>
          <a:p>
            <a:pPr lvl="1"/>
            <a:r>
              <a:rPr kumimoji="1" lang="ja-JP" altLang="en-US" sz="2000" dirty="0"/>
              <a:t>広</a:t>
            </a:r>
            <a:r>
              <a:rPr kumimoji="1" lang="ja-JP" altLang="en-US" sz="2000" dirty="0" smtClean="0"/>
              <a:t>帯域でもビーム性能がそこそこな設計を行う。</a:t>
            </a:r>
            <a:endParaRPr kumimoji="1" lang="en-US" altLang="ja-JP" sz="2000" dirty="0" smtClean="0"/>
          </a:p>
          <a:p>
            <a:pPr lvl="1"/>
            <a:r>
              <a:rPr lang="ja-JP" altLang="en-US" sz="2000" dirty="0"/>
              <a:t>同様</a:t>
            </a:r>
            <a:r>
              <a:rPr lang="ja-JP" altLang="en-US" sz="2000" dirty="0" smtClean="0"/>
              <a:t>にアンテナ込みで評価を行う。</a:t>
            </a:r>
            <a:endParaRPr lang="en-US" altLang="ja-JP" sz="2000" dirty="0" smtClean="0"/>
          </a:p>
          <a:p>
            <a:pPr lvl="1"/>
            <a:endParaRPr kumimoji="1" lang="ja-JP" altLang="en-US" sz="2000" dirty="0"/>
          </a:p>
        </p:txBody>
      </p:sp>
    </p:spTree>
    <p:extLst>
      <p:ext uri="{BB962C8B-B14F-4D97-AF65-F5344CB8AC3E}">
        <p14:creationId xmlns:p14="http://schemas.microsoft.com/office/powerpoint/2010/main" val="164187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914400" y="1747101"/>
            <a:ext cx="10505371" cy="3777622"/>
          </a:xfrm>
        </p:spPr>
        <p:txBody>
          <a:bodyPr>
            <a:normAutofit fontScale="85000" lnSpcReduction="20000"/>
          </a:bodyPr>
          <a:lstStyle/>
          <a:p>
            <a:r>
              <a:rPr kumimoji="1" lang="ja-JP" altLang="en-US" sz="3200" dirty="0" smtClean="0"/>
              <a:t>受信機開発の側面から参加する場合、主に以下の受信機バンド帯が考えられる。</a:t>
            </a:r>
            <a:endParaRPr kumimoji="1" lang="en-US" altLang="ja-JP" sz="3200" dirty="0" smtClean="0"/>
          </a:p>
          <a:p>
            <a:pPr lvl="1"/>
            <a:r>
              <a:rPr lang="ja-JP" altLang="en-US" sz="2800" b="1" dirty="0" smtClean="0"/>
              <a:t>バンド</a:t>
            </a:r>
            <a:r>
              <a:rPr lang="en-US" altLang="ja-JP" sz="2800" b="1" dirty="0" smtClean="0"/>
              <a:t>5C (14 - 26 GHz)</a:t>
            </a:r>
          </a:p>
          <a:p>
            <a:pPr lvl="2"/>
            <a:r>
              <a:rPr lang="ja-JP" altLang="en-US" sz="2600" dirty="0" smtClean="0"/>
              <a:t>比帯域　</a:t>
            </a:r>
            <a:r>
              <a:rPr lang="en-US" altLang="ja-JP" sz="2600" dirty="0" smtClean="0"/>
              <a:t>0.6</a:t>
            </a:r>
          </a:p>
          <a:p>
            <a:pPr lvl="2"/>
            <a:endParaRPr lang="en-US" altLang="ja-JP" sz="2600" dirty="0" smtClean="0"/>
          </a:p>
          <a:p>
            <a:pPr lvl="1"/>
            <a:r>
              <a:rPr lang="ja-JP" altLang="en-US" sz="2800" dirty="0" smtClean="0"/>
              <a:t> </a:t>
            </a:r>
            <a:r>
              <a:rPr lang="ja-JP" altLang="en-US" sz="2800" b="1" dirty="0" smtClean="0"/>
              <a:t>バンド</a:t>
            </a:r>
            <a:r>
              <a:rPr lang="en-US" altLang="ja-JP" sz="2800" b="1" dirty="0" smtClean="0"/>
              <a:t>B</a:t>
            </a:r>
            <a:r>
              <a:rPr lang="ja-JP" altLang="en-US" sz="2800" b="1" dirty="0"/>
              <a:t> </a:t>
            </a:r>
            <a:r>
              <a:rPr lang="ja-JP" altLang="en-US" sz="2800" b="1" dirty="0" smtClean="0"/>
              <a:t> </a:t>
            </a:r>
            <a:r>
              <a:rPr lang="en-US" altLang="ja-JP" sz="2800" b="1" dirty="0" smtClean="0"/>
              <a:t>(4.6 - 24 GHz)</a:t>
            </a:r>
          </a:p>
          <a:p>
            <a:pPr lvl="2"/>
            <a:r>
              <a:rPr lang="ja-JP" altLang="en-US" sz="2600" dirty="0" smtClean="0"/>
              <a:t>比帯域　</a:t>
            </a:r>
            <a:r>
              <a:rPr lang="en-US" altLang="ja-JP" sz="2600" dirty="0" smtClean="0"/>
              <a:t>1.35</a:t>
            </a:r>
          </a:p>
          <a:p>
            <a:pPr lvl="2"/>
            <a:endParaRPr lang="en-US" altLang="ja-JP" sz="2600" dirty="0" smtClean="0"/>
          </a:p>
          <a:p>
            <a:r>
              <a:rPr lang="en-US" altLang="ja-JP" sz="3000" dirty="0" smtClean="0"/>
              <a:t>SKA</a:t>
            </a:r>
            <a:r>
              <a:rPr lang="ja-JP" altLang="en-US" sz="3000" dirty="0" smtClean="0"/>
              <a:t>に求められる主な性能　交差偏波特性・直交</a:t>
            </a:r>
            <a:r>
              <a:rPr lang="en-US" altLang="ja-JP" sz="3000" dirty="0" smtClean="0"/>
              <a:t>2</a:t>
            </a:r>
            <a:r>
              <a:rPr lang="ja-JP" altLang="en-US" sz="3000" dirty="0" smtClean="0"/>
              <a:t>偏波・</a:t>
            </a:r>
            <a:r>
              <a:rPr lang="en-US" altLang="ja-JP" sz="3000" dirty="0" err="1" smtClean="0"/>
              <a:t>Tsys</a:t>
            </a:r>
            <a:endParaRPr lang="en-US" altLang="ja-JP" sz="3000" dirty="0" smtClean="0"/>
          </a:p>
          <a:p>
            <a:pPr marL="457200" lvl="1" indent="0">
              <a:buNone/>
            </a:pPr>
            <a:endParaRPr kumimoji="1" lang="en-US" altLang="ja-JP" sz="2800" dirty="0" smtClean="0"/>
          </a:p>
        </p:txBody>
      </p:sp>
      <p:sp>
        <p:nvSpPr>
          <p:cNvPr id="4" name="テキスト ボックス 3"/>
          <p:cNvSpPr txBox="1"/>
          <p:nvPr/>
        </p:nvSpPr>
        <p:spPr>
          <a:xfrm>
            <a:off x="1658067" y="5570496"/>
            <a:ext cx="10338086" cy="1077218"/>
          </a:xfrm>
          <a:prstGeom prst="rect">
            <a:avLst/>
          </a:prstGeom>
          <a:noFill/>
        </p:spPr>
        <p:txBody>
          <a:bodyPr wrap="none" rtlCol="0">
            <a:spAutoFit/>
          </a:bodyPr>
          <a:lstStyle/>
          <a:p>
            <a:r>
              <a:rPr kumimoji="1" lang="ja-JP" altLang="en-US" sz="3200" b="1" dirty="0" smtClean="0"/>
              <a:t>これらをフロントエンド部分</a:t>
            </a:r>
            <a:r>
              <a:rPr kumimoji="1" lang="en-US" altLang="ja-JP" sz="3200" b="1" dirty="0" smtClean="0"/>
              <a:t>(</a:t>
            </a:r>
            <a:r>
              <a:rPr kumimoji="1" lang="ja-JP" altLang="en-US" sz="3200" b="1" dirty="0" smtClean="0"/>
              <a:t>フィードや偏波分離</a:t>
            </a:r>
            <a:r>
              <a:rPr kumimoji="1" lang="en-US" altLang="ja-JP" sz="3200" b="1" dirty="0" smtClean="0"/>
              <a:t>)</a:t>
            </a:r>
            <a:r>
              <a:rPr kumimoji="1" lang="ja-JP" altLang="en-US" sz="3200" b="1" dirty="0" smtClean="0"/>
              <a:t>から</a:t>
            </a:r>
            <a:endParaRPr kumimoji="1" lang="en-US" altLang="ja-JP" sz="3200" b="1" dirty="0" smtClean="0"/>
          </a:p>
          <a:p>
            <a:r>
              <a:rPr kumimoji="1" lang="ja-JP" altLang="en-US" sz="3200" b="1" dirty="0" smtClean="0"/>
              <a:t>考えてみる。</a:t>
            </a:r>
            <a:endParaRPr kumimoji="1" lang="ja-JP" altLang="en-US" sz="3200" b="1" dirty="0"/>
          </a:p>
        </p:txBody>
      </p:sp>
    </p:spTree>
    <p:extLst>
      <p:ext uri="{BB962C8B-B14F-4D97-AF65-F5344CB8AC3E}">
        <p14:creationId xmlns:p14="http://schemas.microsoft.com/office/powerpoint/2010/main" val="65845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アンテナ？</a:t>
            </a:r>
            <a:endParaRPr kumimoji="1" lang="ja-JP" altLang="en-US" dirty="0"/>
          </a:p>
        </p:txBody>
      </p:sp>
      <p:pic>
        <p:nvPicPr>
          <p:cNvPr id="4" name="図 3"/>
          <p:cNvPicPr>
            <a:picLocks noChangeAspect="1"/>
          </p:cNvPicPr>
          <p:nvPr/>
        </p:nvPicPr>
        <p:blipFill>
          <a:blip r:embed="rId2"/>
          <a:stretch>
            <a:fillRect/>
          </a:stretch>
        </p:blipFill>
        <p:spPr>
          <a:xfrm>
            <a:off x="518178" y="1406214"/>
            <a:ext cx="10420350" cy="5248275"/>
          </a:xfrm>
          <a:prstGeom prst="rect">
            <a:avLst/>
          </a:prstGeom>
        </p:spPr>
      </p:pic>
      <p:sp>
        <p:nvSpPr>
          <p:cNvPr id="5" name="テキスト ボックス 4"/>
          <p:cNvSpPr txBox="1"/>
          <p:nvPr/>
        </p:nvSpPr>
        <p:spPr>
          <a:xfrm>
            <a:off x="8993171" y="6155703"/>
            <a:ext cx="2031325" cy="369332"/>
          </a:xfrm>
          <a:prstGeom prst="rect">
            <a:avLst/>
          </a:prstGeom>
          <a:noFill/>
        </p:spPr>
        <p:txBody>
          <a:bodyPr wrap="none" rtlCol="0">
            <a:spAutoFit/>
          </a:bodyPr>
          <a:lstStyle/>
          <a:p>
            <a:r>
              <a:rPr kumimoji="1" lang="ja-JP" altLang="en-US" dirty="0" smtClean="0"/>
              <a:t>河野さん資料より</a:t>
            </a:r>
            <a:endParaRPr kumimoji="1" lang="ja-JP" altLang="en-US" dirty="0"/>
          </a:p>
        </p:txBody>
      </p:sp>
      <p:sp>
        <p:nvSpPr>
          <p:cNvPr id="3" name="楕円 2"/>
          <p:cNvSpPr/>
          <p:nvPr/>
        </p:nvSpPr>
        <p:spPr>
          <a:xfrm>
            <a:off x="5363852" y="4364610"/>
            <a:ext cx="254523" cy="311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955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フィード</a:t>
            </a:r>
            <a:r>
              <a:rPr lang="ja-JP" altLang="en-US" dirty="0" smtClean="0"/>
              <a:t>につい</a:t>
            </a:r>
            <a:r>
              <a:rPr lang="ja-JP" altLang="en-US" dirty="0"/>
              <a:t>て</a:t>
            </a:r>
            <a:endParaRPr kumimoji="1" lang="ja-JP" altLang="en-US" dirty="0"/>
          </a:p>
        </p:txBody>
      </p:sp>
      <p:sp>
        <p:nvSpPr>
          <p:cNvPr id="3" name="コンテンツ プレースホルダー 2"/>
          <p:cNvSpPr>
            <a:spLocks noGrp="1"/>
          </p:cNvSpPr>
          <p:nvPr>
            <p:ph idx="1"/>
          </p:nvPr>
        </p:nvSpPr>
        <p:spPr>
          <a:xfrm>
            <a:off x="1743717" y="1211679"/>
            <a:ext cx="8915400" cy="3777622"/>
          </a:xfrm>
        </p:spPr>
        <p:txBody>
          <a:bodyPr>
            <a:noAutofit/>
          </a:bodyPr>
          <a:lstStyle/>
          <a:p>
            <a:r>
              <a:rPr kumimoji="1" lang="ja-JP" altLang="en-US" sz="2400" dirty="0" smtClean="0"/>
              <a:t>導波管型</a:t>
            </a:r>
            <a:endParaRPr kumimoji="1" lang="en-US" altLang="ja-JP" sz="2400" dirty="0" smtClean="0"/>
          </a:p>
          <a:p>
            <a:pPr lvl="1"/>
            <a:r>
              <a:rPr lang="ja-JP" altLang="en-US" sz="2000" b="1" dirty="0" smtClean="0">
                <a:solidFill>
                  <a:srgbClr val="FF0000"/>
                </a:solidFill>
              </a:rPr>
              <a:t>コルゲートホーン</a:t>
            </a:r>
            <a:endParaRPr lang="en-US" altLang="ja-JP" sz="2000" b="1" dirty="0" smtClean="0">
              <a:solidFill>
                <a:srgbClr val="FF0000"/>
              </a:solidFill>
            </a:endParaRPr>
          </a:p>
          <a:p>
            <a:pPr lvl="2"/>
            <a:r>
              <a:rPr lang="ja-JP" altLang="en-US" sz="1800" dirty="0" smtClean="0"/>
              <a:t>垂直</a:t>
            </a:r>
            <a:endParaRPr lang="en-US" altLang="ja-JP" sz="1800" dirty="0" smtClean="0"/>
          </a:p>
          <a:p>
            <a:pPr lvl="2"/>
            <a:r>
              <a:rPr lang="en-US" altLang="ja-JP" sz="1800" dirty="0" smtClean="0"/>
              <a:t>axial</a:t>
            </a:r>
          </a:p>
          <a:p>
            <a:pPr lvl="1"/>
            <a:r>
              <a:rPr lang="ja-JP" altLang="en-US" sz="2000" dirty="0" smtClean="0"/>
              <a:t>コニカルホーン</a:t>
            </a:r>
            <a:endParaRPr lang="en-US" altLang="ja-JP" sz="2000" dirty="0" smtClean="0"/>
          </a:p>
          <a:p>
            <a:pPr lvl="1"/>
            <a:r>
              <a:rPr kumimoji="1" lang="ja-JP" altLang="en-US" sz="2000" dirty="0" smtClean="0"/>
              <a:t>トリバンドホーン</a:t>
            </a:r>
            <a:r>
              <a:rPr kumimoji="1" lang="en-US" altLang="ja-JP" sz="2000" dirty="0" smtClean="0"/>
              <a:t>(</a:t>
            </a:r>
            <a:r>
              <a:rPr lang="en-US" altLang="ja-JP" sz="2000" dirty="0" smtClean="0"/>
              <a:t>VGOS</a:t>
            </a:r>
            <a:r>
              <a:rPr lang="ja-JP" altLang="en-US" sz="2000" dirty="0" smtClean="0"/>
              <a:t>等）</a:t>
            </a:r>
            <a:endParaRPr lang="en-US" altLang="ja-JP" sz="2000" dirty="0" smtClean="0"/>
          </a:p>
          <a:p>
            <a:pPr lvl="1"/>
            <a:endParaRPr lang="en-US" altLang="ja-JP" sz="2000" dirty="0" smtClean="0"/>
          </a:p>
          <a:p>
            <a:r>
              <a:rPr kumimoji="1" lang="ja-JP" altLang="en-US" sz="2400" dirty="0" smtClean="0"/>
              <a:t>同軸出力型</a:t>
            </a:r>
            <a:endParaRPr kumimoji="1" lang="en-US" altLang="ja-JP" sz="2400" dirty="0" smtClean="0"/>
          </a:p>
          <a:p>
            <a:pPr lvl="1"/>
            <a:r>
              <a:rPr lang="ja-JP" altLang="en-US" sz="2000" b="1" dirty="0" smtClean="0">
                <a:solidFill>
                  <a:srgbClr val="FF0000"/>
                </a:solidFill>
              </a:rPr>
              <a:t>クアッドリッジアンテナ</a:t>
            </a:r>
            <a:r>
              <a:rPr lang="en-US" altLang="ja-JP" sz="2000" dirty="0" smtClean="0"/>
              <a:t>(VGOS</a:t>
            </a:r>
            <a:r>
              <a:rPr lang="ja-JP" altLang="en-US" sz="2000" dirty="0" smtClean="0"/>
              <a:t>等</a:t>
            </a:r>
            <a:r>
              <a:rPr lang="en-US" altLang="ja-JP" sz="2000" dirty="0" smtClean="0"/>
              <a:t>)</a:t>
            </a:r>
          </a:p>
          <a:p>
            <a:pPr lvl="1"/>
            <a:r>
              <a:rPr kumimoji="1" lang="ja-JP" altLang="en-US" sz="2000" dirty="0" smtClean="0"/>
              <a:t>イレブンフィード</a:t>
            </a:r>
            <a:r>
              <a:rPr kumimoji="1" lang="en-US" altLang="ja-JP" sz="2000" dirty="0" smtClean="0"/>
              <a:t>(VGOS</a:t>
            </a:r>
            <a:r>
              <a:rPr kumimoji="1" lang="ja-JP" altLang="en-US" sz="2000" dirty="0" smtClean="0"/>
              <a:t>？？</a:t>
            </a:r>
            <a:r>
              <a:rPr kumimoji="1" lang="en-US" altLang="ja-JP" sz="2000" dirty="0" smtClean="0"/>
              <a:t>)</a:t>
            </a:r>
          </a:p>
          <a:p>
            <a:pPr lvl="1"/>
            <a:endParaRPr kumimoji="1" lang="en-US" altLang="ja-JP" sz="2000" dirty="0" smtClean="0"/>
          </a:p>
          <a:p>
            <a:r>
              <a:rPr lang="ja-JP" altLang="en-US" sz="2200" dirty="0" smtClean="0"/>
              <a:t>複合型？</a:t>
            </a:r>
            <a:endParaRPr lang="en-US" altLang="ja-JP" sz="2200" dirty="0" smtClean="0"/>
          </a:p>
          <a:p>
            <a:pPr lvl="1"/>
            <a:r>
              <a:rPr kumimoji="1" lang="ja-JP" altLang="en-US" sz="2000" dirty="0" smtClean="0"/>
              <a:t>開口部分はコルゲート、給電部は同軸</a:t>
            </a:r>
            <a:endParaRPr kumimoji="1" lang="en-US" altLang="ja-JP" sz="2000" dirty="0" smtClean="0"/>
          </a:p>
        </p:txBody>
      </p:sp>
    </p:spTree>
    <p:extLst>
      <p:ext uri="{BB962C8B-B14F-4D97-AF65-F5344CB8AC3E}">
        <p14:creationId xmlns:p14="http://schemas.microsoft.com/office/powerpoint/2010/main" val="105948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フィード部</a:t>
            </a:r>
            <a:endParaRPr kumimoji="1" lang="ja-JP" altLang="en-US" dirty="0"/>
          </a:p>
        </p:txBody>
      </p:sp>
      <p:sp>
        <p:nvSpPr>
          <p:cNvPr id="3" name="コンテンツ プレースホルダー 2"/>
          <p:cNvSpPr>
            <a:spLocks noGrp="1"/>
          </p:cNvSpPr>
          <p:nvPr>
            <p:ph idx="1"/>
          </p:nvPr>
        </p:nvSpPr>
        <p:spPr>
          <a:xfrm>
            <a:off x="1290786" y="1366931"/>
            <a:ext cx="9730652" cy="1798320"/>
          </a:xfrm>
        </p:spPr>
        <p:txBody>
          <a:bodyPr>
            <a:normAutofit/>
          </a:bodyPr>
          <a:lstStyle/>
          <a:p>
            <a:r>
              <a:rPr lang="ja-JP" altLang="en-US" sz="3000" dirty="0" smtClean="0"/>
              <a:t>クワッドリッジアンテナ</a:t>
            </a:r>
            <a:r>
              <a:rPr lang="en-US" altLang="ja-JP" sz="3000" dirty="0" smtClean="0"/>
              <a:t>(</a:t>
            </a:r>
            <a:r>
              <a:rPr lang="ja-JP" altLang="en-US" sz="3000" dirty="0" smtClean="0"/>
              <a:t>直交偏波分離、同軸出力</a:t>
            </a:r>
            <a:r>
              <a:rPr lang="en-US" altLang="ja-JP" sz="3000" dirty="0" smtClean="0"/>
              <a:t>)</a:t>
            </a:r>
          </a:p>
          <a:p>
            <a:pPr marL="0" indent="0">
              <a:buNone/>
            </a:pPr>
            <a:endParaRPr lang="en-US" altLang="ja-JP" sz="900" dirty="0" smtClean="0"/>
          </a:p>
          <a:p>
            <a:r>
              <a:rPr lang="ja-JP" altLang="en-US" sz="3000" dirty="0" smtClean="0"/>
              <a:t>導波管ホーン（出力は円形導波管→）</a:t>
            </a:r>
            <a:endParaRPr lang="ja-JP" altLang="en-US" sz="3000" dirty="0"/>
          </a:p>
        </p:txBody>
      </p:sp>
      <p:pic>
        <p:nvPicPr>
          <p:cNvPr id="4" name="図 3"/>
          <p:cNvPicPr>
            <a:picLocks noChangeAspect="1"/>
          </p:cNvPicPr>
          <p:nvPr/>
        </p:nvPicPr>
        <p:blipFill>
          <a:blip r:embed="rId2"/>
          <a:stretch>
            <a:fillRect/>
          </a:stretch>
        </p:blipFill>
        <p:spPr>
          <a:xfrm>
            <a:off x="1602652" y="3825240"/>
            <a:ext cx="3400425" cy="2752725"/>
          </a:xfrm>
          <a:prstGeom prst="rect">
            <a:avLst/>
          </a:prstGeom>
        </p:spPr>
      </p:pic>
      <p:sp>
        <p:nvSpPr>
          <p:cNvPr id="5" name="テキスト ボックス 4"/>
          <p:cNvSpPr txBox="1"/>
          <p:nvPr/>
        </p:nvSpPr>
        <p:spPr>
          <a:xfrm>
            <a:off x="1602652" y="3165251"/>
            <a:ext cx="3005951" cy="707886"/>
          </a:xfrm>
          <a:prstGeom prst="rect">
            <a:avLst/>
          </a:prstGeom>
          <a:noFill/>
        </p:spPr>
        <p:txBody>
          <a:bodyPr wrap="none" rtlCol="0">
            <a:spAutoFit/>
          </a:bodyPr>
          <a:lstStyle/>
          <a:p>
            <a:r>
              <a:rPr kumimoji="1" lang="ja-JP" altLang="en-US" sz="2000" dirty="0" smtClean="0"/>
              <a:t>クワッドリッジアンテナ</a:t>
            </a:r>
            <a:endParaRPr kumimoji="1" lang="en-US" altLang="ja-JP" sz="2000" dirty="0" smtClean="0"/>
          </a:p>
          <a:p>
            <a:r>
              <a:rPr kumimoji="1" lang="ja-JP" altLang="en-US" sz="2000" dirty="0" smtClean="0"/>
              <a:t>（</a:t>
            </a:r>
            <a:r>
              <a:rPr kumimoji="1" lang="en-US" altLang="ja-JP" sz="2000" dirty="0" smtClean="0"/>
              <a:t>20-50GHz</a:t>
            </a:r>
            <a:r>
              <a:rPr kumimoji="1" lang="ja-JP" altLang="en-US" sz="2000" dirty="0" smtClean="0"/>
              <a:t>帯</a:t>
            </a:r>
            <a:r>
              <a:rPr kumimoji="1" lang="en-US" altLang="ja-JP" sz="2000" dirty="0" smtClean="0"/>
              <a:t>)</a:t>
            </a:r>
            <a:endParaRPr kumimoji="1" lang="ja-JP" altLang="en-US" sz="2000"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7957" y="3880813"/>
            <a:ext cx="3524071" cy="2813685"/>
          </a:xfrm>
          <a:prstGeom prst="rect">
            <a:avLst/>
          </a:prstGeom>
        </p:spPr>
      </p:pic>
      <p:sp>
        <p:nvSpPr>
          <p:cNvPr id="7" name="テキスト ボックス 6"/>
          <p:cNvSpPr txBox="1"/>
          <p:nvPr/>
        </p:nvSpPr>
        <p:spPr>
          <a:xfrm>
            <a:off x="5157790" y="3419148"/>
            <a:ext cx="5028941" cy="461665"/>
          </a:xfrm>
          <a:prstGeom prst="rect">
            <a:avLst/>
          </a:prstGeom>
          <a:noFill/>
        </p:spPr>
        <p:txBody>
          <a:bodyPr wrap="none" rtlCol="0">
            <a:spAutoFit/>
          </a:bodyPr>
          <a:lstStyle/>
          <a:p>
            <a:r>
              <a:rPr kumimoji="1" lang="ja-JP" altLang="en-US" sz="2400" dirty="0" smtClean="0"/>
              <a:t>コルゲートホーン</a:t>
            </a:r>
            <a:r>
              <a:rPr kumimoji="1" lang="en-US" altLang="ja-JP" sz="2400" dirty="0" smtClean="0"/>
              <a:t>(</a:t>
            </a:r>
            <a:r>
              <a:rPr kumimoji="1" lang="ja-JP" altLang="en-US" sz="2400" dirty="0" smtClean="0"/>
              <a:t>円形導波管出力</a:t>
            </a:r>
            <a:r>
              <a:rPr kumimoji="1" lang="en-US" altLang="ja-JP" sz="2400" dirty="0" smtClean="0"/>
              <a:t>)</a:t>
            </a:r>
            <a:endParaRPr kumimoji="1" lang="ja-JP" altLang="en-US" sz="2400" dirty="0"/>
          </a:p>
        </p:txBody>
      </p:sp>
    </p:spTree>
    <p:extLst>
      <p:ext uri="{BB962C8B-B14F-4D97-AF65-F5344CB8AC3E}">
        <p14:creationId xmlns:p14="http://schemas.microsoft.com/office/powerpoint/2010/main" val="410572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フロントエンド構成で考えられるもの</a:t>
            </a:r>
            <a:endParaRPr kumimoji="1" lang="ja-JP" altLang="en-US" dirty="0"/>
          </a:p>
        </p:txBody>
      </p:sp>
      <p:sp>
        <p:nvSpPr>
          <p:cNvPr id="3" name="コンテンツ プレースホルダー 2"/>
          <p:cNvSpPr>
            <a:spLocks noGrp="1"/>
          </p:cNvSpPr>
          <p:nvPr>
            <p:ph idx="1"/>
          </p:nvPr>
        </p:nvSpPr>
        <p:spPr>
          <a:xfrm>
            <a:off x="579120" y="1493520"/>
            <a:ext cx="11353800" cy="4678680"/>
          </a:xfrm>
        </p:spPr>
        <p:txBody>
          <a:bodyPr>
            <a:normAutofit fontScale="85000" lnSpcReduction="20000"/>
          </a:bodyPr>
          <a:lstStyle/>
          <a:p>
            <a:pPr marL="514350" indent="-514350">
              <a:buFont typeface="+mj-lt"/>
              <a:buAutoNum type="arabicPeriod"/>
            </a:pPr>
            <a:r>
              <a:rPr lang="ja-JP" altLang="en-US" sz="2800" b="1" dirty="0" smtClean="0">
                <a:solidFill>
                  <a:schemeClr val="tx1"/>
                </a:solidFill>
              </a:rPr>
              <a:t>クワッドリッジホーン</a:t>
            </a:r>
            <a:r>
              <a:rPr lang="en-US" altLang="ja-JP" sz="2800" b="1" dirty="0" smtClean="0">
                <a:solidFill>
                  <a:schemeClr val="tx1"/>
                </a:solidFill>
              </a:rPr>
              <a:t>(</a:t>
            </a:r>
            <a:r>
              <a:rPr lang="ja-JP" altLang="en-US" sz="2800" b="1" dirty="0" smtClean="0">
                <a:solidFill>
                  <a:schemeClr val="tx1"/>
                </a:solidFill>
              </a:rPr>
              <a:t>直交</a:t>
            </a:r>
            <a:r>
              <a:rPr lang="en-US" altLang="ja-JP" sz="2800" b="1" dirty="0" smtClean="0">
                <a:solidFill>
                  <a:schemeClr val="tx1"/>
                </a:solidFill>
              </a:rPr>
              <a:t>2</a:t>
            </a:r>
            <a:r>
              <a:rPr lang="ja-JP" altLang="en-US" sz="2800" b="1" dirty="0" smtClean="0">
                <a:solidFill>
                  <a:schemeClr val="tx1"/>
                </a:solidFill>
              </a:rPr>
              <a:t>偏波・同軸出力</a:t>
            </a:r>
            <a:r>
              <a:rPr lang="en-US" altLang="ja-JP" sz="2800" b="1" dirty="0" smtClean="0">
                <a:solidFill>
                  <a:schemeClr val="tx1"/>
                </a:solidFill>
              </a:rPr>
              <a:t>)</a:t>
            </a:r>
          </a:p>
          <a:p>
            <a:pPr lvl="1"/>
            <a:r>
              <a:rPr lang="ja-JP" altLang="en-US" sz="2600" dirty="0" smtClean="0"/>
              <a:t>メリット：シンプル、</a:t>
            </a:r>
            <a:r>
              <a:rPr lang="ja-JP" altLang="en-US" sz="2600" dirty="0" smtClean="0">
                <a:solidFill>
                  <a:srgbClr val="FF0000"/>
                </a:solidFill>
              </a:rPr>
              <a:t>広帯域</a:t>
            </a:r>
            <a:endParaRPr lang="en-US" altLang="ja-JP" sz="2600" dirty="0" smtClean="0">
              <a:solidFill>
                <a:srgbClr val="FF0000"/>
              </a:solidFill>
            </a:endParaRPr>
          </a:p>
          <a:p>
            <a:pPr lvl="1"/>
            <a:r>
              <a:rPr lang="ja-JP" altLang="en-US" sz="2600" dirty="0" smtClean="0"/>
              <a:t>デメリット：ビームパターンがきれいとは・・・</a:t>
            </a:r>
            <a:endParaRPr lang="en-US" altLang="ja-JP" sz="2600" dirty="0" smtClean="0"/>
          </a:p>
          <a:p>
            <a:pPr lvl="1"/>
            <a:endParaRPr lang="en-US" altLang="ja-JP" sz="2800" dirty="0" smtClean="0"/>
          </a:p>
          <a:p>
            <a:pPr marL="514350" indent="-514350">
              <a:buFont typeface="+mj-lt"/>
              <a:buAutoNum type="arabicPeriod" startAt="2"/>
            </a:pPr>
            <a:r>
              <a:rPr kumimoji="1" lang="ja-JP" altLang="en-US" sz="2800" b="1" dirty="0" smtClean="0">
                <a:solidFill>
                  <a:schemeClr val="tx1"/>
                </a:solidFill>
              </a:rPr>
              <a:t>コルゲートホーン</a:t>
            </a:r>
            <a:r>
              <a:rPr kumimoji="1" lang="en-US" altLang="ja-JP" sz="2800" b="1" dirty="0" smtClean="0">
                <a:solidFill>
                  <a:schemeClr val="tx1"/>
                </a:solidFill>
              </a:rPr>
              <a:t>(</a:t>
            </a:r>
            <a:r>
              <a:rPr kumimoji="1" lang="ja-JP" altLang="en-US" sz="2800" b="1" dirty="0" smtClean="0">
                <a:solidFill>
                  <a:schemeClr val="tx1"/>
                </a:solidFill>
              </a:rPr>
              <a:t>導波管出力</a:t>
            </a:r>
            <a:r>
              <a:rPr kumimoji="1" lang="en-US" altLang="ja-JP" sz="2800" b="1" dirty="0" smtClean="0">
                <a:solidFill>
                  <a:schemeClr val="tx1"/>
                </a:solidFill>
              </a:rPr>
              <a:t>)</a:t>
            </a:r>
            <a:r>
              <a:rPr kumimoji="1" lang="ja-JP" altLang="en-US" sz="2800" b="1" dirty="0" smtClean="0">
                <a:solidFill>
                  <a:schemeClr val="tx1"/>
                </a:solidFill>
              </a:rPr>
              <a:t>＋円偏波ポーラライザー</a:t>
            </a:r>
            <a:r>
              <a:rPr kumimoji="1" lang="en-US" altLang="ja-JP" sz="2800" b="1" dirty="0" smtClean="0">
                <a:solidFill>
                  <a:schemeClr val="tx1"/>
                </a:solidFill>
              </a:rPr>
              <a:t>(</a:t>
            </a:r>
            <a:r>
              <a:rPr kumimoji="1" lang="ja-JP" altLang="en-US" sz="2800" b="1" dirty="0" smtClean="0">
                <a:solidFill>
                  <a:schemeClr val="tx1"/>
                </a:solidFill>
              </a:rPr>
              <a:t>右旋</a:t>
            </a:r>
            <a:r>
              <a:rPr lang="ja-JP" altLang="en-US" sz="2800" b="1" dirty="0" smtClean="0">
                <a:solidFill>
                  <a:schemeClr val="tx1"/>
                </a:solidFill>
              </a:rPr>
              <a:t>偏波、左旋偏波</a:t>
            </a:r>
            <a:r>
              <a:rPr kumimoji="1" lang="en-US" altLang="ja-JP" sz="2800" b="1" dirty="0" smtClean="0">
                <a:solidFill>
                  <a:schemeClr val="tx1"/>
                </a:solidFill>
              </a:rPr>
              <a:t>)</a:t>
            </a:r>
          </a:p>
          <a:p>
            <a:pPr lvl="1"/>
            <a:r>
              <a:rPr lang="ja-JP" altLang="en-US" sz="2600" dirty="0" smtClean="0"/>
              <a:t>メリット：広帯域が可ならビームはきれい</a:t>
            </a:r>
            <a:endParaRPr lang="en-US" altLang="ja-JP" sz="2600" dirty="0"/>
          </a:p>
          <a:p>
            <a:pPr lvl="1"/>
            <a:r>
              <a:rPr kumimoji="1" lang="ja-JP" altLang="en-US" sz="2600" dirty="0" smtClean="0"/>
              <a:t>デメリット：ポーラライザーは狭帯域</a:t>
            </a:r>
            <a:r>
              <a:rPr kumimoji="1" lang="en-US" altLang="ja-JP" sz="2600" dirty="0" smtClean="0"/>
              <a:t>(</a:t>
            </a:r>
            <a:r>
              <a:rPr kumimoji="1" lang="ja-JP" altLang="en-US" sz="2600" dirty="0" smtClean="0"/>
              <a:t>～</a:t>
            </a:r>
            <a:r>
              <a:rPr kumimoji="1" lang="en-US" altLang="ja-JP" sz="2600" dirty="0" smtClean="0"/>
              <a:t>10</a:t>
            </a:r>
            <a:r>
              <a:rPr kumimoji="1" lang="ja-JP" altLang="en-US" sz="2600" dirty="0" smtClean="0"/>
              <a:t>％</a:t>
            </a:r>
            <a:r>
              <a:rPr kumimoji="1" lang="en-US" altLang="ja-JP" sz="2600" dirty="0" smtClean="0"/>
              <a:t>)</a:t>
            </a:r>
          </a:p>
          <a:p>
            <a:pPr lvl="1"/>
            <a:endParaRPr lang="en-US" altLang="ja-JP" sz="2800" dirty="0" smtClean="0"/>
          </a:p>
          <a:p>
            <a:pPr marL="514350" indent="-514350">
              <a:buFont typeface="+mj-lt"/>
              <a:buAutoNum type="arabicPeriod" startAt="3"/>
            </a:pPr>
            <a:r>
              <a:rPr lang="ja-JP" altLang="en-US" sz="2800" b="1" dirty="0" smtClean="0">
                <a:solidFill>
                  <a:schemeClr val="tx1"/>
                </a:solidFill>
              </a:rPr>
              <a:t>コルゲートホーン＋直交偏波分離機</a:t>
            </a:r>
            <a:r>
              <a:rPr lang="en-US" altLang="ja-JP" sz="2800" b="1" dirty="0" smtClean="0">
                <a:solidFill>
                  <a:schemeClr val="tx1"/>
                </a:solidFill>
              </a:rPr>
              <a:t>(</a:t>
            </a:r>
            <a:r>
              <a:rPr lang="ja-JP" altLang="en-US" sz="2800" b="1" dirty="0" smtClean="0">
                <a:solidFill>
                  <a:schemeClr val="tx1"/>
                </a:solidFill>
              </a:rPr>
              <a:t>垂直偏波、水平偏波</a:t>
            </a:r>
            <a:r>
              <a:rPr lang="en-US" altLang="ja-JP" sz="2800" b="1" dirty="0" smtClean="0">
                <a:solidFill>
                  <a:schemeClr val="tx1"/>
                </a:solidFill>
              </a:rPr>
              <a:t>)</a:t>
            </a:r>
          </a:p>
          <a:p>
            <a:pPr lvl="1"/>
            <a:r>
              <a:rPr kumimoji="1" lang="ja-JP" altLang="en-US" sz="2600" dirty="0" smtClean="0"/>
              <a:t>メリット：</a:t>
            </a:r>
            <a:r>
              <a:rPr kumimoji="1" lang="ja-JP" altLang="en-US" sz="2600" dirty="0" smtClean="0">
                <a:solidFill>
                  <a:srgbClr val="FF0000"/>
                </a:solidFill>
              </a:rPr>
              <a:t>ビームパターンがきれい</a:t>
            </a:r>
            <a:r>
              <a:rPr kumimoji="1" lang="ja-JP" altLang="en-US" sz="2600" dirty="0" smtClean="0"/>
              <a:t>。</a:t>
            </a:r>
            <a:endParaRPr kumimoji="1" lang="en-US" altLang="ja-JP" sz="2600" dirty="0" smtClean="0"/>
          </a:p>
          <a:p>
            <a:pPr lvl="1"/>
            <a:r>
              <a:rPr lang="ja-JP" altLang="en-US" sz="2600" dirty="0" smtClean="0"/>
              <a:t>デメリット：クワッドリッジより狭帯域</a:t>
            </a:r>
            <a:r>
              <a:rPr lang="en-US" altLang="ja-JP" sz="2600" dirty="0" smtClean="0"/>
              <a:t>(</a:t>
            </a:r>
            <a:r>
              <a:rPr lang="ja-JP" altLang="en-US" sz="2600" dirty="0" smtClean="0"/>
              <a:t>比帯域最大</a:t>
            </a:r>
            <a:r>
              <a:rPr lang="en-US" altLang="ja-JP" sz="2600" dirty="0" smtClean="0"/>
              <a:t>0.6</a:t>
            </a:r>
            <a:r>
              <a:rPr lang="ja-JP" altLang="en-US" sz="2600" dirty="0" smtClean="0"/>
              <a:t>程度</a:t>
            </a:r>
            <a:r>
              <a:rPr lang="en-US" altLang="ja-JP" sz="2600" dirty="0" smtClean="0"/>
              <a:t>)</a:t>
            </a:r>
            <a:r>
              <a:rPr lang="ja-JP" altLang="en-US" sz="2600" dirty="0" err="1" smtClean="0"/>
              <a:t>。</a:t>
            </a:r>
            <a:endParaRPr kumimoji="1" lang="ja-JP" altLang="en-US" sz="2600" dirty="0"/>
          </a:p>
        </p:txBody>
      </p:sp>
    </p:spTree>
    <p:extLst>
      <p:ext uri="{BB962C8B-B14F-4D97-AF65-F5344CB8AC3E}">
        <p14:creationId xmlns:p14="http://schemas.microsoft.com/office/powerpoint/2010/main" val="2876870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フロントエンド構成で考えられるもの</a:t>
            </a:r>
            <a:endParaRPr kumimoji="1" lang="ja-JP" altLang="en-US" dirty="0"/>
          </a:p>
        </p:txBody>
      </p:sp>
      <p:sp>
        <p:nvSpPr>
          <p:cNvPr id="3" name="コンテンツ プレースホルダー 2"/>
          <p:cNvSpPr>
            <a:spLocks noGrp="1"/>
          </p:cNvSpPr>
          <p:nvPr>
            <p:ph idx="1"/>
          </p:nvPr>
        </p:nvSpPr>
        <p:spPr>
          <a:xfrm>
            <a:off x="579120" y="1493520"/>
            <a:ext cx="11353800" cy="4678680"/>
          </a:xfrm>
        </p:spPr>
        <p:txBody>
          <a:bodyPr>
            <a:normAutofit fontScale="85000" lnSpcReduction="20000"/>
          </a:bodyPr>
          <a:lstStyle/>
          <a:p>
            <a:pPr marL="514350" indent="-514350">
              <a:buFont typeface="+mj-lt"/>
              <a:buAutoNum type="arabicPeriod"/>
            </a:pPr>
            <a:r>
              <a:rPr lang="ja-JP" altLang="en-US" sz="2800" b="1" dirty="0" smtClean="0">
                <a:solidFill>
                  <a:schemeClr val="tx1"/>
                </a:solidFill>
              </a:rPr>
              <a:t>クワッドリッジホーン</a:t>
            </a:r>
            <a:r>
              <a:rPr lang="en-US" altLang="ja-JP" sz="2800" b="1" dirty="0" smtClean="0">
                <a:solidFill>
                  <a:schemeClr val="tx1"/>
                </a:solidFill>
              </a:rPr>
              <a:t>(</a:t>
            </a:r>
            <a:r>
              <a:rPr lang="ja-JP" altLang="en-US" sz="2800" b="1" dirty="0" smtClean="0">
                <a:solidFill>
                  <a:schemeClr val="tx1"/>
                </a:solidFill>
              </a:rPr>
              <a:t>直交</a:t>
            </a:r>
            <a:r>
              <a:rPr lang="en-US" altLang="ja-JP" sz="2800" b="1" dirty="0" smtClean="0">
                <a:solidFill>
                  <a:schemeClr val="tx1"/>
                </a:solidFill>
              </a:rPr>
              <a:t>2</a:t>
            </a:r>
            <a:r>
              <a:rPr lang="ja-JP" altLang="en-US" sz="2800" b="1" dirty="0" smtClean="0">
                <a:solidFill>
                  <a:schemeClr val="tx1"/>
                </a:solidFill>
              </a:rPr>
              <a:t>偏波・同軸出力</a:t>
            </a:r>
            <a:r>
              <a:rPr lang="en-US" altLang="ja-JP" sz="2800" b="1" dirty="0" smtClean="0">
                <a:solidFill>
                  <a:schemeClr val="tx1"/>
                </a:solidFill>
              </a:rPr>
              <a:t>)</a:t>
            </a:r>
          </a:p>
          <a:p>
            <a:pPr lvl="1"/>
            <a:r>
              <a:rPr lang="ja-JP" altLang="en-US" sz="2600" dirty="0" smtClean="0"/>
              <a:t>メリット：シンプル、</a:t>
            </a:r>
            <a:r>
              <a:rPr lang="ja-JP" altLang="en-US" sz="2600" dirty="0" smtClean="0">
                <a:solidFill>
                  <a:srgbClr val="FF0000"/>
                </a:solidFill>
              </a:rPr>
              <a:t>広帯域</a:t>
            </a:r>
            <a:endParaRPr lang="en-US" altLang="ja-JP" sz="2600" dirty="0" smtClean="0">
              <a:solidFill>
                <a:srgbClr val="FF0000"/>
              </a:solidFill>
            </a:endParaRPr>
          </a:p>
          <a:p>
            <a:pPr lvl="1"/>
            <a:r>
              <a:rPr lang="ja-JP" altLang="en-US" sz="2600" dirty="0" smtClean="0"/>
              <a:t>デメリット：ビームパターンがきれいとは・・・</a:t>
            </a:r>
            <a:endParaRPr lang="en-US" altLang="ja-JP" sz="2600" dirty="0" smtClean="0"/>
          </a:p>
          <a:p>
            <a:pPr lvl="1"/>
            <a:endParaRPr lang="en-US" altLang="ja-JP" sz="2800" dirty="0" smtClean="0"/>
          </a:p>
          <a:p>
            <a:pPr marL="514350" indent="-514350">
              <a:buFont typeface="+mj-lt"/>
              <a:buAutoNum type="arabicPeriod" startAt="2"/>
            </a:pPr>
            <a:r>
              <a:rPr kumimoji="1" lang="ja-JP" altLang="en-US" sz="2800" b="1" dirty="0" smtClean="0">
                <a:solidFill>
                  <a:schemeClr val="bg1">
                    <a:lumMod val="75000"/>
                  </a:schemeClr>
                </a:solidFill>
              </a:rPr>
              <a:t>コルゲートホーン</a:t>
            </a:r>
            <a:r>
              <a:rPr kumimoji="1" lang="en-US" altLang="ja-JP" sz="2800" b="1" dirty="0" smtClean="0">
                <a:solidFill>
                  <a:schemeClr val="bg1">
                    <a:lumMod val="75000"/>
                  </a:schemeClr>
                </a:solidFill>
              </a:rPr>
              <a:t>(</a:t>
            </a:r>
            <a:r>
              <a:rPr kumimoji="1" lang="ja-JP" altLang="en-US" sz="2800" b="1" dirty="0" smtClean="0">
                <a:solidFill>
                  <a:schemeClr val="bg1">
                    <a:lumMod val="75000"/>
                  </a:schemeClr>
                </a:solidFill>
              </a:rPr>
              <a:t>導波管出力</a:t>
            </a:r>
            <a:r>
              <a:rPr kumimoji="1" lang="en-US" altLang="ja-JP" sz="2800" b="1" dirty="0" smtClean="0">
                <a:solidFill>
                  <a:schemeClr val="bg1">
                    <a:lumMod val="75000"/>
                  </a:schemeClr>
                </a:solidFill>
              </a:rPr>
              <a:t>)</a:t>
            </a:r>
            <a:r>
              <a:rPr kumimoji="1" lang="ja-JP" altLang="en-US" sz="2800" b="1" dirty="0" smtClean="0">
                <a:solidFill>
                  <a:schemeClr val="bg1">
                    <a:lumMod val="75000"/>
                  </a:schemeClr>
                </a:solidFill>
              </a:rPr>
              <a:t>＋円偏波ポーラライザー</a:t>
            </a:r>
            <a:r>
              <a:rPr kumimoji="1" lang="en-US" altLang="ja-JP" sz="2800" b="1" dirty="0" smtClean="0">
                <a:solidFill>
                  <a:schemeClr val="bg1">
                    <a:lumMod val="75000"/>
                  </a:schemeClr>
                </a:solidFill>
              </a:rPr>
              <a:t>(</a:t>
            </a:r>
            <a:r>
              <a:rPr kumimoji="1" lang="ja-JP" altLang="en-US" sz="2800" b="1" dirty="0" smtClean="0">
                <a:solidFill>
                  <a:schemeClr val="bg1">
                    <a:lumMod val="75000"/>
                  </a:schemeClr>
                </a:solidFill>
              </a:rPr>
              <a:t>右旋</a:t>
            </a:r>
            <a:r>
              <a:rPr lang="ja-JP" altLang="en-US" sz="2800" b="1" dirty="0" smtClean="0">
                <a:solidFill>
                  <a:schemeClr val="bg1">
                    <a:lumMod val="75000"/>
                  </a:schemeClr>
                </a:solidFill>
              </a:rPr>
              <a:t>偏波、左旋偏波</a:t>
            </a:r>
            <a:r>
              <a:rPr kumimoji="1" lang="en-US" altLang="ja-JP" sz="2800" b="1" dirty="0" smtClean="0">
                <a:solidFill>
                  <a:schemeClr val="bg1">
                    <a:lumMod val="75000"/>
                  </a:schemeClr>
                </a:solidFill>
              </a:rPr>
              <a:t>)</a:t>
            </a:r>
          </a:p>
          <a:p>
            <a:pPr lvl="1"/>
            <a:r>
              <a:rPr lang="ja-JP" altLang="en-US" sz="2600" dirty="0" smtClean="0">
                <a:solidFill>
                  <a:schemeClr val="bg1">
                    <a:lumMod val="75000"/>
                  </a:schemeClr>
                </a:solidFill>
              </a:rPr>
              <a:t>メリット：広帯域が可ならビームはきれい</a:t>
            </a:r>
            <a:endParaRPr lang="en-US" altLang="ja-JP" sz="2600" dirty="0">
              <a:solidFill>
                <a:schemeClr val="bg1">
                  <a:lumMod val="75000"/>
                </a:schemeClr>
              </a:solidFill>
            </a:endParaRPr>
          </a:p>
          <a:p>
            <a:pPr lvl="1"/>
            <a:r>
              <a:rPr kumimoji="1" lang="ja-JP" altLang="en-US" sz="2600" dirty="0" smtClean="0">
                <a:solidFill>
                  <a:schemeClr val="bg1">
                    <a:lumMod val="75000"/>
                  </a:schemeClr>
                </a:solidFill>
              </a:rPr>
              <a:t>デメリット：ポーラライザーは狭帯域</a:t>
            </a:r>
            <a:r>
              <a:rPr kumimoji="1" lang="en-US" altLang="ja-JP" sz="2600" dirty="0" smtClean="0">
                <a:solidFill>
                  <a:schemeClr val="bg1">
                    <a:lumMod val="75000"/>
                  </a:schemeClr>
                </a:solidFill>
              </a:rPr>
              <a:t>(</a:t>
            </a:r>
            <a:r>
              <a:rPr kumimoji="1" lang="ja-JP" altLang="en-US" sz="2600" dirty="0" smtClean="0">
                <a:solidFill>
                  <a:schemeClr val="bg1">
                    <a:lumMod val="75000"/>
                  </a:schemeClr>
                </a:solidFill>
              </a:rPr>
              <a:t>～</a:t>
            </a:r>
            <a:r>
              <a:rPr kumimoji="1" lang="en-US" altLang="ja-JP" sz="2600" dirty="0" smtClean="0">
                <a:solidFill>
                  <a:schemeClr val="bg1">
                    <a:lumMod val="75000"/>
                  </a:schemeClr>
                </a:solidFill>
              </a:rPr>
              <a:t>10</a:t>
            </a:r>
            <a:r>
              <a:rPr kumimoji="1" lang="ja-JP" altLang="en-US" sz="2600" dirty="0" smtClean="0">
                <a:solidFill>
                  <a:schemeClr val="bg1">
                    <a:lumMod val="75000"/>
                  </a:schemeClr>
                </a:solidFill>
              </a:rPr>
              <a:t>％</a:t>
            </a:r>
            <a:r>
              <a:rPr kumimoji="1" lang="en-US" altLang="ja-JP" sz="2600" dirty="0" smtClean="0">
                <a:solidFill>
                  <a:schemeClr val="bg1">
                    <a:lumMod val="75000"/>
                  </a:schemeClr>
                </a:solidFill>
              </a:rPr>
              <a:t>)</a:t>
            </a:r>
          </a:p>
          <a:p>
            <a:pPr lvl="1"/>
            <a:endParaRPr lang="en-US" altLang="ja-JP" sz="2800" dirty="0" smtClean="0">
              <a:solidFill>
                <a:schemeClr val="bg1">
                  <a:lumMod val="75000"/>
                </a:schemeClr>
              </a:solidFill>
            </a:endParaRPr>
          </a:p>
          <a:p>
            <a:pPr marL="514350" indent="-514350">
              <a:buFont typeface="+mj-lt"/>
              <a:buAutoNum type="arabicPeriod" startAt="3"/>
            </a:pPr>
            <a:r>
              <a:rPr lang="ja-JP" altLang="en-US" sz="2800" b="1" dirty="0" smtClean="0">
                <a:solidFill>
                  <a:schemeClr val="bg1">
                    <a:lumMod val="75000"/>
                  </a:schemeClr>
                </a:solidFill>
              </a:rPr>
              <a:t>コルゲートホーン＋</a:t>
            </a:r>
            <a:r>
              <a:rPr lang="ja-JP" altLang="en-US" sz="2800" b="1" dirty="0">
                <a:solidFill>
                  <a:schemeClr val="bg1">
                    <a:lumMod val="75000"/>
                  </a:schemeClr>
                </a:solidFill>
              </a:rPr>
              <a:t>直交偏波分離機</a:t>
            </a:r>
            <a:r>
              <a:rPr lang="en-US" altLang="ja-JP" sz="2800" b="1" dirty="0">
                <a:solidFill>
                  <a:schemeClr val="bg1">
                    <a:lumMod val="75000"/>
                  </a:schemeClr>
                </a:solidFill>
              </a:rPr>
              <a:t>(</a:t>
            </a:r>
            <a:r>
              <a:rPr lang="ja-JP" altLang="en-US" sz="2800" b="1" dirty="0">
                <a:solidFill>
                  <a:schemeClr val="bg1">
                    <a:lumMod val="75000"/>
                  </a:schemeClr>
                </a:solidFill>
              </a:rPr>
              <a:t>垂直偏波、水平偏波</a:t>
            </a:r>
            <a:r>
              <a:rPr lang="en-US" altLang="ja-JP" sz="2800" b="1" dirty="0" smtClean="0">
                <a:solidFill>
                  <a:schemeClr val="bg1">
                    <a:lumMod val="75000"/>
                  </a:schemeClr>
                </a:solidFill>
              </a:rPr>
              <a:t>)</a:t>
            </a:r>
          </a:p>
          <a:p>
            <a:pPr lvl="1"/>
            <a:r>
              <a:rPr kumimoji="1" lang="ja-JP" altLang="en-US" sz="2600" dirty="0" smtClean="0">
                <a:solidFill>
                  <a:schemeClr val="bg1">
                    <a:lumMod val="75000"/>
                  </a:schemeClr>
                </a:solidFill>
              </a:rPr>
              <a:t>メリット：ビームパターンがきれい。</a:t>
            </a:r>
            <a:endParaRPr kumimoji="1" lang="en-US" altLang="ja-JP" sz="2600" dirty="0" smtClean="0">
              <a:solidFill>
                <a:schemeClr val="bg1">
                  <a:lumMod val="75000"/>
                </a:schemeClr>
              </a:solidFill>
            </a:endParaRPr>
          </a:p>
          <a:p>
            <a:pPr lvl="1"/>
            <a:r>
              <a:rPr lang="ja-JP" altLang="en-US" sz="2600" dirty="0" smtClean="0">
                <a:solidFill>
                  <a:schemeClr val="bg1">
                    <a:lumMod val="75000"/>
                  </a:schemeClr>
                </a:solidFill>
              </a:rPr>
              <a:t>デメリット：クワッドリッジより狭帯域</a:t>
            </a:r>
            <a:r>
              <a:rPr lang="en-US" altLang="ja-JP" sz="2600" dirty="0" smtClean="0">
                <a:solidFill>
                  <a:schemeClr val="bg1">
                    <a:lumMod val="75000"/>
                  </a:schemeClr>
                </a:solidFill>
              </a:rPr>
              <a:t>(</a:t>
            </a:r>
            <a:r>
              <a:rPr lang="ja-JP" altLang="en-US" sz="2600" dirty="0" smtClean="0">
                <a:solidFill>
                  <a:schemeClr val="bg1">
                    <a:lumMod val="75000"/>
                  </a:schemeClr>
                </a:solidFill>
              </a:rPr>
              <a:t>比帯域最大</a:t>
            </a:r>
            <a:r>
              <a:rPr lang="en-US" altLang="ja-JP" sz="2600" dirty="0" smtClean="0">
                <a:solidFill>
                  <a:schemeClr val="bg1">
                    <a:lumMod val="75000"/>
                  </a:schemeClr>
                </a:solidFill>
              </a:rPr>
              <a:t>0.6</a:t>
            </a:r>
            <a:r>
              <a:rPr lang="ja-JP" altLang="en-US" sz="2600" dirty="0" smtClean="0">
                <a:solidFill>
                  <a:schemeClr val="bg1">
                    <a:lumMod val="75000"/>
                  </a:schemeClr>
                </a:solidFill>
              </a:rPr>
              <a:t>程度</a:t>
            </a:r>
            <a:r>
              <a:rPr lang="en-US" altLang="ja-JP" sz="2600" dirty="0" smtClean="0">
                <a:solidFill>
                  <a:schemeClr val="bg1">
                    <a:lumMod val="75000"/>
                  </a:schemeClr>
                </a:solidFill>
              </a:rPr>
              <a:t>)</a:t>
            </a:r>
            <a:r>
              <a:rPr lang="ja-JP" altLang="en-US" sz="2600" dirty="0" err="1" smtClean="0">
                <a:solidFill>
                  <a:schemeClr val="bg1">
                    <a:lumMod val="75000"/>
                  </a:schemeClr>
                </a:solidFill>
              </a:rPr>
              <a:t>。</a:t>
            </a:r>
            <a:endParaRPr kumimoji="1" lang="ja-JP" altLang="en-US" sz="2600" dirty="0">
              <a:solidFill>
                <a:schemeClr val="bg1">
                  <a:lumMod val="75000"/>
                </a:schemeClr>
              </a:solidFill>
            </a:endParaRPr>
          </a:p>
        </p:txBody>
      </p:sp>
      <p:sp>
        <p:nvSpPr>
          <p:cNvPr id="4" name="正方形/長方形 3"/>
          <p:cNvSpPr/>
          <p:nvPr/>
        </p:nvSpPr>
        <p:spPr>
          <a:xfrm>
            <a:off x="3475330" y="2574357"/>
            <a:ext cx="8605241" cy="584775"/>
          </a:xfrm>
          <a:prstGeom prst="rect">
            <a:avLst/>
          </a:prstGeom>
        </p:spPr>
        <p:txBody>
          <a:bodyPr wrap="none">
            <a:spAutoFit/>
          </a:bodyPr>
          <a:lstStyle/>
          <a:p>
            <a:r>
              <a:rPr lang="ja-JP" altLang="en-US" sz="3200" b="1" dirty="0" smtClean="0">
                <a:solidFill>
                  <a:srgbClr val="FF0000"/>
                </a:solidFill>
              </a:rPr>
              <a:t>バンド</a:t>
            </a:r>
            <a:r>
              <a:rPr lang="en-US" altLang="ja-JP" sz="3200" b="1" dirty="0">
                <a:solidFill>
                  <a:srgbClr val="FF0000"/>
                </a:solidFill>
              </a:rPr>
              <a:t>B</a:t>
            </a:r>
            <a:r>
              <a:rPr lang="ja-JP" altLang="en-US" sz="3200" b="1" dirty="0">
                <a:solidFill>
                  <a:srgbClr val="FF0000"/>
                </a:solidFill>
              </a:rPr>
              <a:t>  </a:t>
            </a:r>
            <a:r>
              <a:rPr lang="en-US" altLang="ja-JP" sz="3200" b="1" dirty="0">
                <a:solidFill>
                  <a:srgbClr val="FF0000"/>
                </a:solidFill>
              </a:rPr>
              <a:t>(4.6 - 24 </a:t>
            </a:r>
            <a:r>
              <a:rPr lang="en-US" altLang="ja-JP" sz="3200" b="1" dirty="0" smtClean="0">
                <a:solidFill>
                  <a:srgbClr val="FF0000"/>
                </a:solidFill>
              </a:rPr>
              <a:t>GHz)</a:t>
            </a:r>
            <a:r>
              <a:rPr lang="ja-JP" altLang="en-US" sz="3200" b="1" dirty="0" smtClean="0">
                <a:solidFill>
                  <a:srgbClr val="FF0000"/>
                </a:solidFill>
              </a:rPr>
              <a:t>なら、これが一押し。</a:t>
            </a:r>
            <a:endParaRPr lang="ja-JP" altLang="en-US" sz="3200" b="1" dirty="0">
              <a:solidFill>
                <a:srgbClr val="FF0000"/>
              </a:solidFill>
            </a:endParaRPr>
          </a:p>
        </p:txBody>
      </p:sp>
    </p:spTree>
    <p:extLst>
      <p:ext uri="{BB962C8B-B14F-4D97-AF65-F5344CB8AC3E}">
        <p14:creationId xmlns:p14="http://schemas.microsoft.com/office/powerpoint/2010/main" val="3728044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フロントエンド構成で考えられるもの</a:t>
            </a:r>
            <a:endParaRPr kumimoji="1" lang="ja-JP" altLang="en-US" dirty="0"/>
          </a:p>
        </p:txBody>
      </p:sp>
      <p:sp>
        <p:nvSpPr>
          <p:cNvPr id="3" name="コンテンツ プレースホルダー 2"/>
          <p:cNvSpPr>
            <a:spLocks noGrp="1"/>
          </p:cNvSpPr>
          <p:nvPr>
            <p:ph idx="1"/>
          </p:nvPr>
        </p:nvSpPr>
        <p:spPr>
          <a:xfrm>
            <a:off x="579120" y="1493520"/>
            <a:ext cx="11353800" cy="4678680"/>
          </a:xfrm>
        </p:spPr>
        <p:txBody>
          <a:bodyPr>
            <a:normAutofit fontScale="85000" lnSpcReduction="20000"/>
          </a:bodyPr>
          <a:lstStyle/>
          <a:p>
            <a:pPr marL="514350" indent="-514350">
              <a:buFont typeface="+mj-lt"/>
              <a:buAutoNum type="arabicPeriod"/>
            </a:pPr>
            <a:r>
              <a:rPr lang="ja-JP" altLang="en-US" sz="2800" b="1" dirty="0" smtClean="0">
                <a:solidFill>
                  <a:schemeClr val="bg1">
                    <a:lumMod val="75000"/>
                  </a:schemeClr>
                </a:solidFill>
              </a:rPr>
              <a:t>クワッドリッジホーン</a:t>
            </a:r>
            <a:r>
              <a:rPr lang="en-US" altLang="ja-JP" sz="2800" b="1" dirty="0" smtClean="0">
                <a:solidFill>
                  <a:schemeClr val="bg1">
                    <a:lumMod val="75000"/>
                  </a:schemeClr>
                </a:solidFill>
              </a:rPr>
              <a:t>(</a:t>
            </a:r>
            <a:r>
              <a:rPr lang="ja-JP" altLang="en-US" sz="2800" b="1" dirty="0" smtClean="0">
                <a:solidFill>
                  <a:schemeClr val="bg1">
                    <a:lumMod val="75000"/>
                  </a:schemeClr>
                </a:solidFill>
              </a:rPr>
              <a:t>直交</a:t>
            </a:r>
            <a:r>
              <a:rPr lang="en-US" altLang="ja-JP" sz="2800" b="1" dirty="0" smtClean="0">
                <a:solidFill>
                  <a:schemeClr val="bg1">
                    <a:lumMod val="75000"/>
                  </a:schemeClr>
                </a:solidFill>
              </a:rPr>
              <a:t>2</a:t>
            </a:r>
            <a:r>
              <a:rPr lang="ja-JP" altLang="en-US" sz="2800" b="1" dirty="0" smtClean="0">
                <a:solidFill>
                  <a:schemeClr val="bg1">
                    <a:lumMod val="75000"/>
                  </a:schemeClr>
                </a:solidFill>
              </a:rPr>
              <a:t>偏波・同軸出力</a:t>
            </a:r>
            <a:r>
              <a:rPr lang="en-US" altLang="ja-JP" sz="2800" b="1" dirty="0" smtClean="0">
                <a:solidFill>
                  <a:schemeClr val="bg1">
                    <a:lumMod val="75000"/>
                  </a:schemeClr>
                </a:solidFill>
              </a:rPr>
              <a:t>)</a:t>
            </a:r>
          </a:p>
          <a:p>
            <a:pPr lvl="1"/>
            <a:r>
              <a:rPr lang="ja-JP" altLang="en-US" sz="2600" dirty="0" smtClean="0">
                <a:solidFill>
                  <a:schemeClr val="bg1">
                    <a:lumMod val="75000"/>
                  </a:schemeClr>
                </a:solidFill>
              </a:rPr>
              <a:t>メリット：シンプル、広帯域</a:t>
            </a:r>
            <a:endParaRPr lang="en-US" altLang="ja-JP" sz="2600" dirty="0" smtClean="0">
              <a:solidFill>
                <a:schemeClr val="bg1">
                  <a:lumMod val="75000"/>
                </a:schemeClr>
              </a:solidFill>
            </a:endParaRPr>
          </a:p>
          <a:p>
            <a:pPr lvl="1"/>
            <a:r>
              <a:rPr lang="ja-JP" altLang="en-US" sz="2600" dirty="0" smtClean="0">
                <a:solidFill>
                  <a:schemeClr val="bg1">
                    <a:lumMod val="75000"/>
                  </a:schemeClr>
                </a:solidFill>
              </a:rPr>
              <a:t>デメリット：ビームパターンがきれいとは・・・</a:t>
            </a:r>
            <a:endParaRPr lang="en-US" altLang="ja-JP" sz="2600" dirty="0" smtClean="0">
              <a:solidFill>
                <a:schemeClr val="bg1">
                  <a:lumMod val="75000"/>
                </a:schemeClr>
              </a:solidFill>
            </a:endParaRPr>
          </a:p>
          <a:p>
            <a:pPr lvl="1"/>
            <a:endParaRPr lang="en-US" altLang="ja-JP" sz="2800" dirty="0" smtClean="0">
              <a:solidFill>
                <a:schemeClr val="bg1">
                  <a:lumMod val="75000"/>
                </a:schemeClr>
              </a:solidFill>
            </a:endParaRPr>
          </a:p>
          <a:p>
            <a:pPr marL="514350" indent="-514350">
              <a:buFont typeface="+mj-lt"/>
              <a:buAutoNum type="arabicPeriod" startAt="2"/>
            </a:pPr>
            <a:r>
              <a:rPr kumimoji="1" lang="ja-JP" altLang="en-US" sz="2800" b="1" dirty="0" smtClean="0">
                <a:solidFill>
                  <a:schemeClr val="bg1">
                    <a:lumMod val="75000"/>
                  </a:schemeClr>
                </a:solidFill>
              </a:rPr>
              <a:t>コルゲートホーン</a:t>
            </a:r>
            <a:r>
              <a:rPr kumimoji="1" lang="en-US" altLang="ja-JP" sz="2800" b="1" dirty="0" smtClean="0">
                <a:solidFill>
                  <a:schemeClr val="bg1">
                    <a:lumMod val="75000"/>
                  </a:schemeClr>
                </a:solidFill>
              </a:rPr>
              <a:t>(</a:t>
            </a:r>
            <a:r>
              <a:rPr kumimoji="1" lang="ja-JP" altLang="en-US" sz="2800" b="1" dirty="0" smtClean="0">
                <a:solidFill>
                  <a:schemeClr val="bg1">
                    <a:lumMod val="75000"/>
                  </a:schemeClr>
                </a:solidFill>
              </a:rPr>
              <a:t>導波管出力</a:t>
            </a:r>
            <a:r>
              <a:rPr kumimoji="1" lang="en-US" altLang="ja-JP" sz="2800" b="1" dirty="0" smtClean="0">
                <a:solidFill>
                  <a:schemeClr val="bg1">
                    <a:lumMod val="75000"/>
                  </a:schemeClr>
                </a:solidFill>
              </a:rPr>
              <a:t>)</a:t>
            </a:r>
            <a:r>
              <a:rPr kumimoji="1" lang="ja-JP" altLang="en-US" sz="2800" b="1" dirty="0" smtClean="0">
                <a:solidFill>
                  <a:schemeClr val="bg1">
                    <a:lumMod val="75000"/>
                  </a:schemeClr>
                </a:solidFill>
              </a:rPr>
              <a:t>＋円偏波ポーラライザー</a:t>
            </a:r>
            <a:r>
              <a:rPr kumimoji="1" lang="en-US" altLang="ja-JP" sz="2800" b="1" dirty="0" smtClean="0">
                <a:solidFill>
                  <a:schemeClr val="bg1">
                    <a:lumMod val="75000"/>
                  </a:schemeClr>
                </a:solidFill>
              </a:rPr>
              <a:t>(</a:t>
            </a:r>
            <a:r>
              <a:rPr kumimoji="1" lang="ja-JP" altLang="en-US" sz="2800" b="1" dirty="0" smtClean="0">
                <a:solidFill>
                  <a:schemeClr val="bg1">
                    <a:lumMod val="75000"/>
                  </a:schemeClr>
                </a:solidFill>
              </a:rPr>
              <a:t>右旋</a:t>
            </a:r>
            <a:r>
              <a:rPr lang="ja-JP" altLang="en-US" sz="2800" b="1" dirty="0" smtClean="0">
                <a:solidFill>
                  <a:schemeClr val="bg1">
                    <a:lumMod val="75000"/>
                  </a:schemeClr>
                </a:solidFill>
              </a:rPr>
              <a:t>偏波、左旋偏波</a:t>
            </a:r>
            <a:r>
              <a:rPr kumimoji="1" lang="en-US" altLang="ja-JP" sz="2800" b="1" dirty="0" smtClean="0">
                <a:solidFill>
                  <a:schemeClr val="bg1">
                    <a:lumMod val="75000"/>
                  </a:schemeClr>
                </a:solidFill>
              </a:rPr>
              <a:t>)</a:t>
            </a:r>
          </a:p>
          <a:p>
            <a:pPr lvl="1"/>
            <a:r>
              <a:rPr lang="ja-JP" altLang="en-US" sz="2600" dirty="0" smtClean="0">
                <a:solidFill>
                  <a:schemeClr val="bg1">
                    <a:lumMod val="75000"/>
                  </a:schemeClr>
                </a:solidFill>
              </a:rPr>
              <a:t>メリット：広帯域が可ならビームはきれい</a:t>
            </a:r>
            <a:endParaRPr lang="en-US" altLang="ja-JP" sz="2600" dirty="0">
              <a:solidFill>
                <a:schemeClr val="bg1">
                  <a:lumMod val="75000"/>
                </a:schemeClr>
              </a:solidFill>
            </a:endParaRPr>
          </a:p>
          <a:p>
            <a:pPr lvl="1"/>
            <a:r>
              <a:rPr kumimoji="1" lang="ja-JP" altLang="en-US" sz="2600" dirty="0" smtClean="0">
                <a:solidFill>
                  <a:schemeClr val="bg1">
                    <a:lumMod val="75000"/>
                  </a:schemeClr>
                </a:solidFill>
              </a:rPr>
              <a:t>デメリット：ポーラライザーは狭帯域</a:t>
            </a:r>
            <a:r>
              <a:rPr kumimoji="1" lang="en-US" altLang="ja-JP" sz="2600" dirty="0" smtClean="0">
                <a:solidFill>
                  <a:schemeClr val="bg1">
                    <a:lumMod val="75000"/>
                  </a:schemeClr>
                </a:solidFill>
              </a:rPr>
              <a:t>(</a:t>
            </a:r>
            <a:r>
              <a:rPr kumimoji="1" lang="ja-JP" altLang="en-US" sz="2600" dirty="0" smtClean="0">
                <a:solidFill>
                  <a:schemeClr val="bg1">
                    <a:lumMod val="75000"/>
                  </a:schemeClr>
                </a:solidFill>
              </a:rPr>
              <a:t>～</a:t>
            </a:r>
            <a:r>
              <a:rPr kumimoji="1" lang="en-US" altLang="ja-JP" sz="2600" dirty="0" smtClean="0">
                <a:solidFill>
                  <a:schemeClr val="bg1">
                    <a:lumMod val="75000"/>
                  </a:schemeClr>
                </a:solidFill>
              </a:rPr>
              <a:t>10</a:t>
            </a:r>
            <a:r>
              <a:rPr kumimoji="1" lang="ja-JP" altLang="en-US" sz="2600" dirty="0" smtClean="0">
                <a:solidFill>
                  <a:schemeClr val="bg1">
                    <a:lumMod val="75000"/>
                  </a:schemeClr>
                </a:solidFill>
              </a:rPr>
              <a:t>％</a:t>
            </a:r>
            <a:r>
              <a:rPr kumimoji="1" lang="en-US" altLang="ja-JP" sz="2600" dirty="0" smtClean="0">
                <a:solidFill>
                  <a:schemeClr val="bg1">
                    <a:lumMod val="75000"/>
                  </a:schemeClr>
                </a:solidFill>
              </a:rPr>
              <a:t>)</a:t>
            </a:r>
          </a:p>
          <a:p>
            <a:pPr lvl="1"/>
            <a:endParaRPr lang="en-US" altLang="ja-JP" sz="2800" dirty="0" smtClean="0"/>
          </a:p>
          <a:p>
            <a:pPr marL="514350" indent="-514350">
              <a:buFont typeface="+mj-lt"/>
              <a:buAutoNum type="arabicPeriod" startAt="3"/>
            </a:pPr>
            <a:r>
              <a:rPr lang="ja-JP" altLang="en-US" sz="2800" b="1" dirty="0" smtClean="0">
                <a:solidFill>
                  <a:schemeClr val="tx1"/>
                </a:solidFill>
              </a:rPr>
              <a:t>コルゲートホーン＋直交偏波分離機</a:t>
            </a:r>
            <a:r>
              <a:rPr lang="en-US" altLang="ja-JP" sz="2800" b="1" dirty="0" smtClean="0">
                <a:solidFill>
                  <a:schemeClr val="tx1"/>
                </a:solidFill>
              </a:rPr>
              <a:t>(</a:t>
            </a:r>
            <a:r>
              <a:rPr lang="ja-JP" altLang="en-US" sz="2800" b="1" dirty="0" smtClean="0">
                <a:solidFill>
                  <a:schemeClr val="tx1"/>
                </a:solidFill>
              </a:rPr>
              <a:t>垂直偏波、水平偏波</a:t>
            </a:r>
            <a:r>
              <a:rPr lang="en-US" altLang="ja-JP" sz="2800" b="1" dirty="0" smtClean="0">
                <a:solidFill>
                  <a:schemeClr val="tx1"/>
                </a:solidFill>
              </a:rPr>
              <a:t>)</a:t>
            </a:r>
          </a:p>
          <a:p>
            <a:pPr lvl="1"/>
            <a:r>
              <a:rPr kumimoji="1" lang="ja-JP" altLang="en-US" sz="2600" dirty="0" smtClean="0"/>
              <a:t>メリット：</a:t>
            </a:r>
            <a:r>
              <a:rPr kumimoji="1" lang="ja-JP" altLang="en-US" sz="2600" dirty="0" smtClean="0">
                <a:solidFill>
                  <a:srgbClr val="FF0000"/>
                </a:solidFill>
              </a:rPr>
              <a:t>ビームパターンがきれい</a:t>
            </a:r>
            <a:r>
              <a:rPr kumimoji="1" lang="ja-JP" altLang="en-US" sz="2600" dirty="0" smtClean="0"/>
              <a:t>。</a:t>
            </a:r>
            <a:endParaRPr kumimoji="1" lang="en-US" altLang="ja-JP" sz="2600" dirty="0" smtClean="0"/>
          </a:p>
          <a:p>
            <a:pPr lvl="1"/>
            <a:r>
              <a:rPr lang="ja-JP" altLang="en-US" sz="2600" dirty="0" smtClean="0"/>
              <a:t>デメリット：クワッドリッジより狭帯域</a:t>
            </a:r>
            <a:r>
              <a:rPr lang="en-US" altLang="ja-JP" sz="2600" dirty="0" smtClean="0"/>
              <a:t>(</a:t>
            </a:r>
            <a:r>
              <a:rPr lang="ja-JP" altLang="en-US" sz="2600" dirty="0" smtClean="0"/>
              <a:t>比帯域最大</a:t>
            </a:r>
            <a:r>
              <a:rPr lang="en-US" altLang="ja-JP" sz="2600" dirty="0" smtClean="0"/>
              <a:t>0.6</a:t>
            </a:r>
            <a:r>
              <a:rPr lang="ja-JP" altLang="en-US" sz="2600" dirty="0" smtClean="0"/>
              <a:t>程度</a:t>
            </a:r>
            <a:r>
              <a:rPr lang="en-US" altLang="ja-JP" sz="2600" dirty="0" smtClean="0"/>
              <a:t>)</a:t>
            </a:r>
            <a:r>
              <a:rPr lang="ja-JP" altLang="en-US" sz="2600" dirty="0" err="1" smtClean="0"/>
              <a:t>。</a:t>
            </a:r>
            <a:endParaRPr kumimoji="1" lang="ja-JP" altLang="en-US" sz="2600" dirty="0"/>
          </a:p>
        </p:txBody>
      </p:sp>
      <p:sp>
        <p:nvSpPr>
          <p:cNvPr id="4" name="正方形/長方形 3"/>
          <p:cNvSpPr/>
          <p:nvPr/>
        </p:nvSpPr>
        <p:spPr>
          <a:xfrm>
            <a:off x="2907249" y="6052848"/>
            <a:ext cx="8283037" cy="584775"/>
          </a:xfrm>
          <a:prstGeom prst="rect">
            <a:avLst/>
          </a:prstGeom>
        </p:spPr>
        <p:txBody>
          <a:bodyPr wrap="none">
            <a:spAutoFit/>
          </a:bodyPr>
          <a:lstStyle/>
          <a:p>
            <a:r>
              <a:rPr lang="ja-JP" altLang="en-US" sz="3200" b="1" dirty="0">
                <a:solidFill>
                  <a:srgbClr val="FF0000"/>
                </a:solidFill>
              </a:rPr>
              <a:t>バンド</a:t>
            </a:r>
            <a:r>
              <a:rPr lang="en-US" altLang="ja-JP" sz="3200" b="1" dirty="0">
                <a:solidFill>
                  <a:srgbClr val="FF0000"/>
                </a:solidFill>
              </a:rPr>
              <a:t>5C(14-26GHz</a:t>
            </a:r>
            <a:r>
              <a:rPr lang="en-US" altLang="ja-JP" sz="3200" b="1" dirty="0" smtClean="0">
                <a:solidFill>
                  <a:srgbClr val="FF0000"/>
                </a:solidFill>
              </a:rPr>
              <a:t>)</a:t>
            </a:r>
            <a:r>
              <a:rPr lang="ja-JP" altLang="en-US" sz="3200" b="1" dirty="0" smtClean="0">
                <a:solidFill>
                  <a:srgbClr val="FF0000"/>
                </a:solidFill>
              </a:rPr>
              <a:t>なら、これが一押し。</a:t>
            </a:r>
            <a:endParaRPr lang="ja-JP" altLang="en-US" sz="3200" b="1" dirty="0">
              <a:solidFill>
                <a:srgbClr val="FF0000"/>
              </a:solidFill>
            </a:endParaRPr>
          </a:p>
        </p:txBody>
      </p:sp>
    </p:spTree>
    <p:extLst>
      <p:ext uri="{BB962C8B-B14F-4D97-AF65-F5344CB8AC3E}">
        <p14:creationId xmlns:p14="http://schemas.microsoft.com/office/powerpoint/2010/main" val="772605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sz="3200"/>
              <a:t>クワッドリッジアンテナのビームパターン測定</a:t>
            </a:r>
          </a:p>
        </p:txBody>
      </p:sp>
      <p:sp>
        <p:nvSpPr>
          <p:cNvPr id="11267" name="Rectangle 3"/>
          <p:cNvSpPr>
            <a:spLocks noGrp="1" noChangeArrowheads="1"/>
          </p:cNvSpPr>
          <p:nvPr>
            <p:ph type="body" idx="1"/>
          </p:nvPr>
        </p:nvSpPr>
        <p:spPr/>
        <p:txBody>
          <a:bodyPr/>
          <a:lstStyle/>
          <a:p>
            <a:r>
              <a:rPr lang="ja-JP" altLang="en-US"/>
              <a:t>京都大学生存圏研究所の近傍界アンテナビームパターン装置を用いてクワッドリッジアンテナの測定を行った。</a:t>
            </a:r>
          </a:p>
        </p:txBody>
      </p:sp>
      <p:pic>
        <p:nvPicPr>
          <p:cNvPr id="11268" name="Picture 4" descr="IMG_059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9289" y="3573463"/>
            <a:ext cx="4078287" cy="305911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IMG_059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7439" y="3500438"/>
            <a:ext cx="4078287" cy="305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26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4589</TotalTime>
  <Words>590</Words>
  <Application>Microsoft Office PowerPoint</Application>
  <PresentationFormat>ワイド画面</PresentationFormat>
  <Paragraphs>119</Paragraphs>
  <Slides>18</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メイリオ</vt:lpstr>
      <vt:lpstr>Arial</vt:lpstr>
      <vt:lpstr>Century Gothic</vt:lpstr>
      <vt:lpstr>Wingdings 3</vt:lpstr>
      <vt:lpstr>ウィスプ</vt:lpstr>
      <vt:lpstr>SKAにむけた広帯域広視野 フロントエンド回路の検討</vt:lpstr>
      <vt:lpstr>イントロダクション</vt:lpstr>
      <vt:lpstr>アンテナ？</vt:lpstr>
      <vt:lpstr>フィードについて</vt:lpstr>
      <vt:lpstr>フィード部</vt:lpstr>
      <vt:lpstr>フロントエンド構成で考えられるもの</vt:lpstr>
      <vt:lpstr>フロントエンド構成で考えられるもの</vt:lpstr>
      <vt:lpstr>フロントエンド構成で考えられるもの</vt:lpstr>
      <vt:lpstr>クワッドリッジアンテナのビームパターン測定</vt:lpstr>
      <vt:lpstr>カルテククワッドリッジ アンテナ測定結果</vt:lpstr>
      <vt:lpstr>カルテククワッドリッジ アンテナ測定結果</vt:lpstr>
      <vt:lpstr>オリエントマイクロ ウェーブ製</vt:lpstr>
      <vt:lpstr>コルゲートホーン</vt:lpstr>
      <vt:lpstr>PowerPoint プレゼンテーション</vt:lpstr>
      <vt:lpstr>Phase shifter</vt:lpstr>
      <vt:lpstr>PowerPoint プレゼンテーション</vt:lpstr>
      <vt:lpstr>PowerPoint プレゼンテーション</vt:lpstr>
      <vt:lpstr>まとめ、今後</vt:lpstr>
    </vt:vector>
  </TitlesOfParts>
  <Company>UNITCOM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SKAにむけた広帯域広視野フロントエンド回路の検討</dc:title>
  <dc:creator>木村 公洋</dc:creator>
  <cp:lastModifiedBy>木村 公洋</cp:lastModifiedBy>
  <cp:revision>63</cp:revision>
  <dcterms:created xsi:type="dcterms:W3CDTF">2018-09-21T06:16:35Z</dcterms:created>
  <dcterms:modified xsi:type="dcterms:W3CDTF">2018-10-09T07:18:14Z</dcterms:modified>
</cp:coreProperties>
</file>