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354" r:id="rId2"/>
    <p:sldId id="387" r:id="rId3"/>
    <p:sldId id="410" r:id="rId4"/>
    <p:sldId id="407" r:id="rId5"/>
    <p:sldId id="355" r:id="rId6"/>
    <p:sldId id="356" r:id="rId7"/>
    <p:sldId id="357" r:id="rId8"/>
    <p:sldId id="386" r:id="rId9"/>
    <p:sldId id="358" r:id="rId10"/>
    <p:sldId id="359" r:id="rId11"/>
    <p:sldId id="382" r:id="rId12"/>
    <p:sldId id="363" r:id="rId13"/>
    <p:sldId id="383" r:id="rId14"/>
    <p:sldId id="259" r:id="rId15"/>
    <p:sldId id="281" r:id="rId16"/>
    <p:sldId id="384" r:id="rId1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7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A217EF-5AF2-468C-8ADF-653354ED96D8}" v="3" dt="2018-09-25T05:01:45.615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76"/>
    <p:restoredTop sz="97000"/>
  </p:normalViewPr>
  <p:slideViewPr>
    <p:cSldViewPr snapToGrid="0" snapToObjects="1">
      <p:cViewPr varScale="1">
        <p:scale>
          <a:sx n="131" d="100"/>
          <a:sy n="131" d="100"/>
        </p:scale>
        <p:origin x="1200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561"/>
    </p:cViewPr>
  </p:sorterViewPr>
  <p:notesViewPr>
    <p:cSldViewPr snapToGrid="0" snapToObjects="1">
      <p:cViewPr varScale="1">
        <p:scale>
          <a:sx n="122" d="100"/>
          <a:sy n="122" d="100"/>
        </p:scale>
        <p:origin x="507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A5E46217-1999-BE4F-B94A-70F33DAE14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ADCE382-9CE9-3F41-B2E9-71AF3DB437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18762-69D7-9A40-8A93-A2C5F6C12D08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605B044-27D7-9C43-86DA-0510948983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CE22878-040F-3845-A2C3-02976B7A34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0B376-E745-0C44-9DCA-416ED2ABA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7858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A40B4-1635-7040-9880-0B896CF3FD73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C2EC0-C75E-9E48-8D86-50C596364B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460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C71EBBAB-8074-1146-AAAF-80BBD2882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96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1186" y="2036330"/>
            <a:ext cx="4853354" cy="2374274"/>
          </a:xfrm>
        </p:spPr>
        <p:txBody>
          <a:bodyPr anchor="ctr" anchorCtr="0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defRPr>
            </a:lvl1pPr>
          </a:lstStyle>
          <a:p>
            <a:r>
              <a:rPr lang="ja-JP" altLang="en-US" dirty="0"/>
              <a:t>講演</a:t>
            </a:r>
            <a:br>
              <a:rPr lang="en-US" altLang="ja-JP" dirty="0"/>
            </a:br>
            <a:r>
              <a:rPr lang="ja-JP" altLang="en-US" dirty="0"/>
              <a:t>タイトル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7000" y="5406887"/>
            <a:ext cx="5988050" cy="9730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名前と所属</a:t>
            </a:r>
            <a:endParaRPr lang="en-US" altLang="ja-JP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13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1C6FC6D-FBFB-6540-8BBC-96EB5E05E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50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F30B176-8B7F-9B47-8596-459C514C07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" y="41488"/>
            <a:ext cx="1696641" cy="9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7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C50FA9C-2B88-2241-A563-A4AFACECD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96" y="598476"/>
            <a:ext cx="8443084" cy="5075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46251"/>
            <a:ext cx="7886700" cy="2852737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ja-JP" altLang="en-US"/>
              <a:t>マスタータイトルの書式設定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5259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67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28B518F-AE99-0B49-9F70-38A28F3AC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50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327" y="1189521"/>
            <a:ext cx="4321038" cy="5241096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696" y="1189521"/>
            <a:ext cx="4321036" cy="5241096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7F57F1A-0691-1244-B1A4-E8215E5BDE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" y="41488"/>
            <a:ext cx="1696641" cy="9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8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3814E16-60BE-E140-B166-25CD3369A8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50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EC471DE-C003-CC48-AE19-B295E72D2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" y="41488"/>
            <a:ext cx="1696641" cy="9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53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540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42666" y="0"/>
            <a:ext cx="7301334" cy="1047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843" y="1189520"/>
            <a:ext cx="8756374" cy="5161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7446"/>
            <a:ext cx="2057400" cy="230554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defRPr>
            </a:lvl1pPr>
          </a:lstStyle>
          <a:p>
            <a:r>
              <a:rPr lang="en-US" altLang="ja-JP"/>
              <a:t>2018/9/19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627445"/>
            <a:ext cx="3086100" cy="23055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defRPr>
            </a:lvl1pPr>
          </a:lstStyle>
          <a:p>
            <a:r>
              <a:rPr lang="en-US" altLang="ja-JP"/>
              <a:t>SKA1</a:t>
            </a:r>
            <a:r>
              <a:rPr lang="ja-JP" altLang="en-US"/>
              <a:t>事業計画案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627446"/>
            <a:ext cx="2057400" cy="230554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defRPr>
            </a:lvl1pPr>
          </a:lstStyle>
          <a:p>
            <a:fld id="{150EC120-8D55-B645-B4E5-3CE123C1509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407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79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>
          <a:solidFill>
            <a:schemeClr val="bg1"/>
          </a:solidFill>
          <a:latin typeface="Hiragino Kaku Gothic Std W8" panose="020B0800000000000000" pitchFamily="34" charset="-128"/>
          <a:ea typeface="Hiragino Kaku Gothic Std W8" panose="020B08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b="1" kern="1200">
          <a:solidFill>
            <a:schemeClr val="tx1"/>
          </a:solidFill>
          <a:latin typeface="Hiragino Kaku Gothic Std W8" panose="020B0800000000000000" pitchFamily="34" charset="-128"/>
          <a:ea typeface="Hiragino Kaku Gothic Std W8" panose="020B08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Hiragino Kaku Gothic Pro W3" panose="020B0300000000000000" pitchFamily="34" charset="-128"/>
          <a:ea typeface="Hiragino Kaku Gothic Pro W3" panose="020B03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Hiragino Kaku Gothic Pro W3" panose="020B0300000000000000" pitchFamily="34" charset="-128"/>
          <a:ea typeface="Hiragino Kaku Gothic Pro W3" panose="020B03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Hiragino Kaku Gothic Pro W3" panose="020B0300000000000000" pitchFamily="34" charset="-128"/>
          <a:ea typeface="Hiragino Kaku Gothic Pro W3" panose="020B03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Hiragino Kaku Gothic Pro W3" panose="020B0300000000000000" pitchFamily="34" charset="-128"/>
          <a:ea typeface="Hiragino Kaku Gothic Pro W3" panose="020B03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F58F49A3-3A99-274B-87FE-DF6987E3B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7516" y="2030819"/>
            <a:ext cx="4857600" cy="2562446"/>
          </a:xfrm>
        </p:spPr>
        <p:txBody>
          <a:bodyPr>
            <a:normAutofit/>
          </a:bodyPr>
          <a:lstStyle/>
          <a:p>
            <a:r>
              <a:rPr kumimoji="1" lang="ja-JP" altLang="en-US" sz="3200" b="1" dirty="0">
                <a:latin typeface="+mn-ea"/>
                <a:ea typeface="+mn-ea"/>
              </a:rPr>
              <a:t>国立天文台の状況と</a:t>
            </a:r>
            <a:br>
              <a:rPr kumimoji="1" lang="en-US" altLang="ja-JP" sz="3200" b="1" dirty="0">
                <a:latin typeface="+mn-ea"/>
                <a:ea typeface="+mn-ea"/>
              </a:rPr>
            </a:br>
            <a:r>
              <a:rPr kumimoji="1" lang="ja-JP" altLang="en-US" sz="3200" b="1" dirty="0">
                <a:latin typeface="+mn-ea"/>
                <a:ea typeface="+mn-ea"/>
              </a:rPr>
              <a:t>日本の参加モデル</a:t>
            </a:r>
            <a:endParaRPr kumimoji="1" lang="ja-JP" altLang="en-US" sz="3200" dirty="0">
              <a:latin typeface="+mn-ea"/>
              <a:ea typeface="+mn-ea"/>
            </a:endParaRPr>
          </a:p>
        </p:txBody>
      </p:sp>
      <p:sp>
        <p:nvSpPr>
          <p:cNvPr id="8" name="字幕 7">
            <a:extLst>
              <a:ext uri="{FF2B5EF4-FFF2-40B4-BE49-F238E27FC236}">
                <a16:creationId xmlns:a16="http://schemas.microsoft.com/office/drawing/2014/main" id="{CD514135-41ED-5742-BA22-A23FC574B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917" y="5493652"/>
            <a:ext cx="3919752" cy="973087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+mn-ea"/>
                <a:cs typeface="Hiragino Kaku Gothic Pro W3" charset="-128"/>
              </a:rPr>
              <a:t>国立天文台水沢</a:t>
            </a:r>
            <a:r>
              <a:rPr lang="en-US" altLang="ja-JP" dirty="0">
                <a:latin typeface="+mn-ea"/>
                <a:cs typeface="Hiragino Kaku Gothic Pro W3" charset="-128"/>
              </a:rPr>
              <a:t>VLBI</a:t>
            </a:r>
            <a:r>
              <a:rPr lang="ja-JP" altLang="en-US" dirty="0">
                <a:latin typeface="+mn-ea"/>
                <a:cs typeface="Hiragino Kaku Gothic Pro W3" charset="-128"/>
              </a:rPr>
              <a:t>観測所</a:t>
            </a:r>
            <a:endParaRPr lang="en-US" altLang="ja-JP" dirty="0">
              <a:latin typeface="+mn-ea"/>
              <a:cs typeface="Hiragino Kaku Gothic Pro W3" charset="-128"/>
            </a:endParaRPr>
          </a:p>
          <a:p>
            <a:r>
              <a:rPr lang="ja-JP" altLang="en-US" dirty="0">
                <a:latin typeface="+mn-ea"/>
                <a:cs typeface="Hiragino Kaku Gothic Pro W3" charset="-128"/>
              </a:rPr>
              <a:t>将来計画部門　小林秀行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7A003C-88DA-2D44-BFDB-0174C38F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0E3FA4-A0B6-A345-B18A-66D4E2F43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C2AFFD-19F3-F043-AA92-D1FFBD144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5962B83-5000-4740-8B77-DED1564CE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258962"/>
            <a:ext cx="1842666" cy="10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71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036102-7E9B-FC4B-AF9B-8990B6DD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dirty="0">
                <a:latin typeface="+mn-ea"/>
                <a:ea typeface="+mn-ea"/>
              </a:rPr>
              <a:t>日本の参加モデル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54B2FF-6963-1F49-9551-56C260BBB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1" y="2938575"/>
            <a:ext cx="8756374" cy="3617079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>
                <a:latin typeface="+mn-ea"/>
              </a:rPr>
              <a:t>国立天文台プロジェクト</a:t>
            </a:r>
            <a:r>
              <a:rPr lang="ja-JP" altLang="en-US" dirty="0">
                <a:latin typeface="+mn-ea"/>
              </a:rPr>
              <a:t>「</a:t>
            </a:r>
            <a:r>
              <a:rPr lang="en-US" altLang="ja-JP" dirty="0">
                <a:latin typeface="+mn-ea"/>
              </a:rPr>
              <a:t>SKA</a:t>
            </a:r>
            <a:r>
              <a:rPr lang="ja-JP" altLang="en-US" dirty="0">
                <a:latin typeface="+mn-ea"/>
              </a:rPr>
              <a:t>推進室」を立ち上げる</a:t>
            </a:r>
            <a:endParaRPr lang="en-US" altLang="ja-JP" dirty="0">
              <a:latin typeface="+mn-ea"/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>
                <a:latin typeface="+mj-ea"/>
                <a:ea typeface="+mj-ea"/>
              </a:rPr>
              <a:t>大学共同利用研としてコミュニティが期待する使命に答える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>
                <a:latin typeface="+mj-ea"/>
                <a:ea typeface="+mj-ea"/>
              </a:rPr>
              <a:t>工程管理、資金管理、国外交渉、国内調整、研究振興など</a:t>
            </a:r>
            <a:endParaRPr lang="en-US" altLang="ja-JP" dirty="0">
              <a:latin typeface="+mj-ea"/>
              <a:ea typeface="+mj-ea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b="0">
                <a:latin typeface="+mn-ea"/>
                <a:ea typeface="+mn-ea"/>
              </a:rPr>
              <a:t>大学と連携した概算要求</a:t>
            </a:r>
            <a:r>
              <a:rPr lang="en-US" altLang="ja-JP" b="0" dirty="0">
                <a:latin typeface="+mn-ea"/>
                <a:ea typeface="+mn-ea"/>
              </a:rPr>
              <a:t>(6</a:t>
            </a:r>
            <a:r>
              <a:rPr lang="ja-JP" altLang="en-US" b="0">
                <a:latin typeface="+mn-ea"/>
                <a:ea typeface="+mn-ea"/>
              </a:rPr>
              <a:t>年で</a:t>
            </a:r>
            <a:r>
              <a:rPr lang="en-US" altLang="ja-JP" b="0" dirty="0">
                <a:latin typeface="+mn-ea"/>
                <a:ea typeface="+mn-ea"/>
              </a:rPr>
              <a:t>18-36</a:t>
            </a:r>
            <a:r>
              <a:rPr lang="ja-JP" altLang="en-US" b="0">
                <a:latin typeface="+mn-ea"/>
                <a:ea typeface="+mn-ea"/>
              </a:rPr>
              <a:t>億円</a:t>
            </a:r>
            <a:r>
              <a:rPr lang="en-US" altLang="ja-JP" b="0" dirty="0">
                <a:latin typeface="+mn-ea"/>
                <a:ea typeface="+mn-ea"/>
              </a:rPr>
              <a:t>)</a:t>
            </a:r>
            <a:r>
              <a:rPr lang="ja-JP" altLang="en-US" b="0">
                <a:latin typeface="+mn-ea"/>
                <a:ea typeface="+mn-ea"/>
              </a:rPr>
              <a:t>を取得する</a:t>
            </a:r>
            <a:endParaRPr lang="en-US" altLang="ja-JP" b="0" dirty="0">
              <a:latin typeface="+mn-ea"/>
              <a:ea typeface="+mn-ea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ja-JP" dirty="0">
                <a:latin typeface="+mj-ea"/>
                <a:ea typeface="+mj-ea"/>
              </a:rPr>
              <a:t>SKA1</a:t>
            </a:r>
            <a:r>
              <a:rPr lang="ja-JP" altLang="en-US">
                <a:latin typeface="+mj-ea"/>
                <a:ea typeface="+mj-ea"/>
              </a:rPr>
              <a:t>建設に貢献。</a:t>
            </a:r>
            <a:r>
              <a:rPr lang="en-US" altLang="ja-JP" dirty="0">
                <a:latin typeface="+mj-ea"/>
                <a:ea typeface="+mj-ea"/>
              </a:rPr>
              <a:t>Band5c/B</a:t>
            </a:r>
            <a:r>
              <a:rPr lang="ja-JP" altLang="en-US">
                <a:latin typeface="+mj-ea"/>
                <a:ea typeface="+mj-ea"/>
              </a:rPr>
              <a:t>受信機、</a:t>
            </a:r>
            <a:r>
              <a:rPr lang="en-US" altLang="ja-JP" dirty="0">
                <a:latin typeface="+mj-ea"/>
                <a:ea typeface="+mj-ea"/>
              </a:rPr>
              <a:t>VLBI</a:t>
            </a:r>
            <a:r>
              <a:rPr lang="ja-JP" altLang="en-US">
                <a:latin typeface="+mj-ea"/>
                <a:ea typeface="+mj-ea"/>
              </a:rPr>
              <a:t>記録、ソフト、試験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>
                <a:latin typeface="+mj-ea"/>
              </a:rPr>
              <a:t>大学の機能を強化、自由な発想でユニークな研究を展開、人材育成</a:t>
            </a:r>
            <a:endParaRPr lang="en-US" altLang="ja-JP" dirty="0">
              <a:latin typeface="+mj-ea"/>
              <a:ea typeface="+mj-ea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b="0">
                <a:latin typeface="+mn-ea"/>
                <a:ea typeface="+mn-ea"/>
              </a:rPr>
              <a:t>大型科研費</a:t>
            </a:r>
            <a:r>
              <a:rPr lang="en-US" altLang="ja-JP" b="0" dirty="0">
                <a:latin typeface="+mn-ea"/>
                <a:ea typeface="+mn-ea"/>
              </a:rPr>
              <a:t>(3-9</a:t>
            </a:r>
            <a:r>
              <a:rPr lang="ja-JP" altLang="en-US" b="0">
                <a:latin typeface="+mn-ea"/>
                <a:ea typeface="+mn-ea"/>
              </a:rPr>
              <a:t>千万円</a:t>
            </a:r>
            <a:r>
              <a:rPr lang="en-US" altLang="ja-JP" b="0" dirty="0">
                <a:latin typeface="+mn-ea"/>
                <a:ea typeface="+mn-ea"/>
              </a:rPr>
              <a:t>/</a:t>
            </a:r>
            <a:r>
              <a:rPr lang="ja-JP" altLang="en-US" b="0">
                <a:latin typeface="+mn-ea"/>
                <a:ea typeface="+mn-ea"/>
              </a:rPr>
              <a:t>年</a:t>
            </a:r>
            <a:r>
              <a:rPr lang="en-US" altLang="ja-JP" b="0" dirty="0">
                <a:latin typeface="+mn-ea"/>
                <a:ea typeface="+mn-ea"/>
              </a:rPr>
              <a:t>)</a:t>
            </a:r>
            <a:r>
              <a:rPr lang="ja-JP" altLang="en-US" b="0">
                <a:latin typeface="+mn-ea"/>
                <a:ea typeface="+mn-ea"/>
              </a:rPr>
              <a:t>を取得する</a:t>
            </a:r>
            <a:endParaRPr lang="en-US" altLang="ja-JP" b="0" dirty="0">
              <a:latin typeface="+mn-ea"/>
              <a:ea typeface="+mn-ea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ja-JP" dirty="0">
                <a:latin typeface="+mj-ea"/>
                <a:ea typeface="+mj-ea"/>
              </a:rPr>
              <a:t>SKA</a:t>
            </a:r>
            <a:r>
              <a:rPr lang="ja-JP" altLang="en-US">
                <a:latin typeface="+mj-ea"/>
                <a:ea typeface="+mj-ea"/>
              </a:rPr>
              <a:t>＆</a:t>
            </a:r>
            <a:r>
              <a:rPr lang="en-US" altLang="ja-JP" dirty="0">
                <a:latin typeface="+mj-ea"/>
                <a:ea typeface="+mj-ea"/>
              </a:rPr>
              <a:t>VLBI</a:t>
            </a:r>
            <a:r>
              <a:rPr lang="ja-JP" altLang="en-US">
                <a:latin typeface="+mj-ea"/>
                <a:ea typeface="+mj-ea"/>
              </a:rPr>
              <a:t>の将来を睨んだ既存研究の発展や新領域の開拓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ja-JP" dirty="0">
                <a:latin typeface="+mj-ea"/>
                <a:ea typeface="+mj-ea"/>
              </a:rPr>
              <a:t>SKA</a:t>
            </a:r>
            <a:r>
              <a:rPr lang="ja-JP" altLang="en-US">
                <a:latin typeface="+mj-ea"/>
                <a:ea typeface="+mj-ea"/>
              </a:rPr>
              <a:t>望遠鏡の調達、受信機・信号処理部・ソフトの開発、人材育成</a:t>
            </a:r>
            <a:endParaRPr lang="en-US" altLang="ja-JP" dirty="0">
              <a:latin typeface="+mj-ea"/>
              <a:ea typeface="+mj-ea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874AF6-7EE4-1F44-AAA0-1B397478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latin typeface="+mn-ea"/>
              </a:rPr>
              <a:t>2018/9/19</a:t>
            </a:r>
            <a:endParaRPr kumimoji="1" lang="ja-JP" altLang="en-US">
              <a:latin typeface="+mn-ea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1F1B4D-18F6-D342-BA04-3BE75CA3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>
                <a:latin typeface="+mn-ea"/>
              </a:rPr>
              <a:t>SKA1</a:t>
            </a:r>
            <a:r>
              <a:rPr kumimoji="1" lang="ja-JP" altLang="en-US">
                <a:latin typeface="+mn-ea"/>
              </a:rPr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F1EDF6-4DB8-054F-B1BA-6F04AC0E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>
                <a:latin typeface="+mn-ea"/>
              </a:rPr>
              <a:t>10</a:t>
            </a:fld>
            <a:endParaRPr kumimoji="1" lang="ja-JP" altLang="en-US">
              <a:latin typeface="+mn-ea"/>
            </a:endParaRPr>
          </a:p>
        </p:txBody>
      </p:sp>
      <p:sp>
        <p:nvSpPr>
          <p:cNvPr id="7" name="コンテンツ プレースホルダー 7">
            <a:extLst>
              <a:ext uri="{FF2B5EF4-FFF2-40B4-BE49-F238E27FC236}">
                <a16:creationId xmlns:a16="http://schemas.microsoft.com/office/drawing/2014/main" id="{C866D014-6199-674E-91F3-AC293422C71E}"/>
              </a:ext>
            </a:extLst>
          </p:cNvPr>
          <p:cNvSpPr txBox="1">
            <a:spLocks/>
          </p:cNvSpPr>
          <p:nvPr/>
        </p:nvSpPr>
        <p:spPr>
          <a:xfrm>
            <a:off x="89022" y="1062839"/>
            <a:ext cx="8940247" cy="132098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b="1" kern="120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dirty="0">
                <a:solidFill>
                  <a:srgbClr val="FF0000"/>
                </a:solidFill>
                <a:latin typeface="+mn-ea"/>
                <a:ea typeface="+mn-ea"/>
              </a:rPr>
              <a:t>SKA</a:t>
            </a:r>
            <a:r>
              <a:rPr lang="ja-JP" altLang="en-US" dirty="0">
                <a:solidFill>
                  <a:srgbClr val="FF0000"/>
                </a:solidFill>
                <a:latin typeface="+mn-ea"/>
                <a:ea typeface="+mn-ea"/>
              </a:rPr>
              <a:t>計画に日本が参加する</a:t>
            </a:r>
            <a:endParaRPr lang="en-US" altLang="ja-JP" dirty="0">
              <a:solidFill>
                <a:srgbClr val="FF0000"/>
              </a:solidFill>
              <a:latin typeface="+mn-ea"/>
              <a:ea typeface="+mn-ea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ja-JP" altLang="en-US" sz="2000" dirty="0">
                <a:solidFill>
                  <a:srgbClr val="FF0000"/>
                </a:solidFill>
                <a:latin typeface="+mn-ea"/>
                <a:ea typeface="+mn-ea"/>
              </a:rPr>
              <a:t>マイナーパートナ（</a:t>
            </a:r>
            <a:r>
              <a:rPr lang="en-US" altLang="ja-JP" sz="2000" dirty="0">
                <a:solidFill>
                  <a:srgbClr val="FF0000"/>
                </a:solidFill>
                <a:latin typeface="+mn-ea"/>
                <a:ea typeface="+mn-ea"/>
              </a:rPr>
              <a:t>Associate</a:t>
            </a:r>
            <a:r>
              <a:rPr lang="ja-JP" altLang="en-US" sz="2000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+mn-ea"/>
                <a:ea typeface="+mn-ea"/>
              </a:rPr>
              <a:t>member)</a:t>
            </a:r>
            <a:r>
              <a:rPr lang="ja-JP" altLang="en-US" sz="2000" b="0" dirty="0">
                <a:solidFill>
                  <a:schemeClr val="accent5"/>
                </a:solidFill>
                <a:latin typeface="+mn-ea"/>
                <a:ea typeface="+mn-ea"/>
              </a:rPr>
              <a:t>としての参加型の新ビジネスモデル</a:t>
            </a:r>
            <a:endParaRPr lang="en-US" altLang="ja-JP" sz="2000" b="0" dirty="0">
              <a:solidFill>
                <a:schemeClr val="accent5"/>
              </a:solidFill>
              <a:latin typeface="+mn-ea"/>
              <a:ea typeface="+mn-ea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ja-JP" altLang="en-US" sz="2000" b="0" dirty="0">
                <a:solidFill>
                  <a:srgbClr val="FF0000"/>
                </a:solidFill>
                <a:latin typeface="+mn-ea"/>
                <a:ea typeface="+mn-ea"/>
              </a:rPr>
              <a:t>大学連携</a:t>
            </a:r>
            <a:r>
              <a:rPr lang="ja-JP" altLang="en-US" sz="2000" b="0" dirty="0">
                <a:solidFill>
                  <a:schemeClr val="accent5"/>
                </a:solidFill>
                <a:latin typeface="+mn-ea"/>
                <a:ea typeface="+mn-ea"/>
              </a:rPr>
              <a:t>を基盤とした人的交流による研究活性化と人材育成</a:t>
            </a:r>
            <a:endParaRPr lang="en-US" altLang="ja-JP" sz="2000" b="0" dirty="0">
              <a:solidFill>
                <a:schemeClr val="accent5"/>
              </a:solidFill>
              <a:latin typeface="+mn-ea"/>
              <a:ea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7A29ED-2C4F-5240-B989-109F39E58C6F}"/>
              </a:ext>
            </a:extLst>
          </p:cNvPr>
          <p:cNvSpPr txBox="1"/>
          <p:nvPr/>
        </p:nvSpPr>
        <p:spPr>
          <a:xfrm>
            <a:off x="3283004" y="239958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u="sng"/>
              <a:t>事業の３本柱</a:t>
            </a:r>
            <a:endParaRPr kumimoji="1" lang="ja-JP" altLang="en-US" sz="2800" u="sng"/>
          </a:p>
        </p:txBody>
      </p:sp>
    </p:spTree>
    <p:extLst>
      <p:ext uri="{BB962C8B-B14F-4D97-AF65-F5344CB8AC3E}">
        <p14:creationId xmlns:p14="http://schemas.microsoft.com/office/powerpoint/2010/main" val="1775875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036102-7E9B-FC4B-AF9B-8990B6DD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200" b="1" dirty="0">
                <a:latin typeface="+mn-ea"/>
                <a:ea typeface="+mn-ea"/>
              </a:rPr>
              <a:t>2.3 </a:t>
            </a:r>
            <a:r>
              <a:rPr lang="ja-JP" altLang="en-US" sz="2200" b="1">
                <a:latin typeface="+mn-ea"/>
                <a:ea typeface="+mn-ea"/>
              </a:rPr>
              <a:t>協力</a:t>
            </a:r>
            <a:br>
              <a:rPr lang="en-US" altLang="ja-JP" b="1" dirty="0">
                <a:latin typeface="+mn-ea"/>
                <a:ea typeface="+mn-ea"/>
              </a:rPr>
            </a:br>
            <a:r>
              <a:rPr lang="ja-JP" altLang="en-US" b="1">
                <a:latin typeface="+mn-ea"/>
                <a:ea typeface="+mn-ea"/>
              </a:rPr>
              <a:t>どのような協力をしたいのか</a:t>
            </a:r>
            <a:endParaRPr kumimoji="1" lang="ja-JP" altLang="en-US" b="1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54B2FF-6963-1F49-9551-56C260BBB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1" y="1175656"/>
            <a:ext cx="8756374" cy="5451789"/>
          </a:xfrm>
        </p:spPr>
        <p:txBody>
          <a:bodyPr>
            <a:normAutofit fontScale="92500"/>
          </a:bodyPr>
          <a:lstStyle/>
          <a:p>
            <a:r>
              <a:rPr lang="ja-JP" altLang="en-US"/>
              <a:t>どのくらいの規模で貢献したいのか？</a:t>
            </a:r>
            <a:endParaRPr lang="en-US" altLang="ja-JP" dirty="0"/>
          </a:p>
          <a:p>
            <a:pPr lvl="1">
              <a:buFont typeface="Wingdings" pitchFamily="2" charset="2"/>
              <a:buChar char="n"/>
            </a:pPr>
            <a:r>
              <a:rPr lang="ja-JP" altLang="en-US"/>
              <a:t>観測時間は建設費に対する貢献割合で決まる</a:t>
            </a:r>
            <a:r>
              <a:rPr lang="en-US" altLang="ja-JP" dirty="0"/>
              <a:t>(</a:t>
            </a:r>
            <a:r>
              <a:rPr lang="ja-JP" altLang="en-US"/>
              <a:t>理事会方針</a:t>
            </a:r>
            <a:r>
              <a:rPr lang="en-US" altLang="ja-JP" dirty="0"/>
              <a:t>)</a:t>
            </a:r>
          </a:p>
          <a:p>
            <a:pPr lvl="1">
              <a:buFont typeface="Wingdings" pitchFamily="2" charset="2"/>
              <a:buChar char="n"/>
            </a:pPr>
            <a:r>
              <a:rPr lang="ja-JP" altLang="en-US"/>
              <a:t>マイナーパートナでも重要な貢献が見込まれれば参加を認める</a:t>
            </a:r>
            <a:endParaRPr lang="en-US" altLang="ja-JP" dirty="0"/>
          </a:p>
          <a:p>
            <a:pPr lvl="1">
              <a:buFont typeface="Wingdings" pitchFamily="2" charset="2"/>
              <a:buChar char="n"/>
            </a:pPr>
            <a:r>
              <a:rPr lang="ja-JP" altLang="en-US"/>
              <a:t>日本は建設費の</a:t>
            </a:r>
            <a:r>
              <a:rPr lang="en-US" altLang="ja-JP" dirty="0">
                <a:solidFill>
                  <a:schemeClr val="accent1"/>
                </a:solidFill>
                <a:latin typeface="+mn-ea"/>
                <a:ea typeface="+mn-ea"/>
              </a:rPr>
              <a:t>2-4%(18-36</a:t>
            </a:r>
            <a:r>
              <a:rPr lang="ja-JP" altLang="en-US">
                <a:solidFill>
                  <a:schemeClr val="accent1"/>
                </a:solidFill>
                <a:latin typeface="+mn-ea"/>
                <a:ea typeface="+mn-ea"/>
              </a:rPr>
              <a:t>億円</a:t>
            </a:r>
            <a:r>
              <a:rPr lang="en-US" altLang="ja-JP" dirty="0">
                <a:solidFill>
                  <a:schemeClr val="accent1"/>
                </a:solidFill>
                <a:latin typeface="+mn-ea"/>
                <a:ea typeface="+mn-ea"/>
              </a:rPr>
              <a:t>)</a:t>
            </a:r>
            <a:r>
              <a:rPr lang="ja-JP" altLang="en-US">
                <a:solidFill>
                  <a:schemeClr val="accent1"/>
                </a:solidFill>
                <a:latin typeface="+mn-ea"/>
                <a:ea typeface="+mn-ea"/>
              </a:rPr>
              <a:t>の貢献</a:t>
            </a:r>
            <a:r>
              <a:rPr lang="ja-JP" altLang="en-US"/>
              <a:t>を目標とする</a:t>
            </a:r>
            <a:endParaRPr lang="en-US" altLang="ja-JP" dirty="0"/>
          </a:p>
          <a:p>
            <a:r>
              <a:rPr lang="ja-JP" altLang="en-US"/>
              <a:t>見返りに何を得るのか？</a:t>
            </a:r>
            <a:endParaRPr lang="en-US" altLang="ja-JP" dirty="0"/>
          </a:p>
          <a:p>
            <a:pPr lvl="1">
              <a:buFont typeface="Wingdings" pitchFamily="2" charset="2"/>
              <a:buChar char="n"/>
            </a:pPr>
            <a:r>
              <a:rPr lang="ja-JP" altLang="en-US"/>
              <a:t>サーベイ</a:t>
            </a:r>
            <a:r>
              <a:rPr lang="en-US" altLang="ja-JP" dirty="0"/>
              <a:t>/</a:t>
            </a:r>
            <a:r>
              <a:rPr lang="ja-JP" altLang="en-US"/>
              <a:t>公募両時間で投資</a:t>
            </a:r>
            <a:r>
              <a:rPr lang="en-US" altLang="ja-JP" dirty="0"/>
              <a:t>%</a:t>
            </a:r>
            <a:r>
              <a:rPr lang="ja-JP" altLang="en-US"/>
              <a:t>以上の</a:t>
            </a:r>
            <a:r>
              <a:rPr lang="ja-JP" altLang="en-US" b="1">
                <a:solidFill>
                  <a:srgbClr val="FF0000"/>
                </a:solidFill>
              </a:rPr>
              <a:t>観測プロジェクト</a:t>
            </a:r>
            <a:r>
              <a:rPr lang="en-US" altLang="ja-JP" b="1" dirty="0">
                <a:solidFill>
                  <a:srgbClr val="FF0000"/>
                </a:solidFill>
              </a:rPr>
              <a:t>PI</a:t>
            </a:r>
            <a:r>
              <a:rPr lang="ja-JP" altLang="en-US" b="1">
                <a:solidFill>
                  <a:srgbClr val="FF0000"/>
                </a:solidFill>
              </a:rPr>
              <a:t>機会</a:t>
            </a:r>
            <a:endParaRPr lang="en-US" altLang="ja-JP" b="1" dirty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/>
              <a:t>日本の</a:t>
            </a:r>
            <a:r>
              <a:rPr lang="ja-JP" altLang="en-US">
                <a:solidFill>
                  <a:schemeClr val="accent5"/>
                </a:solidFill>
              </a:rPr>
              <a:t>科学力・技術力の維持発展</a:t>
            </a:r>
            <a:r>
              <a:rPr lang="ja-JP" altLang="en-US"/>
              <a:t>、次を担う</a:t>
            </a:r>
            <a:r>
              <a:rPr lang="ja-JP" altLang="en-US">
                <a:solidFill>
                  <a:schemeClr val="accent5"/>
                </a:solidFill>
              </a:rPr>
              <a:t>人材の育成</a:t>
            </a:r>
            <a:endParaRPr lang="en-US" altLang="ja-JP" dirty="0">
              <a:solidFill>
                <a:schemeClr val="accent5"/>
              </a:solidFill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/>
              <a:t>日本の国際的な</a:t>
            </a:r>
            <a:r>
              <a:rPr lang="ja-JP" altLang="en-US">
                <a:solidFill>
                  <a:schemeClr val="accent5"/>
                </a:solidFill>
              </a:rPr>
              <a:t>プレゼンス</a:t>
            </a:r>
            <a:endParaRPr lang="en-US" altLang="ja-JP" dirty="0">
              <a:solidFill>
                <a:schemeClr val="accent5"/>
              </a:solidFill>
            </a:endParaRPr>
          </a:p>
          <a:p>
            <a:r>
              <a:rPr lang="ja-JP" altLang="en-US"/>
              <a:t>主にどのような参加をしたいのか？</a:t>
            </a:r>
            <a:endParaRPr lang="en-US" altLang="ja-JP" dirty="0"/>
          </a:p>
          <a:p>
            <a:pPr lvl="1">
              <a:buFont typeface="Wingdings" pitchFamily="2" charset="2"/>
              <a:buChar char="n"/>
            </a:pPr>
            <a:r>
              <a:rPr lang="ja-JP" altLang="en-US">
                <a:latin typeface="+mn-ea"/>
                <a:ea typeface="+mn-ea"/>
              </a:rPr>
              <a:t>モノ：</a:t>
            </a:r>
            <a:r>
              <a:rPr lang="en-US" altLang="ja-JP" dirty="0"/>
              <a:t>Band5c/B</a:t>
            </a:r>
            <a:r>
              <a:rPr lang="ja-JP" altLang="en-US"/>
              <a:t>受信機を</a:t>
            </a:r>
            <a:r>
              <a:rPr lang="en-US" altLang="ja-JP" dirty="0"/>
              <a:t>67/133</a:t>
            </a:r>
            <a:r>
              <a:rPr lang="ja-JP" altLang="en-US"/>
              <a:t>台開発し製造する</a:t>
            </a:r>
            <a:endParaRPr lang="en-US" altLang="ja-JP" dirty="0"/>
          </a:p>
          <a:p>
            <a:pPr lvl="1">
              <a:buFont typeface="Wingdings" pitchFamily="2" charset="2"/>
              <a:buChar char="n"/>
            </a:pPr>
            <a:r>
              <a:rPr lang="ja-JP" altLang="en-US">
                <a:latin typeface="+mn-ea"/>
                <a:ea typeface="+mn-ea"/>
              </a:rPr>
              <a:t>ヒト：</a:t>
            </a:r>
            <a:r>
              <a:rPr lang="ja-JP" altLang="en-US"/>
              <a:t>統合試験・科学試験の人員拠出または配置に協力する</a:t>
            </a:r>
            <a:endParaRPr lang="en-US" altLang="ja-JP" dirty="0"/>
          </a:p>
          <a:p>
            <a:pPr lvl="1">
              <a:buFont typeface="Wingdings" pitchFamily="2" charset="2"/>
              <a:buChar char="n"/>
            </a:pPr>
            <a:r>
              <a:rPr lang="ja-JP" altLang="en-US">
                <a:latin typeface="+mn-ea"/>
                <a:ea typeface="+mn-ea"/>
              </a:rPr>
              <a:t>カネ：</a:t>
            </a:r>
            <a:r>
              <a:rPr lang="ja-JP" altLang="en-US"/>
              <a:t>概算要求</a:t>
            </a:r>
            <a:r>
              <a:rPr lang="en-US" altLang="ja-JP" dirty="0"/>
              <a:t>(6</a:t>
            </a:r>
            <a:r>
              <a:rPr lang="ja-JP" altLang="en-US"/>
              <a:t>年で建設費</a:t>
            </a:r>
            <a:r>
              <a:rPr lang="en-US" altLang="ja-JP" dirty="0"/>
              <a:t>16or23or37</a:t>
            </a:r>
            <a:r>
              <a:rPr lang="ja-JP" altLang="en-US"/>
              <a:t>億円</a:t>
            </a:r>
            <a:r>
              <a:rPr lang="en-US" altLang="ja-JP" dirty="0"/>
              <a:t>)</a:t>
            </a:r>
            <a:r>
              <a:rPr lang="ja-JP" altLang="en-US"/>
              <a:t>を軸とする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874AF6-7EE4-1F44-AAA0-1B397478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latin typeface="+mn-ea"/>
              </a:rPr>
              <a:t>2018/9/19</a:t>
            </a:r>
            <a:endParaRPr kumimoji="1" lang="ja-JP" altLang="en-US">
              <a:latin typeface="+mn-ea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1F1B4D-18F6-D342-BA04-3BE75CA3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>
                <a:latin typeface="+mn-ea"/>
              </a:rPr>
              <a:t>SKA1</a:t>
            </a:r>
            <a:r>
              <a:rPr kumimoji="1" lang="ja-JP" altLang="en-US">
                <a:latin typeface="+mn-ea"/>
              </a:rPr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F1EDF6-4DB8-054F-B1BA-6F04AC0E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>
                <a:latin typeface="+mn-ea"/>
              </a:rPr>
              <a:t>11</a:t>
            </a:fld>
            <a:endParaRPr kumimoji="1" lang="ja-JP" altLang="en-US">
              <a:latin typeface="+mn-ea"/>
            </a:endParaRPr>
          </a:p>
        </p:txBody>
      </p:sp>
      <p:sp>
        <p:nvSpPr>
          <p:cNvPr id="10" name="右矢印 9">
            <a:extLst>
              <a:ext uri="{FF2B5EF4-FFF2-40B4-BE49-F238E27FC236}">
                <a16:creationId xmlns:a16="http://schemas.microsoft.com/office/drawing/2014/main" id="{5DAAB162-2777-E440-A227-AEDEBA0EAA80}"/>
              </a:ext>
            </a:extLst>
          </p:cNvPr>
          <p:cNvSpPr/>
          <p:nvPr/>
        </p:nvSpPr>
        <p:spPr>
          <a:xfrm rot="8611739">
            <a:off x="7353088" y="4463244"/>
            <a:ext cx="441683" cy="7746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DEC6CE1-E9A4-2044-B1E6-7F32CBA089FB}"/>
              </a:ext>
            </a:extLst>
          </p:cNvPr>
          <p:cNvSpPr txBox="1"/>
          <p:nvPr/>
        </p:nvSpPr>
        <p:spPr>
          <a:xfrm>
            <a:off x="7754312" y="417727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+mn-ea"/>
              </a:rPr>
              <a:t>3</a:t>
            </a:r>
            <a:r>
              <a:rPr lang="ja-JP" altLang="en-US">
                <a:latin typeface="+mn-ea"/>
              </a:rPr>
              <a:t>つの</a:t>
            </a:r>
            <a:endParaRPr lang="en-US" altLang="ja-JP" dirty="0">
              <a:latin typeface="+mn-ea"/>
            </a:endParaRPr>
          </a:p>
          <a:p>
            <a:pPr algn="ctr"/>
            <a:r>
              <a:rPr lang="ja-JP" altLang="en-US">
                <a:latin typeface="+mn-ea"/>
              </a:rPr>
              <a:t>オプション</a:t>
            </a:r>
            <a:endParaRPr lang="en-US" altLang="ja-JP" dirty="0">
              <a:latin typeface="+mn-ea"/>
            </a:endParaRPr>
          </a:p>
          <a:p>
            <a:pPr algn="ctr"/>
            <a:r>
              <a:rPr lang="ja-JP" altLang="en-US">
                <a:latin typeface="+mn-ea"/>
              </a:rPr>
              <a:t>プラン</a:t>
            </a:r>
            <a:endParaRPr lang="en-US" altLang="ja-JP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6680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83C67C-39D1-7E42-B811-DB5CCA97E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714" y="0"/>
            <a:ext cx="7301334" cy="1047073"/>
          </a:xfrm>
        </p:spPr>
        <p:txBody>
          <a:bodyPr/>
          <a:lstStyle/>
          <a:p>
            <a:r>
              <a:rPr lang="en-US" altLang="ja-JP" sz="2200" b="1" dirty="0">
                <a:latin typeface="+mn-ea"/>
              </a:rPr>
              <a:t>2.3 </a:t>
            </a:r>
            <a:r>
              <a:rPr lang="ja-JP" altLang="en-US" sz="2200" b="1">
                <a:latin typeface="+mn-ea"/>
              </a:rPr>
              <a:t>協力</a:t>
            </a:r>
            <a:br>
              <a:rPr lang="en-US" altLang="ja-JP" sz="2200" b="1" dirty="0">
                <a:latin typeface="+mn-ea"/>
              </a:rPr>
            </a:br>
            <a:r>
              <a:rPr lang="ja-JP" altLang="en-US" b="1">
                <a:latin typeface="+mn-ea"/>
                <a:ea typeface="+mn-ea"/>
              </a:rPr>
              <a:t>貢献内容</a:t>
            </a:r>
            <a:endParaRPr kumimoji="1" lang="ja-JP" altLang="en-US" b="1" dirty="0">
              <a:latin typeface="+mn-ea"/>
              <a:ea typeface="+mn-ea"/>
            </a:endParaRPr>
          </a:p>
        </p:txBody>
      </p:sp>
      <p:sp>
        <p:nvSpPr>
          <p:cNvPr id="48" name="コンテンツ プレースホルダー 47">
            <a:extLst>
              <a:ext uri="{FF2B5EF4-FFF2-40B4-BE49-F238E27FC236}">
                <a16:creationId xmlns:a16="http://schemas.microsoft.com/office/drawing/2014/main" id="{6224A3D7-7EF0-D94B-88BD-B564717B0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23" y="1836978"/>
            <a:ext cx="7303780" cy="47743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kumimoji="1" lang="en-US" altLang="ja-JP" dirty="0">
                <a:solidFill>
                  <a:srgbClr val="FF0000"/>
                </a:solidFill>
              </a:rPr>
              <a:t>1A. Band5c</a:t>
            </a:r>
            <a:r>
              <a:rPr lang="ja-JP" altLang="en-US" dirty="0">
                <a:solidFill>
                  <a:srgbClr val="FF0000"/>
                </a:solidFill>
              </a:rPr>
              <a:t>受信機の開発と</a:t>
            </a:r>
            <a:r>
              <a:rPr lang="en-US" altLang="ja-JP" dirty="0">
                <a:solidFill>
                  <a:srgbClr val="FF0000"/>
                </a:solidFill>
              </a:rPr>
              <a:t>67</a:t>
            </a:r>
            <a:r>
              <a:rPr lang="ja-JP" altLang="en-US" dirty="0">
                <a:solidFill>
                  <a:srgbClr val="FF0000"/>
                </a:solidFill>
              </a:rPr>
              <a:t>台の製造</a:t>
            </a:r>
            <a:endParaRPr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</a:rPr>
              <a:t>1B. Band5c</a:t>
            </a:r>
            <a:r>
              <a:rPr lang="ja-JP" altLang="en-US" dirty="0">
                <a:solidFill>
                  <a:srgbClr val="FF0000"/>
                </a:solidFill>
              </a:rPr>
              <a:t>受信機の開発と</a:t>
            </a:r>
            <a:r>
              <a:rPr lang="en-US" altLang="ja-JP" dirty="0">
                <a:solidFill>
                  <a:srgbClr val="FF0000"/>
                </a:solidFill>
              </a:rPr>
              <a:t>133</a:t>
            </a:r>
            <a:r>
              <a:rPr lang="ja-JP" altLang="en-US" dirty="0">
                <a:solidFill>
                  <a:srgbClr val="FF0000"/>
                </a:solidFill>
              </a:rPr>
              <a:t>台の製造</a:t>
            </a:r>
            <a:endParaRPr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</a:rPr>
              <a:t>1C. </a:t>
            </a:r>
            <a:r>
              <a:rPr lang="en-US" altLang="ja-JP" dirty="0" err="1">
                <a:solidFill>
                  <a:srgbClr val="FF0000"/>
                </a:solidFill>
              </a:rPr>
              <a:t>BandB</a:t>
            </a:r>
            <a:r>
              <a:rPr lang="ja-JP" altLang="en-US" dirty="0">
                <a:solidFill>
                  <a:srgbClr val="FF0000"/>
                </a:solidFill>
              </a:rPr>
              <a:t>受信機とデュワーの開発と</a:t>
            </a:r>
            <a:r>
              <a:rPr lang="en-US" altLang="ja-JP" dirty="0">
                <a:solidFill>
                  <a:srgbClr val="FF0000"/>
                </a:solidFill>
              </a:rPr>
              <a:t>67</a:t>
            </a:r>
            <a:r>
              <a:rPr lang="ja-JP" altLang="en-US" dirty="0">
                <a:solidFill>
                  <a:srgbClr val="FF0000"/>
                </a:solidFill>
              </a:rPr>
              <a:t>台の製造</a:t>
            </a:r>
            <a:endParaRPr lang="en-US" altLang="ja-JP" dirty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 dirty="0"/>
              <a:t>日本が実績を有する高周波域の科学・技術を活かすことできる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2. </a:t>
            </a:r>
            <a:r>
              <a:rPr lang="ja-JP" altLang="en-US" dirty="0"/>
              <a:t>システム統合</a:t>
            </a:r>
            <a:r>
              <a:rPr lang="en-US" altLang="ja-JP" dirty="0"/>
              <a:t>(AIV)</a:t>
            </a:r>
            <a:r>
              <a:rPr lang="ja-JP" altLang="en-US" dirty="0"/>
              <a:t>と性能評価</a:t>
            </a:r>
            <a:r>
              <a:rPr lang="en-US" altLang="ja-JP" dirty="0"/>
              <a:t>(SC)</a:t>
            </a:r>
            <a:r>
              <a:rPr lang="ja-JP" altLang="en-US" dirty="0" err="1"/>
              <a:t>への</a:t>
            </a:r>
            <a:r>
              <a:rPr lang="ja-JP" altLang="en-US" dirty="0"/>
              <a:t>貢献</a:t>
            </a:r>
            <a:endParaRPr lang="en-US" altLang="ja-JP" dirty="0"/>
          </a:p>
          <a:p>
            <a:pPr lvl="1">
              <a:buFont typeface="Wingdings" pitchFamily="2" charset="2"/>
              <a:buChar char="n"/>
            </a:pPr>
            <a:r>
              <a:rPr lang="ja-JP" altLang="en-US" dirty="0"/>
              <a:t>日本の電波干渉計の経験が活きる：コヒーレンス計測、時刻同期、位相安定度、相関安定性、アンテナ・相関器の結合評価、アレイの総合評価など</a:t>
            </a:r>
            <a:endParaRPr lang="en-US" altLang="ja-JP" dirty="0"/>
          </a:p>
          <a:p>
            <a:pPr lvl="1">
              <a:buFont typeface="Wingdings" pitchFamily="2" charset="2"/>
              <a:buChar char="n"/>
            </a:pPr>
            <a:r>
              <a:rPr lang="ja-JP" altLang="en-US" dirty="0"/>
              <a:t>人材提供が</a:t>
            </a:r>
            <a:r>
              <a:rPr lang="en-US" altLang="ja-JP" dirty="0"/>
              <a:t>SKA</a:t>
            </a:r>
            <a:r>
              <a:rPr lang="ja-JP" altLang="en-US" dirty="0"/>
              <a:t>本部より依頼されている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3. </a:t>
            </a:r>
            <a:r>
              <a:rPr lang="ja-JP" altLang="en-US" dirty="0"/>
              <a:t>ソフトウェア開発と導入</a:t>
            </a:r>
            <a:endParaRPr lang="en-US" altLang="ja-JP" dirty="0"/>
          </a:p>
          <a:p>
            <a:pPr lvl="1">
              <a:buFont typeface="Wingdings" pitchFamily="2" charset="2"/>
              <a:buChar char="n"/>
            </a:pPr>
            <a:r>
              <a:rPr lang="en-US" altLang="ja-JP" dirty="0"/>
              <a:t>On the fly</a:t>
            </a:r>
            <a:r>
              <a:rPr lang="ja-JP" altLang="en-US" dirty="0"/>
              <a:t>マッピングパイプライン、</a:t>
            </a:r>
            <a:r>
              <a:rPr lang="en-US" altLang="ja-JP" dirty="0"/>
              <a:t>SKA</a:t>
            </a:r>
            <a:r>
              <a:rPr lang="ja-JP" altLang="en-US" dirty="0"/>
              <a:t>地域センターの</a:t>
            </a:r>
            <a:r>
              <a:rPr lang="en-US" altLang="ja-JP" dirty="0" err="1"/>
              <a:t>EoR</a:t>
            </a:r>
            <a:r>
              <a:rPr lang="ja-JP" altLang="en-US" dirty="0"/>
              <a:t>ソフト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4. VLBI</a:t>
            </a:r>
            <a:r>
              <a:rPr lang="ja-JP" altLang="en-US" dirty="0"/>
              <a:t>レコーダーの設計と製造</a:t>
            </a:r>
            <a:endParaRPr lang="en-US" altLang="ja-JP" dirty="0"/>
          </a:p>
          <a:p>
            <a:pPr lvl="1">
              <a:buFont typeface="Wingdings" pitchFamily="2" charset="2"/>
              <a:buChar char="n"/>
            </a:pPr>
            <a:r>
              <a:rPr lang="en-US" altLang="ja-JP" dirty="0"/>
              <a:t>VERA</a:t>
            </a:r>
            <a:r>
              <a:rPr lang="ja-JP" altLang="en-US" dirty="0"/>
              <a:t>の技術をそのまま応用することで達成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5. SKA</a:t>
            </a:r>
            <a:r>
              <a:rPr lang="ja-JP" altLang="en-US" dirty="0"/>
              <a:t>推進室経費＋運用費</a:t>
            </a:r>
            <a:r>
              <a:rPr lang="en-US" altLang="ja-JP" dirty="0"/>
              <a:t>(</a:t>
            </a:r>
            <a:r>
              <a:rPr lang="ja-JP" altLang="en-US" dirty="0"/>
              <a:t>現金分</a:t>
            </a:r>
            <a:r>
              <a:rPr lang="en-US" altLang="ja-JP" dirty="0"/>
              <a:t>) </a:t>
            </a:r>
          </a:p>
          <a:p>
            <a:pPr lvl="1">
              <a:buFont typeface="Wingdings" pitchFamily="2" charset="2"/>
              <a:buChar char="n"/>
            </a:pPr>
            <a:r>
              <a:rPr lang="ja-JP" altLang="en-US" dirty="0"/>
              <a:t>マネジメントやプロモーション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0C105A-90B5-A244-BF5C-C08273A2E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E58562A-3FB2-BD4C-BD7B-D1860802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EB3EBC-10E3-2041-8946-EC61C4CA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E4FB5CEF-1277-8D49-BCF9-7BE6AAB1F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33" y="5333071"/>
            <a:ext cx="1163850" cy="1163850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2C8CF6D-BDA9-F24C-BBC8-F0F834E478A0}"/>
              </a:ext>
            </a:extLst>
          </p:cNvPr>
          <p:cNvSpPr txBox="1"/>
          <p:nvPr/>
        </p:nvSpPr>
        <p:spPr>
          <a:xfrm>
            <a:off x="7554321" y="2312733"/>
            <a:ext cx="15696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>
                <a:solidFill>
                  <a:schemeClr val="accent1"/>
                </a:solidFill>
                <a:latin typeface="+mn-ea"/>
              </a:rPr>
              <a:t>日本が担当</a:t>
            </a:r>
            <a:endParaRPr kumimoji="1" lang="en-US" altLang="ja-JP" dirty="0"/>
          </a:p>
          <a:p>
            <a:pPr algn="ctr"/>
            <a:r>
              <a:rPr lang="en-US" altLang="ja-JP" dirty="0"/>
              <a:t>ALMA</a:t>
            </a:r>
            <a:r>
              <a:rPr lang="ja-JP" altLang="en-US"/>
              <a:t>や</a:t>
            </a:r>
            <a:endParaRPr lang="en-US" altLang="ja-JP" dirty="0"/>
          </a:p>
          <a:p>
            <a:pPr algn="ctr"/>
            <a:r>
              <a:rPr lang="en-US" altLang="ja-JP" dirty="0"/>
              <a:t>VERA</a:t>
            </a:r>
            <a:r>
              <a:rPr lang="ja-JP" altLang="en-US"/>
              <a:t>の</a:t>
            </a:r>
            <a:endParaRPr lang="en-US" altLang="ja-JP" dirty="0"/>
          </a:p>
          <a:p>
            <a:pPr algn="ctr"/>
            <a:r>
              <a:rPr lang="ja-JP" altLang="en-US"/>
              <a:t>開発経験と</a:t>
            </a:r>
            <a:endParaRPr lang="en-US" altLang="ja-JP" dirty="0"/>
          </a:p>
          <a:p>
            <a:pPr algn="ctr"/>
            <a:r>
              <a:rPr lang="ja-JP" altLang="en-US"/>
              <a:t>サイエンスが</a:t>
            </a:r>
            <a:endParaRPr lang="en-US" altLang="ja-JP" dirty="0"/>
          </a:p>
          <a:p>
            <a:pPr algn="ctr"/>
            <a:r>
              <a:rPr kumimoji="1" lang="ja-JP" altLang="en-US"/>
              <a:t>活きる！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63B96CE-D745-6F45-9E8B-4FB4A7C4343A}"/>
              </a:ext>
            </a:extLst>
          </p:cNvPr>
          <p:cNvGrpSpPr/>
          <p:nvPr/>
        </p:nvGrpSpPr>
        <p:grpSpPr>
          <a:xfrm>
            <a:off x="74721" y="1059562"/>
            <a:ext cx="8994557" cy="709621"/>
            <a:chOff x="0" y="-1190417"/>
            <a:chExt cx="8994557" cy="709621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D8650558-7266-0541-BA7A-6E3B979C5E75}"/>
                </a:ext>
              </a:extLst>
            </p:cNvPr>
            <p:cNvSpPr/>
            <p:nvPr/>
          </p:nvSpPr>
          <p:spPr>
            <a:xfrm>
              <a:off x="5596932" y="-845949"/>
              <a:ext cx="3219645" cy="36515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FEFB0647-92C1-B843-A66B-2261FC3842AC}"/>
                </a:ext>
              </a:extLst>
            </p:cNvPr>
            <p:cNvSpPr txBox="1"/>
            <p:nvPr/>
          </p:nvSpPr>
          <p:spPr>
            <a:xfrm>
              <a:off x="0" y="-1190417"/>
              <a:ext cx="9204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ja-JP" altLang="en-US">
                  <a:latin typeface="+mn-ea"/>
                </a:rPr>
                <a:t>周波数</a:t>
              </a:r>
              <a:endParaRPr lang="en-US" altLang="ja-JP" dirty="0">
                <a:latin typeface="+mn-ea"/>
              </a:endParaRPr>
            </a:p>
            <a:p>
              <a:pPr algn="r"/>
              <a:r>
                <a:rPr lang="en-US" altLang="ja-JP" dirty="0">
                  <a:latin typeface="+mn-ea"/>
                </a:rPr>
                <a:t>(GHz)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7415CC63-3361-2C43-BF70-2B047823848D}"/>
                </a:ext>
              </a:extLst>
            </p:cNvPr>
            <p:cNvSpPr txBox="1"/>
            <p:nvPr/>
          </p:nvSpPr>
          <p:spPr>
            <a:xfrm>
              <a:off x="920444" y="-1159853"/>
              <a:ext cx="80741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latin typeface="+mn-ea"/>
                </a:rPr>
                <a:t>0.05    0.3             1.0             1.7               3                 5                   8                  15              24</a:t>
              </a:r>
              <a:endParaRPr kumimoji="1" lang="ja-JP" altLang="en-US" sz="1200">
                <a:latin typeface="+mn-ea"/>
              </a:endParaRPr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E7E0C2BC-C4E0-CA4F-88CE-F60B1B16E26B}"/>
                </a:ext>
              </a:extLst>
            </p:cNvPr>
            <p:cNvSpPr/>
            <p:nvPr/>
          </p:nvSpPr>
          <p:spPr>
            <a:xfrm>
              <a:off x="920444" y="-892845"/>
              <a:ext cx="857525" cy="33259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LOW</a:t>
              </a:r>
              <a:endParaRPr kumimoji="1" lang="ja-JP" altLang="en-US" sz="1400"/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32966D0C-1FF7-D24A-8244-19E50C1B5885}"/>
                </a:ext>
              </a:extLst>
            </p:cNvPr>
            <p:cNvSpPr/>
            <p:nvPr/>
          </p:nvSpPr>
          <p:spPr>
            <a:xfrm>
              <a:off x="1777969" y="-892845"/>
              <a:ext cx="923366" cy="33259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Band 1</a:t>
              </a:r>
              <a:endParaRPr kumimoji="1" lang="ja-JP" altLang="en-US" sz="1400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383DBA8C-5436-D74E-9165-9AAF90C442A4}"/>
                </a:ext>
              </a:extLst>
            </p:cNvPr>
            <p:cNvSpPr/>
            <p:nvPr/>
          </p:nvSpPr>
          <p:spPr>
            <a:xfrm>
              <a:off x="2701335" y="-892845"/>
              <a:ext cx="950257" cy="33259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Band 2</a:t>
              </a:r>
              <a:endParaRPr kumimoji="1" lang="ja-JP" altLang="en-US" sz="1400"/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DF1F3619-B5AA-314D-B5E6-8313FE218E43}"/>
                </a:ext>
              </a:extLst>
            </p:cNvPr>
            <p:cNvSpPr/>
            <p:nvPr/>
          </p:nvSpPr>
          <p:spPr>
            <a:xfrm>
              <a:off x="3651592" y="-889169"/>
              <a:ext cx="995083" cy="332594"/>
            </a:xfrm>
            <a:prstGeom prst="rect">
              <a:avLst/>
            </a:prstGeom>
            <a:solidFill>
              <a:schemeClr val="dk1">
                <a:alpha val="25000"/>
              </a:schemeClr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Band 3</a:t>
              </a:r>
              <a:endParaRPr kumimoji="1" lang="ja-JP" altLang="en-US" sz="1400"/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9AAECE3A-D43D-D941-982C-8C00488E88D2}"/>
                </a:ext>
              </a:extLst>
            </p:cNvPr>
            <p:cNvSpPr/>
            <p:nvPr/>
          </p:nvSpPr>
          <p:spPr>
            <a:xfrm>
              <a:off x="4646675" y="-888816"/>
              <a:ext cx="950257" cy="332594"/>
            </a:xfrm>
            <a:prstGeom prst="rect">
              <a:avLst/>
            </a:prstGeom>
            <a:solidFill>
              <a:schemeClr val="dk1">
                <a:alpha val="25000"/>
              </a:schemeClr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Band 4</a:t>
              </a:r>
              <a:endParaRPr kumimoji="1" lang="ja-JP" altLang="en-US" sz="1400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292C328A-942F-5B44-9A66-F5C2A2A0C87B}"/>
                </a:ext>
              </a:extLst>
            </p:cNvPr>
            <p:cNvSpPr/>
            <p:nvPr/>
          </p:nvSpPr>
          <p:spPr>
            <a:xfrm>
              <a:off x="5596932" y="-888816"/>
              <a:ext cx="1077077" cy="33259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Band 5a</a:t>
              </a:r>
              <a:endParaRPr kumimoji="1" lang="ja-JP" altLang="en-US" sz="1400"/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7FF80A6C-E662-5840-98EF-CC85DA60713B}"/>
                </a:ext>
              </a:extLst>
            </p:cNvPr>
            <p:cNvSpPr/>
            <p:nvPr/>
          </p:nvSpPr>
          <p:spPr>
            <a:xfrm>
              <a:off x="6668216" y="-883600"/>
              <a:ext cx="1077077" cy="33259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Band 5b</a:t>
              </a:r>
              <a:endParaRPr kumimoji="1" lang="ja-JP" altLang="en-US" sz="1400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FCF6936D-BA46-294C-A7A3-1C8D90B08B3F}"/>
                </a:ext>
              </a:extLst>
            </p:cNvPr>
            <p:cNvSpPr/>
            <p:nvPr/>
          </p:nvSpPr>
          <p:spPr>
            <a:xfrm>
              <a:off x="7739500" y="-889169"/>
              <a:ext cx="1077077" cy="33259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dirty="0"/>
                <a:t>Band 5c</a:t>
              </a:r>
              <a:endParaRPr kumimoji="1" lang="ja-JP" altLang="en-US" sz="1400"/>
            </a:p>
          </p:txBody>
        </p:sp>
      </p:grpSp>
      <p:sp>
        <p:nvSpPr>
          <p:cNvPr id="9" name="右矢印 8">
            <a:extLst>
              <a:ext uri="{FF2B5EF4-FFF2-40B4-BE49-F238E27FC236}">
                <a16:creationId xmlns:a16="http://schemas.microsoft.com/office/drawing/2014/main" id="{991587CC-C4D5-7B48-8662-73E548B4E740}"/>
              </a:ext>
            </a:extLst>
          </p:cNvPr>
          <p:cNvSpPr/>
          <p:nvPr/>
        </p:nvSpPr>
        <p:spPr>
          <a:xfrm rot="16200000">
            <a:off x="8131917" y="1660970"/>
            <a:ext cx="441683" cy="774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947B6D-33D0-AE44-A304-AAFF41310378}"/>
              </a:ext>
            </a:extLst>
          </p:cNvPr>
          <p:cNvSpPr txBox="1"/>
          <p:nvPr/>
        </p:nvSpPr>
        <p:spPr>
          <a:xfrm>
            <a:off x="887473" y="3058673"/>
            <a:ext cx="6609502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u="sng" dirty="0">
                <a:solidFill>
                  <a:schemeClr val="accent5"/>
                </a:solidFill>
                <a:latin typeface="+mn-ea"/>
              </a:rPr>
              <a:t>Band5</a:t>
            </a:r>
            <a:r>
              <a:rPr kumimoji="1" lang="ja-JP" altLang="en-US" sz="1400" u="sng">
                <a:solidFill>
                  <a:schemeClr val="accent5"/>
                </a:solidFill>
                <a:latin typeface="+mn-ea"/>
              </a:rPr>
              <a:t>は</a:t>
            </a:r>
            <a:r>
              <a:rPr kumimoji="1" lang="en-US" altLang="ja-JP" sz="1400" u="sng" dirty="0">
                <a:solidFill>
                  <a:schemeClr val="accent5"/>
                </a:solidFill>
                <a:latin typeface="+mn-ea"/>
              </a:rPr>
              <a:t>SKA-MID</a:t>
            </a:r>
            <a:r>
              <a:rPr kumimoji="1" lang="ja-JP" altLang="en-US" sz="1400" u="sng">
                <a:solidFill>
                  <a:schemeClr val="accent5"/>
                </a:solidFill>
                <a:latin typeface="+mn-ea"/>
              </a:rPr>
              <a:t>にとって</a:t>
            </a:r>
            <a:r>
              <a:rPr kumimoji="1" lang="en-US" altLang="ja-JP" sz="1400" u="sng" dirty="0">
                <a:solidFill>
                  <a:schemeClr val="accent5"/>
                </a:solidFill>
                <a:latin typeface="+mn-ea"/>
              </a:rPr>
              <a:t>Band2</a:t>
            </a:r>
            <a:r>
              <a:rPr kumimoji="1" lang="ja-JP" altLang="en-US" sz="1400" u="sng">
                <a:solidFill>
                  <a:schemeClr val="accent5"/>
                </a:solidFill>
                <a:latin typeface="+mn-ea"/>
              </a:rPr>
              <a:t>に次ぐ</a:t>
            </a:r>
            <a:r>
              <a:rPr kumimoji="1" lang="en-US" altLang="ja-JP" sz="1400" u="sng" dirty="0">
                <a:solidFill>
                  <a:schemeClr val="accent5"/>
                </a:solidFill>
                <a:latin typeface="+mn-ea"/>
              </a:rPr>
              <a:t>2</a:t>
            </a:r>
            <a:r>
              <a:rPr kumimoji="1" lang="ja-JP" altLang="en-US" sz="1400" u="sng">
                <a:solidFill>
                  <a:schemeClr val="accent5"/>
                </a:solidFill>
                <a:latin typeface="+mn-ea"/>
              </a:rPr>
              <a:t>番目の科学的優先度</a:t>
            </a:r>
            <a:endParaRPr kumimoji="1" lang="en-US" altLang="ja-JP" sz="1400" u="sng" dirty="0">
              <a:solidFill>
                <a:schemeClr val="accent5"/>
              </a:solidFill>
              <a:latin typeface="+mn-ea"/>
            </a:endParaRPr>
          </a:p>
          <a:p>
            <a:r>
              <a:rPr lang="ja-JP" altLang="en-US" sz="1400">
                <a:latin typeface="+mj-ea"/>
                <a:ea typeface="+mj-ea"/>
              </a:rPr>
              <a:t>高分解能を求めるサイエンス</a:t>
            </a:r>
            <a:r>
              <a:rPr lang="en-US" altLang="ja-JP" sz="1400" dirty="0">
                <a:latin typeface="+mj-ea"/>
                <a:ea typeface="+mj-ea"/>
              </a:rPr>
              <a:t>(</a:t>
            </a:r>
            <a:r>
              <a:rPr lang="ja-JP" altLang="en-US" sz="1400">
                <a:latin typeface="+mj-ea"/>
                <a:ea typeface="+mj-ea"/>
              </a:rPr>
              <a:t>銀河中心など</a:t>
            </a:r>
            <a:r>
              <a:rPr lang="en-US" altLang="ja-JP" sz="1400" dirty="0">
                <a:latin typeface="+mj-ea"/>
                <a:ea typeface="+mj-ea"/>
              </a:rPr>
              <a:t>)</a:t>
            </a:r>
            <a:r>
              <a:rPr lang="ja-JP" altLang="en-US" sz="1400">
                <a:latin typeface="+mj-ea"/>
                <a:ea typeface="+mj-ea"/>
              </a:rPr>
              <a:t>や分子輝線</a:t>
            </a:r>
            <a:r>
              <a:rPr lang="en-US" altLang="ja-JP" sz="1400" dirty="0">
                <a:latin typeface="+mj-ea"/>
                <a:ea typeface="+mj-ea"/>
              </a:rPr>
              <a:t>(</a:t>
            </a:r>
            <a:r>
              <a:rPr lang="ja-JP" altLang="en-US" sz="1400">
                <a:latin typeface="+mj-ea"/>
                <a:ea typeface="+mj-ea"/>
              </a:rPr>
              <a:t>水やアミノ酸</a:t>
            </a:r>
            <a:r>
              <a:rPr lang="en-US" altLang="ja-JP" sz="1400" dirty="0">
                <a:latin typeface="+mj-ea"/>
                <a:ea typeface="+mj-ea"/>
              </a:rPr>
              <a:t>)</a:t>
            </a:r>
            <a:r>
              <a:rPr lang="ja-JP" altLang="en-US" sz="1400">
                <a:latin typeface="+mj-ea"/>
                <a:ea typeface="+mj-ea"/>
              </a:rPr>
              <a:t>の探査を</a:t>
            </a:r>
            <a:endParaRPr lang="en-US" altLang="ja-JP" sz="1400" dirty="0">
              <a:latin typeface="+mj-ea"/>
              <a:ea typeface="+mj-ea"/>
            </a:endParaRPr>
          </a:p>
          <a:p>
            <a:r>
              <a:rPr lang="en-US" altLang="ja-JP" sz="1400" dirty="0">
                <a:latin typeface="+mj-ea"/>
                <a:ea typeface="+mj-ea"/>
              </a:rPr>
              <a:t>SKA1</a:t>
            </a:r>
            <a:r>
              <a:rPr lang="ja-JP" altLang="en-US" sz="1400">
                <a:latin typeface="+mj-ea"/>
                <a:ea typeface="+mj-ea"/>
              </a:rPr>
              <a:t>の段階から可能にする</a:t>
            </a:r>
            <a:r>
              <a:rPr lang="ja-JP" altLang="en-US" sz="1400" u="sng">
                <a:solidFill>
                  <a:schemeClr val="accent5"/>
                </a:solidFill>
                <a:latin typeface="+mj-ea"/>
                <a:ea typeface="+mj-ea"/>
              </a:rPr>
              <a:t>科学的に有意義な性能向上</a:t>
            </a:r>
            <a:r>
              <a:rPr lang="ja-JP" altLang="en-US" sz="1400">
                <a:latin typeface="+mj-ea"/>
                <a:ea typeface="+mj-ea"/>
              </a:rPr>
              <a:t>に日本が貢献できる</a:t>
            </a:r>
            <a:endParaRPr kumimoji="1" lang="ja-JP" altLang="en-US" sz="1400">
              <a:latin typeface="+mj-ea"/>
              <a:ea typeface="+mj-ea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D9AC9954-BF1E-B447-AD16-CD6E337D9401}"/>
              </a:ext>
            </a:extLst>
          </p:cNvPr>
          <p:cNvSpPr txBox="1"/>
          <p:nvPr/>
        </p:nvSpPr>
        <p:spPr>
          <a:xfrm>
            <a:off x="6649250" y="6529267"/>
            <a:ext cx="21595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+mj-ea"/>
                <a:ea typeface="+mj-ea"/>
              </a:rPr>
              <a:t>※</a:t>
            </a:r>
            <a:r>
              <a:rPr lang="ja-JP" altLang="en-US" sz="1400">
                <a:latin typeface="+mj-ea"/>
                <a:ea typeface="+mj-ea"/>
              </a:rPr>
              <a:t>金額は人件費を含める</a:t>
            </a:r>
            <a:endParaRPr lang="en-US" altLang="ja-JP" sz="1400" dirty="0">
              <a:latin typeface="+mj-ea"/>
              <a:ea typeface="+mj-ea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83DF1D6-1E3C-BA4C-8CF3-10761F083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0833" y="4060912"/>
            <a:ext cx="1163850" cy="123981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E4F692-D58A-6C41-BB43-058705DCD7F7}"/>
              </a:ext>
            </a:extLst>
          </p:cNvPr>
          <p:cNvSpPr txBox="1"/>
          <p:nvPr/>
        </p:nvSpPr>
        <p:spPr>
          <a:xfrm>
            <a:off x="6742937" y="1761199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Band B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131F7E6-9F2C-A648-8100-6A1564ACC530}"/>
              </a:ext>
            </a:extLst>
          </p:cNvPr>
          <p:cNvSpPr txBox="1"/>
          <p:nvPr/>
        </p:nvSpPr>
        <p:spPr>
          <a:xfrm>
            <a:off x="5368954" y="193121"/>
            <a:ext cx="3775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>
                <a:solidFill>
                  <a:schemeClr val="bg1"/>
                </a:solidFill>
                <a:latin typeface="+mn-ea"/>
              </a:rPr>
              <a:t>どのオプションプランを選ぶかは</a:t>
            </a:r>
            <a:r>
              <a:rPr lang="en-US" altLang="ja-JP" sz="1400" dirty="0">
                <a:solidFill>
                  <a:schemeClr val="bg1"/>
                </a:solidFill>
                <a:latin typeface="+mn-ea"/>
              </a:rPr>
              <a:t>SKA</a:t>
            </a:r>
            <a:r>
              <a:rPr lang="ja-JP" altLang="en-US" sz="1400">
                <a:solidFill>
                  <a:schemeClr val="bg1"/>
                </a:solidFill>
                <a:latin typeface="+mn-ea"/>
              </a:rPr>
              <a:t>本部とのさらなる調整が必要。その見極めは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  <a:p>
            <a:r>
              <a:rPr lang="en-US" altLang="ja-JP" sz="1400" dirty="0">
                <a:solidFill>
                  <a:schemeClr val="bg1"/>
                </a:solidFill>
                <a:latin typeface="+mn-ea"/>
              </a:rPr>
              <a:t>A</a:t>
            </a:r>
            <a:r>
              <a:rPr lang="ja-JP" altLang="en-US" sz="1400">
                <a:solidFill>
                  <a:schemeClr val="bg1"/>
                </a:solidFill>
                <a:latin typeface="+mn-ea"/>
              </a:rPr>
              <a:t>プロの重要なミッションのひとつ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左中かっこ 2">
            <a:extLst>
              <a:ext uri="{FF2B5EF4-FFF2-40B4-BE49-F238E27FC236}">
                <a16:creationId xmlns:a16="http://schemas.microsoft.com/office/drawing/2014/main" id="{AD1851BD-1F45-EA4C-9711-9A70F4E26A03}"/>
              </a:ext>
            </a:extLst>
          </p:cNvPr>
          <p:cNvSpPr/>
          <p:nvPr/>
        </p:nvSpPr>
        <p:spPr>
          <a:xfrm>
            <a:off x="242041" y="1827443"/>
            <a:ext cx="164360" cy="94623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530040-CD7B-3C47-9198-57B5CA57787C}"/>
              </a:ext>
            </a:extLst>
          </p:cNvPr>
          <p:cNvSpPr txBox="1"/>
          <p:nvPr/>
        </p:nvSpPr>
        <p:spPr>
          <a:xfrm rot="16200000">
            <a:off x="-261610" y="213062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>
                <a:solidFill>
                  <a:schemeClr val="accent1"/>
                </a:solidFill>
                <a:latin typeface="+mj-ea"/>
                <a:ea typeface="+mj-ea"/>
              </a:rPr>
              <a:t>いずれか</a:t>
            </a:r>
            <a:endParaRPr kumimoji="1" lang="ja-JP" altLang="en-US" sz="120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74929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A6F706DB-7A5F-3642-940A-EE690F7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200" dirty="0"/>
              <a:t>3. </a:t>
            </a:r>
            <a:r>
              <a:rPr kumimoji="1" lang="ja-JP" altLang="en-US" sz="2200"/>
              <a:t>事業</a:t>
            </a:r>
            <a:r>
              <a:rPr lang="ja-JP" altLang="en-US" sz="2200"/>
              <a:t>計画案</a:t>
            </a:r>
            <a:br>
              <a:rPr kumimoji="1" lang="en-US" altLang="ja-JP" dirty="0"/>
            </a:br>
            <a:r>
              <a:rPr kumimoji="1" lang="en-US" altLang="ja-JP" dirty="0"/>
              <a:t>SKA</a:t>
            </a:r>
            <a:r>
              <a:rPr kumimoji="1" lang="ja-JP" altLang="en-US"/>
              <a:t>推進室と大学の役割分担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3F2D76-1EBC-8944-AD98-2CEBFD18A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456F2B-DA77-FD45-8478-0DFFD404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4EAFD6-63CC-8D41-B8C2-21FAA96C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13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7C572C0-C8CF-6C45-8FE4-07C9940A0916}"/>
              </a:ext>
            </a:extLst>
          </p:cNvPr>
          <p:cNvGrpSpPr/>
          <p:nvPr/>
        </p:nvGrpSpPr>
        <p:grpSpPr>
          <a:xfrm>
            <a:off x="1074821" y="1085974"/>
            <a:ext cx="7960775" cy="816928"/>
            <a:chOff x="2714285" y="3054946"/>
            <a:chExt cx="6870089" cy="816928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5C9495EE-A856-084A-8846-E5BA5F2104D1}"/>
                </a:ext>
              </a:extLst>
            </p:cNvPr>
            <p:cNvGrpSpPr/>
            <p:nvPr/>
          </p:nvGrpSpPr>
          <p:grpSpPr>
            <a:xfrm>
              <a:off x="2714285" y="3054946"/>
              <a:ext cx="6870089" cy="777010"/>
              <a:chOff x="3069733" y="480020"/>
              <a:chExt cx="6870089" cy="777010"/>
            </a:xfrm>
          </p:grpSpPr>
          <p:grpSp>
            <p:nvGrpSpPr>
              <p:cNvPr id="35" name="図形グループ 232">
                <a:extLst>
                  <a:ext uri="{FF2B5EF4-FFF2-40B4-BE49-F238E27FC236}">
                    <a16:creationId xmlns:a16="http://schemas.microsoft.com/office/drawing/2014/main" id="{5E32591B-E5FB-D847-BCED-6645A4EAFD8D}"/>
                  </a:ext>
                </a:extLst>
              </p:cNvPr>
              <p:cNvGrpSpPr/>
              <p:nvPr/>
            </p:nvGrpSpPr>
            <p:grpSpPr>
              <a:xfrm flipH="1">
                <a:off x="9328319" y="698606"/>
                <a:ext cx="6287" cy="550800"/>
                <a:chOff x="2450331" y="1634075"/>
                <a:chExt cx="1531" cy="3739716"/>
              </a:xfrm>
            </p:grpSpPr>
            <p:cxnSp>
              <p:nvCxnSpPr>
                <p:cNvPr id="82" name="Straight Connector 135">
                  <a:extLst>
                    <a:ext uri="{FF2B5EF4-FFF2-40B4-BE49-F238E27FC236}">
                      <a16:creationId xmlns:a16="http://schemas.microsoft.com/office/drawing/2014/main" id="{0DBE5D2F-CCB4-C04B-B59F-D800C1837B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50526" y="1738183"/>
                  <a:ext cx="1336" cy="3531501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54">
                  <a:extLst>
                    <a:ext uri="{FF2B5EF4-FFF2-40B4-BE49-F238E27FC236}">
                      <a16:creationId xmlns:a16="http://schemas.microsoft.com/office/drawing/2014/main" id="{50556470-E113-3E4B-9A9A-29C738068697}"/>
                    </a:ext>
                  </a:extLst>
                </p:cNvPr>
                <p:cNvCxnSpPr/>
                <p:nvPr/>
              </p:nvCxnSpPr>
              <p:spPr>
                <a:xfrm>
                  <a:off x="2451862" y="163407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54">
                  <a:extLst>
                    <a:ext uri="{FF2B5EF4-FFF2-40B4-BE49-F238E27FC236}">
                      <a16:creationId xmlns:a16="http://schemas.microsoft.com/office/drawing/2014/main" id="{A595D916-390D-FF41-8285-BBC1EE8074C6}"/>
                    </a:ext>
                  </a:extLst>
                </p:cNvPr>
                <p:cNvCxnSpPr/>
                <p:nvPr/>
              </p:nvCxnSpPr>
              <p:spPr>
                <a:xfrm>
                  <a:off x="2450331" y="526968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図形グループ 232">
                <a:extLst>
                  <a:ext uri="{FF2B5EF4-FFF2-40B4-BE49-F238E27FC236}">
                    <a16:creationId xmlns:a16="http://schemas.microsoft.com/office/drawing/2014/main" id="{C4DAF10C-8873-1D4E-A0C0-560BAABCAF8D}"/>
                  </a:ext>
                </a:extLst>
              </p:cNvPr>
              <p:cNvGrpSpPr/>
              <p:nvPr/>
            </p:nvGrpSpPr>
            <p:grpSpPr>
              <a:xfrm flipH="1">
                <a:off x="8763954" y="702418"/>
                <a:ext cx="6287" cy="550800"/>
                <a:chOff x="2450331" y="1634075"/>
                <a:chExt cx="1531" cy="3739716"/>
              </a:xfrm>
            </p:grpSpPr>
            <p:cxnSp>
              <p:nvCxnSpPr>
                <p:cNvPr id="79" name="Straight Connector 135">
                  <a:extLst>
                    <a:ext uri="{FF2B5EF4-FFF2-40B4-BE49-F238E27FC236}">
                      <a16:creationId xmlns:a16="http://schemas.microsoft.com/office/drawing/2014/main" id="{FAED19F2-32D6-0C4E-A0F5-C7E52738F1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50526" y="1738183"/>
                  <a:ext cx="1336" cy="3531501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54">
                  <a:extLst>
                    <a:ext uri="{FF2B5EF4-FFF2-40B4-BE49-F238E27FC236}">
                      <a16:creationId xmlns:a16="http://schemas.microsoft.com/office/drawing/2014/main" id="{D5D71F7F-E819-D647-9B35-4EC652E8FB34}"/>
                    </a:ext>
                  </a:extLst>
                </p:cNvPr>
                <p:cNvCxnSpPr/>
                <p:nvPr/>
              </p:nvCxnSpPr>
              <p:spPr>
                <a:xfrm>
                  <a:off x="2451862" y="163407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54">
                  <a:extLst>
                    <a:ext uri="{FF2B5EF4-FFF2-40B4-BE49-F238E27FC236}">
                      <a16:creationId xmlns:a16="http://schemas.microsoft.com/office/drawing/2014/main" id="{30555956-E5DA-0A47-9446-7BC8418FCA11}"/>
                    </a:ext>
                  </a:extLst>
                </p:cNvPr>
                <p:cNvCxnSpPr/>
                <p:nvPr/>
              </p:nvCxnSpPr>
              <p:spPr>
                <a:xfrm>
                  <a:off x="2450331" y="526968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図形グループ 232">
                <a:extLst>
                  <a:ext uri="{FF2B5EF4-FFF2-40B4-BE49-F238E27FC236}">
                    <a16:creationId xmlns:a16="http://schemas.microsoft.com/office/drawing/2014/main" id="{5728237E-BAE0-2D40-9040-5752972A4F80}"/>
                  </a:ext>
                </a:extLst>
              </p:cNvPr>
              <p:cNvGrpSpPr/>
              <p:nvPr/>
            </p:nvGrpSpPr>
            <p:grpSpPr>
              <a:xfrm flipH="1">
                <a:off x="8239601" y="699471"/>
                <a:ext cx="6287" cy="550800"/>
                <a:chOff x="2450331" y="1634075"/>
                <a:chExt cx="1531" cy="3739716"/>
              </a:xfrm>
            </p:grpSpPr>
            <p:cxnSp>
              <p:nvCxnSpPr>
                <p:cNvPr id="76" name="Straight Connector 135">
                  <a:extLst>
                    <a:ext uri="{FF2B5EF4-FFF2-40B4-BE49-F238E27FC236}">
                      <a16:creationId xmlns:a16="http://schemas.microsoft.com/office/drawing/2014/main" id="{BB99E6A6-731F-A343-BC7E-A7B88ABAA4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50526" y="1738183"/>
                  <a:ext cx="1336" cy="3531501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54">
                  <a:extLst>
                    <a:ext uri="{FF2B5EF4-FFF2-40B4-BE49-F238E27FC236}">
                      <a16:creationId xmlns:a16="http://schemas.microsoft.com/office/drawing/2014/main" id="{88F4BFF9-D5A1-164B-8B3F-D31142E26361}"/>
                    </a:ext>
                  </a:extLst>
                </p:cNvPr>
                <p:cNvCxnSpPr/>
                <p:nvPr/>
              </p:nvCxnSpPr>
              <p:spPr>
                <a:xfrm>
                  <a:off x="2451862" y="163407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54">
                  <a:extLst>
                    <a:ext uri="{FF2B5EF4-FFF2-40B4-BE49-F238E27FC236}">
                      <a16:creationId xmlns:a16="http://schemas.microsoft.com/office/drawing/2014/main" id="{1C17B546-01AE-C44E-9DDB-076B38ACE13D}"/>
                    </a:ext>
                  </a:extLst>
                </p:cNvPr>
                <p:cNvCxnSpPr/>
                <p:nvPr/>
              </p:nvCxnSpPr>
              <p:spPr>
                <a:xfrm>
                  <a:off x="2450331" y="526968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図形グループ 232">
                <a:extLst>
                  <a:ext uri="{FF2B5EF4-FFF2-40B4-BE49-F238E27FC236}">
                    <a16:creationId xmlns:a16="http://schemas.microsoft.com/office/drawing/2014/main" id="{6B458626-ABFD-3541-8549-1FC9F6BDC8C5}"/>
                  </a:ext>
                </a:extLst>
              </p:cNvPr>
              <p:cNvGrpSpPr/>
              <p:nvPr/>
            </p:nvGrpSpPr>
            <p:grpSpPr>
              <a:xfrm flipH="1">
                <a:off x="7675236" y="703283"/>
                <a:ext cx="6287" cy="550800"/>
                <a:chOff x="2450331" y="1634075"/>
                <a:chExt cx="1531" cy="3739716"/>
              </a:xfrm>
            </p:grpSpPr>
            <p:cxnSp>
              <p:nvCxnSpPr>
                <p:cNvPr id="73" name="Straight Connector 135">
                  <a:extLst>
                    <a:ext uri="{FF2B5EF4-FFF2-40B4-BE49-F238E27FC236}">
                      <a16:creationId xmlns:a16="http://schemas.microsoft.com/office/drawing/2014/main" id="{5AA4FFD5-DBAF-FF4B-BA4B-CEE9F00DD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50526" y="1738183"/>
                  <a:ext cx="1336" cy="3531501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54">
                  <a:extLst>
                    <a:ext uri="{FF2B5EF4-FFF2-40B4-BE49-F238E27FC236}">
                      <a16:creationId xmlns:a16="http://schemas.microsoft.com/office/drawing/2014/main" id="{7E4259CD-E04B-1A43-B092-22C48348BB57}"/>
                    </a:ext>
                  </a:extLst>
                </p:cNvPr>
                <p:cNvCxnSpPr/>
                <p:nvPr/>
              </p:nvCxnSpPr>
              <p:spPr>
                <a:xfrm>
                  <a:off x="2451862" y="163407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54">
                  <a:extLst>
                    <a:ext uri="{FF2B5EF4-FFF2-40B4-BE49-F238E27FC236}">
                      <a16:creationId xmlns:a16="http://schemas.microsoft.com/office/drawing/2014/main" id="{8A7B341A-9128-7941-A75D-133237490FA0}"/>
                    </a:ext>
                  </a:extLst>
                </p:cNvPr>
                <p:cNvCxnSpPr/>
                <p:nvPr/>
              </p:nvCxnSpPr>
              <p:spPr>
                <a:xfrm>
                  <a:off x="2450331" y="526968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図形グループ 232">
                <a:extLst>
                  <a:ext uri="{FF2B5EF4-FFF2-40B4-BE49-F238E27FC236}">
                    <a16:creationId xmlns:a16="http://schemas.microsoft.com/office/drawing/2014/main" id="{8EB657C1-EBF2-2E42-90D2-1A01A0582542}"/>
                  </a:ext>
                </a:extLst>
              </p:cNvPr>
              <p:cNvGrpSpPr/>
              <p:nvPr/>
            </p:nvGrpSpPr>
            <p:grpSpPr>
              <a:xfrm flipH="1">
                <a:off x="7141895" y="702418"/>
                <a:ext cx="6287" cy="550800"/>
                <a:chOff x="2450331" y="1634075"/>
                <a:chExt cx="1531" cy="3739716"/>
              </a:xfrm>
            </p:grpSpPr>
            <p:cxnSp>
              <p:nvCxnSpPr>
                <p:cNvPr id="70" name="Straight Connector 135">
                  <a:extLst>
                    <a:ext uri="{FF2B5EF4-FFF2-40B4-BE49-F238E27FC236}">
                      <a16:creationId xmlns:a16="http://schemas.microsoft.com/office/drawing/2014/main" id="{6AD4E2F3-1B68-0641-982F-1330200408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50526" y="1738183"/>
                  <a:ext cx="1336" cy="3531501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54">
                  <a:extLst>
                    <a:ext uri="{FF2B5EF4-FFF2-40B4-BE49-F238E27FC236}">
                      <a16:creationId xmlns:a16="http://schemas.microsoft.com/office/drawing/2014/main" id="{2354DB58-EA12-9045-BCE1-377CBB81F5D9}"/>
                    </a:ext>
                  </a:extLst>
                </p:cNvPr>
                <p:cNvCxnSpPr/>
                <p:nvPr/>
              </p:nvCxnSpPr>
              <p:spPr>
                <a:xfrm>
                  <a:off x="2451862" y="163407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54">
                  <a:extLst>
                    <a:ext uri="{FF2B5EF4-FFF2-40B4-BE49-F238E27FC236}">
                      <a16:creationId xmlns:a16="http://schemas.microsoft.com/office/drawing/2014/main" id="{705A2E53-DF41-B142-8360-83D4873698DD}"/>
                    </a:ext>
                  </a:extLst>
                </p:cNvPr>
                <p:cNvCxnSpPr/>
                <p:nvPr/>
              </p:nvCxnSpPr>
              <p:spPr>
                <a:xfrm>
                  <a:off x="2450331" y="526968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図形グループ 232">
                <a:extLst>
                  <a:ext uri="{FF2B5EF4-FFF2-40B4-BE49-F238E27FC236}">
                    <a16:creationId xmlns:a16="http://schemas.microsoft.com/office/drawing/2014/main" id="{9FA7EEB9-746C-AC4B-91B2-6FAD20C1AECD}"/>
                  </a:ext>
                </a:extLst>
              </p:cNvPr>
              <p:cNvGrpSpPr/>
              <p:nvPr/>
            </p:nvGrpSpPr>
            <p:grpSpPr>
              <a:xfrm flipH="1">
                <a:off x="6577530" y="706230"/>
                <a:ext cx="6287" cy="550800"/>
                <a:chOff x="2450331" y="1634075"/>
                <a:chExt cx="1531" cy="3739716"/>
              </a:xfrm>
            </p:grpSpPr>
            <p:cxnSp>
              <p:nvCxnSpPr>
                <p:cNvPr id="67" name="Straight Connector 135">
                  <a:extLst>
                    <a:ext uri="{FF2B5EF4-FFF2-40B4-BE49-F238E27FC236}">
                      <a16:creationId xmlns:a16="http://schemas.microsoft.com/office/drawing/2014/main" id="{9BAB5C29-2CCB-D14E-87A7-9B14652920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50526" y="1738183"/>
                  <a:ext cx="1336" cy="3531501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54">
                  <a:extLst>
                    <a:ext uri="{FF2B5EF4-FFF2-40B4-BE49-F238E27FC236}">
                      <a16:creationId xmlns:a16="http://schemas.microsoft.com/office/drawing/2014/main" id="{9867FDC6-04A5-3448-8AC2-B50DADF8421A}"/>
                    </a:ext>
                  </a:extLst>
                </p:cNvPr>
                <p:cNvCxnSpPr/>
                <p:nvPr/>
              </p:nvCxnSpPr>
              <p:spPr>
                <a:xfrm>
                  <a:off x="2451862" y="163407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54">
                  <a:extLst>
                    <a:ext uri="{FF2B5EF4-FFF2-40B4-BE49-F238E27FC236}">
                      <a16:creationId xmlns:a16="http://schemas.microsoft.com/office/drawing/2014/main" id="{9C5A70BD-61FB-CC4A-8F09-D032D7966082}"/>
                    </a:ext>
                  </a:extLst>
                </p:cNvPr>
                <p:cNvCxnSpPr/>
                <p:nvPr/>
              </p:nvCxnSpPr>
              <p:spPr>
                <a:xfrm>
                  <a:off x="2450331" y="526968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図形グループ 232">
                <a:extLst>
                  <a:ext uri="{FF2B5EF4-FFF2-40B4-BE49-F238E27FC236}">
                    <a16:creationId xmlns:a16="http://schemas.microsoft.com/office/drawing/2014/main" id="{8F2E0A7A-917D-554A-89EB-3C5B8ABD8E36}"/>
                  </a:ext>
                </a:extLst>
              </p:cNvPr>
              <p:cNvGrpSpPr/>
              <p:nvPr/>
            </p:nvGrpSpPr>
            <p:grpSpPr>
              <a:xfrm flipH="1">
                <a:off x="6075467" y="689728"/>
                <a:ext cx="6287" cy="550800"/>
                <a:chOff x="2450331" y="1634075"/>
                <a:chExt cx="1531" cy="3739716"/>
              </a:xfrm>
            </p:grpSpPr>
            <p:cxnSp>
              <p:nvCxnSpPr>
                <p:cNvPr id="64" name="Straight Connector 135">
                  <a:extLst>
                    <a:ext uri="{FF2B5EF4-FFF2-40B4-BE49-F238E27FC236}">
                      <a16:creationId xmlns:a16="http://schemas.microsoft.com/office/drawing/2014/main" id="{2D84D08A-2337-2D49-BC89-8FC07E0CED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50526" y="1738183"/>
                  <a:ext cx="1336" cy="3531501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54">
                  <a:extLst>
                    <a:ext uri="{FF2B5EF4-FFF2-40B4-BE49-F238E27FC236}">
                      <a16:creationId xmlns:a16="http://schemas.microsoft.com/office/drawing/2014/main" id="{E3D35110-9F1B-6642-803B-8E7E37A6089F}"/>
                    </a:ext>
                  </a:extLst>
                </p:cNvPr>
                <p:cNvCxnSpPr/>
                <p:nvPr/>
              </p:nvCxnSpPr>
              <p:spPr>
                <a:xfrm>
                  <a:off x="2451862" y="163407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54">
                  <a:extLst>
                    <a:ext uri="{FF2B5EF4-FFF2-40B4-BE49-F238E27FC236}">
                      <a16:creationId xmlns:a16="http://schemas.microsoft.com/office/drawing/2014/main" id="{81F17461-D952-C747-8BCC-0ED472F9E4A1}"/>
                    </a:ext>
                  </a:extLst>
                </p:cNvPr>
                <p:cNvCxnSpPr/>
                <p:nvPr/>
              </p:nvCxnSpPr>
              <p:spPr>
                <a:xfrm>
                  <a:off x="2450331" y="526968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図形グループ 232">
                <a:extLst>
                  <a:ext uri="{FF2B5EF4-FFF2-40B4-BE49-F238E27FC236}">
                    <a16:creationId xmlns:a16="http://schemas.microsoft.com/office/drawing/2014/main" id="{F0A13FD3-8320-0945-A23D-0333C8B59D26}"/>
                  </a:ext>
                </a:extLst>
              </p:cNvPr>
              <p:cNvGrpSpPr/>
              <p:nvPr/>
            </p:nvGrpSpPr>
            <p:grpSpPr>
              <a:xfrm flipH="1">
                <a:off x="5511102" y="693540"/>
                <a:ext cx="6287" cy="550800"/>
                <a:chOff x="2450331" y="1634075"/>
                <a:chExt cx="1531" cy="3739716"/>
              </a:xfrm>
            </p:grpSpPr>
            <p:cxnSp>
              <p:nvCxnSpPr>
                <p:cNvPr id="61" name="Straight Connector 135">
                  <a:extLst>
                    <a:ext uri="{FF2B5EF4-FFF2-40B4-BE49-F238E27FC236}">
                      <a16:creationId xmlns:a16="http://schemas.microsoft.com/office/drawing/2014/main" id="{B595A821-B676-BD4E-9DE6-5225739109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50526" y="1738183"/>
                  <a:ext cx="1336" cy="3531501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54">
                  <a:extLst>
                    <a:ext uri="{FF2B5EF4-FFF2-40B4-BE49-F238E27FC236}">
                      <a16:creationId xmlns:a16="http://schemas.microsoft.com/office/drawing/2014/main" id="{0824B09B-E003-0D41-8070-3DBDEC38194A}"/>
                    </a:ext>
                  </a:extLst>
                </p:cNvPr>
                <p:cNvCxnSpPr/>
                <p:nvPr/>
              </p:nvCxnSpPr>
              <p:spPr>
                <a:xfrm>
                  <a:off x="2451862" y="163407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54">
                  <a:extLst>
                    <a:ext uri="{FF2B5EF4-FFF2-40B4-BE49-F238E27FC236}">
                      <a16:creationId xmlns:a16="http://schemas.microsoft.com/office/drawing/2014/main" id="{B5205C3E-B86C-994F-859B-EAB43D0D423B}"/>
                    </a:ext>
                  </a:extLst>
                </p:cNvPr>
                <p:cNvCxnSpPr/>
                <p:nvPr/>
              </p:nvCxnSpPr>
              <p:spPr>
                <a:xfrm>
                  <a:off x="2450331" y="526968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図形グループ 232">
                <a:extLst>
                  <a:ext uri="{FF2B5EF4-FFF2-40B4-BE49-F238E27FC236}">
                    <a16:creationId xmlns:a16="http://schemas.microsoft.com/office/drawing/2014/main" id="{A285A825-A77B-2040-A831-1B5440F42951}"/>
                  </a:ext>
                </a:extLst>
              </p:cNvPr>
              <p:cNvGrpSpPr/>
              <p:nvPr/>
            </p:nvGrpSpPr>
            <p:grpSpPr>
              <a:xfrm flipH="1">
                <a:off x="4990567" y="701462"/>
                <a:ext cx="6287" cy="550800"/>
                <a:chOff x="2450331" y="1634075"/>
                <a:chExt cx="1531" cy="3739716"/>
              </a:xfrm>
            </p:grpSpPr>
            <p:cxnSp>
              <p:nvCxnSpPr>
                <p:cNvPr id="58" name="Straight Connector 135">
                  <a:extLst>
                    <a:ext uri="{FF2B5EF4-FFF2-40B4-BE49-F238E27FC236}">
                      <a16:creationId xmlns:a16="http://schemas.microsoft.com/office/drawing/2014/main" id="{22157EB0-5923-BE4D-BBF0-B0889DF629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50526" y="1738183"/>
                  <a:ext cx="1336" cy="3531501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4">
                  <a:extLst>
                    <a:ext uri="{FF2B5EF4-FFF2-40B4-BE49-F238E27FC236}">
                      <a16:creationId xmlns:a16="http://schemas.microsoft.com/office/drawing/2014/main" id="{F00A68B8-5E73-194B-AB74-246892EFA49C}"/>
                    </a:ext>
                  </a:extLst>
                </p:cNvPr>
                <p:cNvCxnSpPr/>
                <p:nvPr/>
              </p:nvCxnSpPr>
              <p:spPr>
                <a:xfrm>
                  <a:off x="2451862" y="163407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4">
                  <a:extLst>
                    <a:ext uri="{FF2B5EF4-FFF2-40B4-BE49-F238E27FC236}">
                      <a16:creationId xmlns:a16="http://schemas.microsoft.com/office/drawing/2014/main" id="{696247B5-EA34-C34E-B554-118F490843DD}"/>
                    </a:ext>
                  </a:extLst>
                </p:cNvPr>
                <p:cNvCxnSpPr/>
                <p:nvPr/>
              </p:nvCxnSpPr>
              <p:spPr>
                <a:xfrm>
                  <a:off x="2450331" y="526968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図形グループ 232">
                <a:extLst>
                  <a:ext uri="{FF2B5EF4-FFF2-40B4-BE49-F238E27FC236}">
                    <a16:creationId xmlns:a16="http://schemas.microsoft.com/office/drawing/2014/main" id="{0C861877-4620-4842-91E7-A1222DFC8A16}"/>
                  </a:ext>
                </a:extLst>
              </p:cNvPr>
              <p:cNvGrpSpPr/>
              <p:nvPr/>
            </p:nvGrpSpPr>
            <p:grpSpPr>
              <a:xfrm flipH="1">
                <a:off x="4426202" y="705274"/>
                <a:ext cx="6287" cy="550800"/>
                <a:chOff x="2450331" y="1634075"/>
                <a:chExt cx="1531" cy="3739716"/>
              </a:xfrm>
            </p:grpSpPr>
            <p:cxnSp>
              <p:nvCxnSpPr>
                <p:cNvPr id="55" name="Straight Connector 135">
                  <a:extLst>
                    <a:ext uri="{FF2B5EF4-FFF2-40B4-BE49-F238E27FC236}">
                      <a16:creationId xmlns:a16="http://schemas.microsoft.com/office/drawing/2014/main" id="{500E2C25-F4B1-054C-9787-8501AC3B9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50526" y="1738183"/>
                  <a:ext cx="1336" cy="3531501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4">
                  <a:extLst>
                    <a:ext uri="{FF2B5EF4-FFF2-40B4-BE49-F238E27FC236}">
                      <a16:creationId xmlns:a16="http://schemas.microsoft.com/office/drawing/2014/main" id="{96E0CDDD-4B34-1D4F-ACDE-B2132EEC8105}"/>
                    </a:ext>
                  </a:extLst>
                </p:cNvPr>
                <p:cNvCxnSpPr/>
                <p:nvPr/>
              </p:nvCxnSpPr>
              <p:spPr>
                <a:xfrm>
                  <a:off x="2451862" y="163407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4">
                  <a:extLst>
                    <a:ext uri="{FF2B5EF4-FFF2-40B4-BE49-F238E27FC236}">
                      <a16:creationId xmlns:a16="http://schemas.microsoft.com/office/drawing/2014/main" id="{C49EB900-CD94-8849-BE73-E29B9EE4122A}"/>
                    </a:ext>
                  </a:extLst>
                </p:cNvPr>
                <p:cNvCxnSpPr/>
                <p:nvPr/>
              </p:nvCxnSpPr>
              <p:spPr>
                <a:xfrm>
                  <a:off x="2450331" y="526968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図形グループ 232">
                <a:extLst>
                  <a:ext uri="{FF2B5EF4-FFF2-40B4-BE49-F238E27FC236}">
                    <a16:creationId xmlns:a16="http://schemas.microsoft.com/office/drawing/2014/main" id="{FBFF9AA5-CBCD-B44B-B4F0-888507316F06}"/>
                  </a:ext>
                </a:extLst>
              </p:cNvPr>
              <p:cNvGrpSpPr/>
              <p:nvPr/>
            </p:nvGrpSpPr>
            <p:grpSpPr>
              <a:xfrm flipH="1">
                <a:off x="3902778" y="693688"/>
                <a:ext cx="6287" cy="550800"/>
                <a:chOff x="2450331" y="1634075"/>
                <a:chExt cx="1531" cy="3739716"/>
              </a:xfrm>
            </p:grpSpPr>
            <p:cxnSp>
              <p:nvCxnSpPr>
                <p:cNvPr id="52" name="Straight Connector 135">
                  <a:extLst>
                    <a:ext uri="{FF2B5EF4-FFF2-40B4-BE49-F238E27FC236}">
                      <a16:creationId xmlns:a16="http://schemas.microsoft.com/office/drawing/2014/main" id="{780772DB-997E-4440-AD81-146F4F031B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50526" y="1738183"/>
                  <a:ext cx="1336" cy="3531501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4">
                  <a:extLst>
                    <a:ext uri="{FF2B5EF4-FFF2-40B4-BE49-F238E27FC236}">
                      <a16:creationId xmlns:a16="http://schemas.microsoft.com/office/drawing/2014/main" id="{7ECF18EA-AD8B-4C4D-8AC9-CA91CCE03C1F}"/>
                    </a:ext>
                  </a:extLst>
                </p:cNvPr>
                <p:cNvCxnSpPr/>
                <p:nvPr/>
              </p:nvCxnSpPr>
              <p:spPr>
                <a:xfrm>
                  <a:off x="2451862" y="163407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4">
                  <a:extLst>
                    <a:ext uri="{FF2B5EF4-FFF2-40B4-BE49-F238E27FC236}">
                      <a16:creationId xmlns:a16="http://schemas.microsoft.com/office/drawing/2014/main" id="{2E63B1C1-EE1E-544C-8949-D52F7768FB02}"/>
                    </a:ext>
                  </a:extLst>
                </p:cNvPr>
                <p:cNvCxnSpPr/>
                <p:nvPr/>
              </p:nvCxnSpPr>
              <p:spPr>
                <a:xfrm>
                  <a:off x="2450331" y="526968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Rectangle 8">
                <a:extLst>
                  <a:ext uri="{FF2B5EF4-FFF2-40B4-BE49-F238E27FC236}">
                    <a16:creationId xmlns:a16="http://schemas.microsoft.com/office/drawing/2014/main" id="{4C48555A-73E0-C14A-B592-8AAF8A0B0721}"/>
                  </a:ext>
                </a:extLst>
              </p:cNvPr>
              <p:cNvSpPr/>
              <p:nvPr/>
            </p:nvSpPr>
            <p:spPr>
              <a:xfrm>
                <a:off x="3069733" y="697503"/>
                <a:ext cx="6688693" cy="558572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</p:txBody>
          </p:sp>
          <p:sp>
            <p:nvSpPr>
              <p:cNvPr id="47" name="TextBox 31">
                <a:extLst>
                  <a:ext uri="{FF2B5EF4-FFF2-40B4-BE49-F238E27FC236}">
                    <a16:creationId xmlns:a16="http://schemas.microsoft.com/office/drawing/2014/main" id="{2DD4E957-DE46-9449-8E82-3016C4911400}"/>
                  </a:ext>
                </a:extLst>
              </p:cNvPr>
              <p:cNvSpPr txBox="1"/>
              <p:nvPr/>
            </p:nvSpPr>
            <p:spPr>
              <a:xfrm>
                <a:off x="3122487" y="480020"/>
                <a:ext cx="681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solidFill>
                      <a:prstClr val="black"/>
                    </a:solidFill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  <a:cs typeface="Hiragino Kaku Gothic Pro W3" charset="-128"/>
                  </a:rPr>
                  <a:t>2018       2019      2020       2021      2022      2023      2024       2025      2026       2027      2028       2029  </a:t>
                </a:r>
                <a:r>
                  <a:rPr lang="ja-JP" altLang="en-US" sz="1000" b="1">
                    <a:solidFill>
                      <a:prstClr val="black"/>
                    </a:solidFill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  <a:cs typeface="Hiragino Kaku Gothic Pro W3" charset="-128"/>
                  </a:rPr>
                  <a:t>西暦</a:t>
                </a:r>
                <a:endParaRPr lang="en-GB" sz="1000" b="1" dirty="0">
                  <a:solidFill>
                    <a:prstClr val="black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Hiragino Kaku Gothic Pro W3" charset="-128"/>
                </a:endParaRPr>
              </a:p>
            </p:txBody>
          </p:sp>
          <p:grpSp>
            <p:nvGrpSpPr>
              <p:cNvPr id="48" name="図形グループ 232">
                <a:extLst>
                  <a:ext uri="{FF2B5EF4-FFF2-40B4-BE49-F238E27FC236}">
                    <a16:creationId xmlns:a16="http://schemas.microsoft.com/office/drawing/2014/main" id="{8EEC4054-3B44-C64C-9FD3-458CDF97823F}"/>
                  </a:ext>
                </a:extLst>
              </p:cNvPr>
              <p:cNvGrpSpPr/>
              <p:nvPr/>
            </p:nvGrpSpPr>
            <p:grpSpPr>
              <a:xfrm flipH="1">
                <a:off x="3338413" y="697500"/>
                <a:ext cx="6287" cy="550800"/>
                <a:chOff x="2450331" y="1634075"/>
                <a:chExt cx="1531" cy="3739716"/>
              </a:xfrm>
            </p:grpSpPr>
            <p:cxnSp>
              <p:nvCxnSpPr>
                <p:cNvPr id="49" name="Straight Connector 135">
                  <a:extLst>
                    <a:ext uri="{FF2B5EF4-FFF2-40B4-BE49-F238E27FC236}">
                      <a16:creationId xmlns:a16="http://schemas.microsoft.com/office/drawing/2014/main" id="{D52CFD3F-3929-9045-9B9E-32B47BF04C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50526" y="1738183"/>
                  <a:ext cx="1336" cy="3531501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54">
                  <a:extLst>
                    <a:ext uri="{FF2B5EF4-FFF2-40B4-BE49-F238E27FC236}">
                      <a16:creationId xmlns:a16="http://schemas.microsoft.com/office/drawing/2014/main" id="{D5E18D2C-C211-EE4C-9824-2F0B39550704}"/>
                    </a:ext>
                  </a:extLst>
                </p:cNvPr>
                <p:cNvCxnSpPr/>
                <p:nvPr/>
              </p:nvCxnSpPr>
              <p:spPr>
                <a:xfrm>
                  <a:off x="2451862" y="163407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4">
                  <a:extLst>
                    <a:ext uri="{FF2B5EF4-FFF2-40B4-BE49-F238E27FC236}">
                      <a16:creationId xmlns:a16="http://schemas.microsoft.com/office/drawing/2014/main" id="{01E5301B-B563-6D44-81D8-789944DABA22}"/>
                    </a:ext>
                  </a:extLst>
                </p:cNvPr>
                <p:cNvCxnSpPr/>
                <p:nvPr/>
              </p:nvCxnSpPr>
              <p:spPr>
                <a:xfrm>
                  <a:off x="2450331" y="5269685"/>
                  <a:ext cx="0" cy="1041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1B749404-2CD8-1C42-8FFC-4883ED9622B6}"/>
                </a:ext>
              </a:extLst>
            </p:cNvPr>
            <p:cNvSpPr/>
            <p:nvPr/>
          </p:nvSpPr>
          <p:spPr>
            <a:xfrm>
              <a:off x="2963538" y="3600145"/>
              <a:ext cx="720000" cy="1296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詳細審査</a:t>
              </a:r>
              <a:endParaRPr kumimoji="1" lang="ja-JP" altLang="en-US" sz="9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AAB6254C-C65B-E546-A65C-1969B2F3D190}"/>
                </a:ext>
              </a:extLst>
            </p:cNvPr>
            <p:cNvSpPr/>
            <p:nvPr/>
          </p:nvSpPr>
          <p:spPr>
            <a:xfrm>
              <a:off x="8252310" y="3599647"/>
              <a:ext cx="1150667" cy="1734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05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12" name="円/楕円 11">
              <a:extLst>
                <a:ext uri="{FF2B5EF4-FFF2-40B4-BE49-F238E27FC236}">
                  <a16:creationId xmlns:a16="http://schemas.microsoft.com/office/drawing/2014/main" id="{1EABF25B-7459-844E-BC98-7D38524832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4251" y="3566984"/>
              <a:ext cx="144000" cy="14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74068FD6-E0F4-EE4B-8445-38CDA891D4CA}"/>
                </a:ext>
              </a:extLst>
            </p:cNvPr>
            <p:cNvSpPr txBox="1"/>
            <p:nvPr/>
          </p:nvSpPr>
          <p:spPr>
            <a:xfrm>
              <a:off x="5864356" y="3617958"/>
              <a:ext cx="52610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 b="1">
                  <a:solidFill>
                    <a:srgbClr val="0432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Hiragino Maru Gothic ProN W4" charset="-128"/>
                </a:rPr>
                <a:t>AA1</a:t>
              </a:r>
              <a:endParaRPr kumimoji="1" lang="ja-JP" altLang="en-US" sz="1050" b="1" dirty="0">
                <a:solidFill>
                  <a:srgbClr val="0432FF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Hiragino Maru Gothic ProN W4" charset="-128"/>
              </a:endParaRPr>
            </a:p>
          </p:txBody>
        </p:sp>
        <p:sp>
          <p:nvSpPr>
            <p:cNvPr id="14" name="円/楕円 13">
              <a:extLst>
                <a:ext uri="{FF2B5EF4-FFF2-40B4-BE49-F238E27FC236}">
                  <a16:creationId xmlns:a16="http://schemas.microsoft.com/office/drawing/2014/main" id="{355B8C28-5F58-F244-8D41-3B4FC0415C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40309" y="3567396"/>
              <a:ext cx="144000" cy="14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6ED73FF-CF28-574C-97E8-17AC6AA0621D}"/>
                </a:ext>
              </a:extLst>
            </p:cNvPr>
            <p:cNvSpPr txBox="1"/>
            <p:nvPr/>
          </p:nvSpPr>
          <p:spPr>
            <a:xfrm>
              <a:off x="6362152" y="3612498"/>
              <a:ext cx="52610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 b="1" dirty="0">
                  <a:solidFill>
                    <a:srgbClr val="0432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Hiragino Maru Gothic ProN W4" charset="-128"/>
                </a:rPr>
                <a:t>AA2</a:t>
              </a:r>
              <a:endParaRPr kumimoji="1" lang="ja-JP" altLang="en-US" sz="1050" b="1" dirty="0">
                <a:solidFill>
                  <a:srgbClr val="0432FF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Hiragino Maru Gothic ProN W4" charset="-128"/>
              </a:endParaRPr>
            </a:p>
          </p:txBody>
        </p:sp>
        <p:sp>
          <p:nvSpPr>
            <p:cNvPr id="16" name="円/楕円 15">
              <a:extLst>
                <a:ext uri="{FF2B5EF4-FFF2-40B4-BE49-F238E27FC236}">
                  <a16:creationId xmlns:a16="http://schemas.microsoft.com/office/drawing/2014/main" id="{51AA8778-460C-3347-BE0A-B78DB2658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4867" y="3566938"/>
              <a:ext cx="144000" cy="14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C85F584-4DF3-2346-9DFF-A6B813362592}"/>
                </a:ext>
              </a:extLst>
            </p:cNvPr>
            <p:cNvSpPr txBox="1"/>
            <p:nvPr/>
          </p:nvSpPr>
          <p:spPr>
            <a:xfrm>
              <a:off x="6943721" y="3607384"/>
              <a:ext cx="52610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 b="1" dirty="0">
                  <a:solidFill>
                    <a:srgbClr val="0432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Hiragino Maru Gothic ProN W4" charset="-128"/>
                </a:rPr>
                <a:t>AA3</a:t>
              </a:r>
              <a:endParaRPr kumimoji="1" lang="ja-JP" altLang="en-US" sz="1050" b="1" dirty="0">
                <a:solidFill>
                  <a:srgbClr val="0432FF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Hiragino Maru Gothic ProN W4" charset="-128"/>
              </a:endParaRPr>
            </a:p>
          </p:txBody>
        </p:sp>
        <p:sp>
          <p:nvSpPr>
            <p:cNvPr id="18" name="円/楕円 17">
              <a:extLst>
                <a:ext uri="{FF2B5EF4-FFF2-40B4-BE49-F238E27FC236}">
                  <a16:creationId xmlns:a16="http://schemas.microsoft.com/office/drawing/2014/main" id="{F46249A2-406F-F84A-BC05-4242207C06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5072" y="3569908"/>
              <a:ext cx="144000" cy="14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903B2D8-F8C4-284B-9EDB-5209C21EFB14}"/>
                </a:ext>
              </a:extLst>
            </p:cNvPr>
            <p:cNvSpPr txBox="1"/>
            <p:nvPr/>
          </p:nvSpPr>
          <p:spPr>
            <a:xfrm>
              <a:off x="7399560" y="3598354"/>
              <a:ext cx="52610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 b="1">
                  <a:solidFill>
                    <a:srgbClr val="0432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cs typeface="Hiragino Maru Gothic ProN W4" charset="-128"/>
                </a:rPr>
                <a:t>AA4</a:t>
              </a:r>
              <a:endParaRPr kumimoji="1" lang="ja-JP" altLang="en-US" sz="1050" b="1" dirty="0">
                <a:solidFill>
                  <a:srgbClr val="0432FF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Hiragino Maru Gothic ProN W4" charset="-128"/>
              </a:endParaRPr>
            </a:p>
          </p:txBody>
        </p: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2F97C6E4-5DFB-694B-A139-7BFF2795B4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1481" y="3643417"/>
              <a:ext cx="715397" cy="11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14862BE9-7DCD-9344-A2AC-7DA0DEAF7065}"/>
                </a:ext>
              </a:extLst>
            </p:cNvPr>
            <p:cNvCxnSpPr>
              <a:cxnSpLocks/>
              <a:stCxn id="12" idx="6"/>
              <a:endCxn id="14" idx="2"/>
            </p:cNvCxnSpPr>
            <p:nvPr/>
          </p:nvCxnSpPr>
          <p:spPr>
            <a:xfrm>
              <a:off x="5978251" y="3638984"/>
              <a:ext cx="362058" cy="4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212EDB27-E360-F44A-8BFA-3CAC03398C89}"/>
                </a:ext>
              </a:extLst>
            </p:cNvPr>
            <p:cNvCxnSpPr>
              <a:cxnSpLocks/>
              <a:stCxn id="14" idx="6"/>
              <a:endCxn id="16" idx="2"/>
            </p:cNvCxnSpPr>
            <p:nvPr/>
          </p:nvCxnSpPr>
          <p:spPr>
            <a:xfrm flipV="1">
              <a:off x="6484309" y="3638938"/>
              <a:ext cx="420558" cy="4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170D896B-EDCD-5B4A-9103-8CABF88403BA}"/>
                </a:ext>
              </a:extLst>
            </p:cNvPr>
            <p:cNvCxnSpPr>
              <a:cxnSpLocks/>
              <a:stCxn id="16" idx="6"/>
              <a:endCxn id="18" idx="2"/>
            </p:cNvCxnSpPr>
            <p:nvPr/>
          </p:nvCxnSpPr>
          <p:spPr>
            <a:xfrm>
              <a:off x="7048867" y="3638938"/>
              <a:ext cx="326205" cy="29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9C752371-CCB6-4D46-9CAB-8F4D9EC9ACB1}"/>
                </a:ext>
              </a:extLst>
            </p:cNvPr>
            <p:cNvSpPr/>
            <p:nvPr/>
          </p:nvSpPr>
          <p:spPr>
            <a:xfrm>
              <a:off x="4297368" y="3358942"/>
              <a:ext cx="3147266" cy="1440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9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         SKA1</a:t>
              </a:r>
              <a:r>
                <a:rPr lang="ja-JP" altLang="en-US" sz="9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建設</a:t>
              </a:r>
              <a:endParaRPr kumimoji="1" lang="ja-JP" altLang="en-US" sz="9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91662308-4B68-C247-A4C8-069C28E97987}"/>
                </a:ext>
              </a:extLst>
            </p:cNvPr>
            <p:cNvSpPr/>
            <p:nvPr/>
          </p:nvSpPr>
          <p:spPr>
            <a:xfrm>
              <a:off x="3689080" y="3315873"/>
              <a:ext cx="600287" cy="45719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05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入札</a:t>
              </a:r>
              <a:endParaRPr lang="en-US" altLang="ja-JP" sz="105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  <a:p>
              <a:pPr algn="ctr"/>
              <a:endParaRPr lang="en-US" altLang="ja-JP" sz="105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051BCE9D-9208-E040-9249-0A0B2F0C547C}"/>
                </a:ext>
              </a:extLst>
            </p:cNvPr>
            <p:cNvSpPr txBox="1"/>
            <p:nvPr/>
          </p:nvSpPr>
          <p:spPr>
            <a:xfrm>
              <a:off x="8255181" y="3540053"/>
              <a:ext cx="105265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SKA2</a:t>
              </a:r>
              <a:r>
                <a:rPr kumimoji="1" lang="ja-JP" altLang="en-US" sz="105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建設</a:t>
              </a:r>
              <a:endParaRPr kumimoji="1" lang="ja-JP" altLang="en-US" sz="105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2A61257-1745-9046-BAC4-6AE2CBC9C809}"/>
                </a:ext>
              </a:extLst>
            </p:cNvPr>
            <p:cNvSpPr/>
            <p:nvPr/>
          </p:nvSpPr>
          <p:spPr>
            <a:xfrm>
              <a:off x="8048444" y="3354602"/>
              <a:ext cx="580361" cy="18323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9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公募</a:t>
              </a:r>
              <a:endParaRPr lang="en-US" altLang="ja-JP" sz="9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  <a:p>
              <a:pPr algn="ctr"/>
              <a:r>
                <a:rPr lang="ja-JP" altLang="en-US" sz="9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観測</a:t>
              </a:r>
              <a:endParaRPr kumimoji="1" lang="ja-JP" altLang="en-US" sz="9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C23359D9-BBB2-AF4A-BEFF-F1A5B1FB2AF6}"/>
                </a:ext>
              </a:extLst>
            </p:cNvPr>
            <p:cNvSpPr/>
            <p:nvPr/>
          </p:nvSpPr>
          <p:spPr>
            <a:xfrm>
              <a:off x="7445435" y="3354602"/>
              <a:ext cx="594933" cy="18323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リスクシェア</a:t>
              </a:r>
              <a:endParaRPr kumimoji="1" lang="ja-JP" altLang="en-US" sz="9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52C9F909-A74F-5A4F-BA7D-5D8B30FCC348}"/>
                </a:ext>
              </a:extLst>
            </p:cNvPr>
            <p:cNvSpPr/>
            <p:nvPr/>
          </p:nvSpPr>
          <p:spPr>
            <a:xfrm>
              <a:off x="6360933" y="3393523"/>
              <a:ext cx="1080000" cy="144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科学検証</a:t>
              </a:r>
              <a:endParaRPr kumimoji="1" lang="ja-JP" altLang="en-US" sz="9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D372C097-3DBD-3D45-8588-970D98AFF505}"/>
                </a:ext>
              </a:extLst>
            </p:cNvPr>
            <p:cNvSpPr/>
            <p:nvPr/>
          </p:nvSpPr>
          <p:spPr>
            <a:xfrm>
              <a:off x="8623190" y="3358942"/>
              <a:ext cx="756000" cy="4571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05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150AA635-DB45-2A42-9E93-6CEA2133B3AA}"/>
                </a:ext>
              </a:extLst>
            </p:cNvPr>
            <p:cNvSpPr/>
            <p:nvPr/>
          </p:nvSpPr>
          <p:spPr>
            <a:xfrm>
              <a:off x="2723147" y="3370990"/>
              <a:ext cx="971795" cy="12659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政府間機構化</a:t>
              </a:r>
              <a:endParaRPr kumimoji="1" lang="ja-JP" altLang="en-US" sz="9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E96C8C05-409B-3845-AE07-157407ACA2C6}"/>
                </a:ext>
              </a:extLst>
            </p:cNvPr>
            <p:cNvSpPr/>
            <p:nvPr/>
          </p:nvSpPr>
          <p:spPr>
            <a:xfrm>
              <a:off x="8624497" y="3399850"/>
              <a:ext cx="754693" cy="1379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5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サーベイ</a:t>
              </a:r>
              <a:endParaRPr kumimoji="1" lang="ja-JP" altLang="en-US" sz="105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B0495ED3-28AD-694D-8710-1DDC9AA7B645}"/>
                </a:ext>
              </a:extLst>
            </p:cNvPr>
            <p:cNvSpPr/>
            <p:nvPr/>
          </p:nvSpPr>
          <p:spPr>
            <a:xfrm>
              <a:off x="3765454" y="3601647"/>
              <a:ext cx="1328861" cy="13100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9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システム検証用アレイ</a:t>
              </a:r>
              <a:endParaRPr kumimoji="1" lang="ja-JP" altLang="en-US" sz="9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57AF3EB4-8149-A14F-9ECF-20A6491A6431}"/>
                </a:ext>
              </a:extLst>
            </p:cNvPr>
            <p:cNvSpPr txBox="1"/>
            <p:nvPr/>
          </p:nvSpPr>
          <p:spPr>
            <a:xfrm>
              <a:off x="5083989" y="3495152"/>
              <a:ext cx="886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900" b="1">
                  <a:solidFill>
                    <a:srgbClr val="0432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アレイ</a:t>
              </a:r>
              <a:endParaRPr lang="en-US" altLang="ja-JP" sz="900" b="1" dirty="0">
                <a:solidFill>
                  <a:srgbClr val="0432FF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  <a:p>
              <a:r>
                <a:rPr lang="ja-JP" altLang="en-US" sz="900" b="1">
                  <a:solidFill>
                    <a:srgbClr val="0432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アセンブリ：</a:t>
              </a:r>
              <a:endParaRPr kumimoji="1" lang="ja-JP" altLang="en-US" sz="900" b="1">
                <a:solidFill>
                  <a:srgbClr val="0432FF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</p:grpSp>
      <p:sp>
        <p:nvSpPr>
          <p:cNvPr id="86" name="Rectangle 8">
            <a:extLst>
              <a:ext uri="{FF2B5EF4-FFF2-40B4-BE49-F238E27FC236}">
                <a16:creationId xmlns:a16="http://schemas.microsoft.com/office/drawing/2014/main" id="{BC4C2EDE-97DC-4A4A-B0B7-066424B9E616}"/>
              </a:ext>
            </a:extLst>
          </p:cNvPr>
          <p:cNvSpPr/>
          <p:nvPr/>
        </p:nvSpPr>
        <p:spPr>
          <a:xfrm>
            <a:off x="2909233" y="2035882"/>
            <a:ext cx="5019090" cy="1018658"/>
          </a:xfrm>
          <a:prstGeom prst="rect">
            <a:avLst/>
          </a:prstGeom>
          <a:noFill/>
          <a:ln w="38100"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solidFill>
                <a:prstClr val="white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87" name="Rectangle 8">
            <a:extLst>
              <a:ext uri="{FF2B5EF4-FFF2-40B4-BE49-F238E27FC236}">
                <a16:creationId xmlns:a16="http://schemas.microsoft.com/office/drawing/2014/main" id="{05D54A2F-8151-6B42-88CD-B9DAF1109D02}"/>
              </a:ext>
            </a:extLst>
          </p:cNvPr>
          <p:cNvSpPr/>
          <p:nvPr/>
        </p:nvSpPr>
        <p:spPr>
          <a:xfrm>
            <a:off x="2909231" y="3103601"/>
            <a:ext cx="5017821" cy="3474785"/>
          </a:xfrm>
          <a:prstGeom prst="rect">
            <a:avLst/>
          </a:prstGeom>
          <a:noFill/>
          <a:ln w="38100">
            <a:solidFill>
              <a:schemeClr val="accent5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solidFill>
                <a:prstClr val="white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B7A5FF3B-FC3E-214C-9ACD-F1548427ACB0}"/>
              </a:ext>
            </a:extLst>
          </p:cNvPr>
          <p:cNvSpPr txBox="1"/>
          <p:nvPr/>
        </p:nvSpPr>
        <p:spPr>
          <a:xfrm>
            <a:off x="2927885" y="2085935"/>
            <a:ext cx="452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</a:rPr>
              <a:t>概算要求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6</a:t>
            </a:r>
            <a:r>
              <a:rPr kumimoji="1" lang="ja-JP" altLang="en-US">
                <a:solidFill>
                  <a:srgbClr val="FF0000"/>
                </a:solidFill>
              </a:rPr>
              <a:t>千万円</a:t>
            </a:r>
            <a:r>
              <a:rPr kumimoji="1" lang="en-US" altLang="ja-JP" dirty="0">
                <a:solidFill>
                  <a:srgbClr val="FF0000"/>
                </a:solidFill>
              </a:rPr>
              <a:t>/</a:t>
            </a:r>
            <a:r>
              <a:rPr kumimoji="1" lang="ja-JP" altLang="en-US">
                <a:solidFill>
                  <a:srgbClr val="FF0000"/>
                </a:solidFill>
              </a:rPr>
              <a:t>年</a:t>
            </a:r>
            <a:r>
              <a:rPr lang="en-US" altLang="ja-JP" dirty="0">
                <a:solidFill>
                  <a:srgbClr val="FF0000"/>
                </a:solidFill>
              </a:rPr>
              <a:t>【B</a:t>
            </a:r>
            <a:r>
              <a:rPr lang="ja-JP" altLang="en-US">
                <a:solidFill>
                  <a:srgbClr val="FF0000"/>
                </a:solidFill>
              </a:rPr>
              <a:t>プロ共同</a:t>
            </a:r>
            <a:r>
              <a:rPr kumimoji="1" lang="ja-JP" altLang="en-US">
                <a:solidFill>
                  <a:srgbClr val="FF0000"/>
                </a:solidFill>
              </a:rPr>
              <a:t>利用</a:t>
            </a:r>
            <a:r>
              <a:rPr kumimoji="1" lang="en-US" altLang="ja-JP" dirty="0">
                <a:solidFill>
                  <a:srgbClr val="FF0000"/>
                </a:solidFill>
              </a:rPr>
              <a:t>】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34DB3C3D-8A81-2E4A-A5CE-083B5962D795}"/>
              </a:ext>
            </a:extLst>
          </p:cNvPr>
          <p:cNvSpPr txBox="1"/>
          <p:nvPr/>
        </p:nvSpPr>
        <p:spPr>
          <a:xfrm>
            <a:off x="2936102" y="3179469"/>
            <a:ext cx="408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accent5"/>
                </a:solidFill>
              </a:rPr>
              <a:t>概算要求</a:t>
            </a:r>
            <a:r>
              <a:rPr kumimoji="1" lang="en-US" altLang="ja-JP" dirty="0">
                <a:solidFill>
                  <a:schemeClr val="accent5"/>
                </a:solidFill>
              </a:rPr>
              <a:t> 2-3</a:t>
            </a:r>
            <a:r>
              <a:rPr kumimoji="1" lang="ja-JP" altLang="en-US">
                <a:solidFill>
                  <a:schemeClr val="accent5"/>
                </a:solidFill>
              </a:rPr>
              <a:t>億円</a:t>
            </a:r>
            <a:r>
              <a:rPr kumimoji="1" lang="en-US" altLang="ja-JP" dirty="0">
                <a:solidFill>
                  <a:schemeClr val="accent5"/>
                </a:solidFill>
              </a:rPr>
              <a:t>/</a:t>
            </a:r>
            <a:r>
              <a:rPr kumimoji="1" lang="ja-JP" altLang="en-US">
                <a:solidFill>
                  <a:schemeClr val="accent5"/>
                </a:solidFill>
              </a:rPr>
              <a:t>年</a:t>
            </a:r>
            <a:r>
              <a:rPr kumimoji="1" lang="en-US" altLang="ja-JP" dirty="0">
                <a:solidFill>
                  <a:schemeClr val="accent5"/>
                </a:solidFill>
              </a:rPr>
              <a:t>【</a:t>
            </a:r>
            <a:r>
              <a:rPr kumimoji="1" lang="ja-JP" altLang="en-US">
                <a:solidFill>
                  <a:schemeClr val="accent5"/>
                </a:solidFill>
              </a:rPr>
              <a:t>建設・教育</a:t>
            </a:r>
            <a:r>
              <a:rPr kumimoji="1" lang="en-US" altLang="ja-JP" dirty="0">
                <a:solidFill>
                  <a:schemeClr val="accent5"/>
                </a:solidFill>
              </a:rPr>
              <a:t>】</a:t>
            </a:r>
            <a:endParaRPr kumimoji="1" lang="ja-JP" altLang="en-US">
              <a:solidFill>
                <a:schemeClr val="accent5"/>
              </a:solidFill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34762458-2B4E-8645-882E-CCAD9D229694}"/>
              </a:ext>
            </a:extLst>
          </p:cNvPr>
          <p:cNvSpPr txBox="1"/>
          <p:nvPr/>
        </p:nvSpPr>
        <p:spPr>
          <a:xfrm>
            <a:off x="2909231" y="3462015"/>
            <a:ext cx="5037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・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Band 5c/B</a:t>
            </a:r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開発製造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(ATC</a:t>
            </a:r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・府大ほか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)</a:t>
            </a:r>
          </a:p>
          <a:p>
            <a:r>
              <a:rPr kumimoji="1" lang="ja-JP" altLang="en-US">
                <a:solidFill>
                  <a:schemeClr val="accent5"/>
                </a:solidFill>
                <a:latin typeface="+mj-ea"/>
                <a:ea typeface="+mj-ea"/>
              </a:rPr>
              <a:t>・</a:t>
            </a:r>
            <a:r>
              <a:rPr kumimoji="1" lang="en-US" altLang="ja-JP" dirty="0">
                <a:solidFill>
                  <a:schemeClr val="accent5"/>
                </a:solidFill>
                <a:latin typeface="+mj-ea"/>
                <a:ea typeface="+mj-ea"/>
              </a:rPr>
              <a:t>VLBI</a:t>
            </a:r>
            <a:r>
              <a:rPr kumimoji="1" lang="ja-JP" altLang="en-US">
                <a:solidFill>
                  <a:schemeClr val="accent5"/>
                </a:solidFill>
                <a:latin typeface="+mj-ea"/>
                <a:ea typeface="+mj-ea"/>
              </a:rPr>
              <a:t>レコーダー開発製造</a:t>
            </a:r>
            <a:r>
              <a:rPr kumimoji="1" lang="en-US" altLang="ja-JP" dirty="0">
                <a:solidFill>
                  <a:schemeClr val="accent5"/>
                </a:solidFill>
                <a:latin typeface="+mj-ea"/>
                <a:ea typeface="+mj-ea"/>
              </a:rPr>
              <a:t>(</a:t>
            </a:r>
            <a:r>
              <a:rPr kumimoji="1" lang="ja-JP" altLang="en-US">
                <a:solidFill>
                  <a:schemeClr val="accent5"/>
                </a:solidFill>
                <a:latin typeface="+mj-ea"/>
                <a:ea typeface="+mj-ea"/>
              </a:rPr>
              <a:t>水沢</a:t>
            </a:r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ほか</a:t>
            </a:r>
            <a:r>
              <a:rPr kumimoji="1" lang="en-US" altLang="ja-JP" dirty="0">
                <a:solidFill>
                  <a:schemeClr val="accent5"/>
                </a:solidFill>
                <a:latin typeface="+mj-ea"/>
                <a:ea typeface="+mj-ea"/>
              </a:rPr>
              <a:t>)</a:t>
            </a:r>
          </a:p>
          <a:p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・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MID/LOW</a:t>
            </a:r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統合試験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(</a:t>
            </a:r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水沢ほか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) </a:t>
            </a: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17324B41-9EF0-7F4A-9A99-42D5F250520A}"/>
              </a:ext>
            </a:extLst>
          </p:cNvPr>
          <p:cNvSpPr txBox="1"/>
          <p:nvPr/>
        </p:nvSpPr>
        <p:spPr>
          <a:xfrm>
            <a:off x="2927884" y="2357539"/>
            <a:ext cx="4891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latin typeface="+mj-ea"/>
                <a:ea typeface="+mj-ea"/>
              </a:rPr>
              <a:t>・旅費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ja-JP" altLang="en-US">
                <a:solidFill>
                  <a:srgbClr val="FF0000"/>
                </a:solidFill>
                <a:latin typeface="+mj-ea"/>
                <a:ea typeface="+mj-ea"/>
              </a:rPr>
              <a:t>理事会、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SRC</a:t>
            </a:r>
            <a:r>
              <a:rPr lang="ja-JP" altLang="en-US">
                <a:solidFill>
                  <a:srgbClr val="FF0000"/>
                </a:solidFill>
                <a:latin typeface="+mj-ea"/>
                <a:ea typeface="+mj-ea"/>
              </a:rPr>
              <a:t>、調査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) </a:t>
            </a:r>
            <a:r>
              <a:rPr lang="ja-JP" altLang="en-US">
                <a:solidFill>
                  <a:srgbClr val="FF0000"/>
                </a:solidFill>
                <a:latin typeface="+mj-ea"/>
                <a:ea typeface="+mj-ea"/>
              </a:rPr>
              <a:t>・人件費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ja-JP" altLang="en-US">
                <a:solidFill>
                  <a:srgbClr val="FF0000"/>
                </a:solidFill>
                <a:latin typeface="+mj-ea"/>
                <a:ea typeface="+mj-ea"/>
              </a:rPr>
              <a:t>管理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</a:p>
          <a:p>
            <a:r>
              <a:rPr lang="ja-JP" altLang="en-US">
                <a:solidFill>
                  <a:srgbClr val="FF0000"/>
                </a:solidFill>
                <a:latin typeface="+mj-ea"/>
                <a:ea typeface="+mj-ea"/>
              </a:rPr>
              <a:t>・管理費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ja-JP" altLang="en-US">
                <a:solidFill>
                  <a:srgbClr val="FF0000"/>
                </a:solidFill>
                <a:latin typeface="+mj-ea"/>
                <a:ea typeface="+mj-ea"/>
              </a:rPr>
              <a:t>管理ソフト、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TV</a:t>
            </a:r>
            <a:r>
              <a:rPr lang="ja-JP" altLang="en-US">
                <a:solidFill>
                  <a:srgbClr val="FF0000"/>
                </a:solidFill>
                <a:latin typeface="+mj-ea"/>
                <a:ea typeface="+mj-ea"/>
              </a:rPr>
              <a:t>会議ソフト、印刷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r>
              <a:rPr lang="ja-JP" altLang="en-US">
                <a:solidFill>
                  <a:srgbClr val="FF0000"/>
                </a:solidFill>
                <a:latin typeface="+mj-ea"/>
                <a:ea typeface="+mj-ea"/>
              </a:rPr>
              <a:t>　</a:t>
            </a:r>
            <a:endParaRPr kumimoji="1" lang="ja-JP" altLang="en-US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7" name="Rectangle 8">
            <a:extLst>
              <a:ext uri="{FF2B5EF4-FFF2-40B4-BE49-F238E27FC236}">
                <a16:creationId xmlns:a16="http://schemas.microsoft.com/office/drawing/2014/main" id="{C69CF9E1-AA53-4546-AD61-0BB8AFA390D1}"/>
              </a:ext>
            </a:extLst>
          </p:cNvPr>
          <p:cNvSpPr/>
          <p:nvPr/>
        </p:nvSpPr>
        <p:spPr>
          <a:xfrm>
            <a:off x="1869852" y="4410192"/>
            <a:ext cx="7205086" cy="9938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  <a:prstDash val="solid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solidFill>
                <a:prstClr val="white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77F6F9B6-212D-3343-A016-EC9E750DCA87}"/>
              </a:ext>
            </a:extLst>
          </p:cNvPr>
          <p:cNvSpPr txBox="1"/>
          <p:nvPr/>
        </p:nvSpPr>
        <p:spPr>
          <a:xfrm>
            <a:off x="1897368" y="4447911"/>
            <a:ext cx="5936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accent4">
                    <a:lumMod val="50000"/>
                  </a:schemeClr>
                </a:solidFill>
              </a:rPr>
              <a:t>競争的資金</a:t>
            </a:r>
            <a:r>
              <a:rPr kumimoji="1" lang="en-US" altLang="ja-JP" dirty="0">
                <a:solidFill>
                  <a:schemeClr val="accent4">
                    <a:lumMod val="50000"/>
                  </a:schemeClr>
                </a:solidFill>
              </a:rPr>
              <a:t> 3-9</a:t>
            </a:r>
            <a:r>
              <a:rPr kumimoji="1" lang="ja-JP" altLang="en-US">
                <a:solidFill>
                  <a:schemeClr val="accent4">
                    <a:lumMod val="50000"/>
                  </a:schemeClr>
                </a:solidFill>
              </a:rPr>
              <a:t>千万円</a:t>
            </a:r>
            <a:r>
              <a:rPr kumimoji="1" lang="en-US" altLang="ja-JP" dirty="0">
                <a:solidFill>
                  <a:schemeClr val="accent4">
                    <a:lumMod val="50000"/>
                  </a:schemeClr>
                </a:solidFill>
              </a:rPr>
              <a:t>/</a:t>
            </a:r>
            <a:r>
              <a:rPr kumimoji="1" lang="ja-JP" altLang="en-US">
                <a:solidFill>
                  <a:schemeClr val="accent4">
                    <a:lumMod val="50000"/>
                  </a:schemeClr>
                </a:solidFill>
              </a:rPr>
              <a:t>年</a:t>
            </a:r>
            <a:r>
              <a:rPr kumimoji="1" lang="en-US" altLang="ja-JP" dirty="0">
                <a:solidFill>
                  <a:schemeClr val="accent4">
                    <a:lumMod val="50000"/>
                  </a:schemeClr>
                </a:solidFill>
              </a:rPr>
              <a:t>【</a:t>
            </a:r>
            <a:r>
              <a:rPr kumimoji="1" lang="ja-JP" altLang="en-US">
                <a:solidFill>
                  <a:schemeClr val="accent4">
                    <a:lumMod val="50000"/>
                  </a:schemeClr>
                </a:solidFill>
              </a:rPr>
              <a:t>先端技術開発・研究推進</a:t>
            </a:r>
            <a:r>
              <a:rPr kumimoji="1" lang="en-US" altLang="ja-JP" dirty="0">
                <a:solidFill>
                  <a:schemeClr val="accent4">
                    <a:lumMod val="50000"/>
                  </a:schemeClr>
                </a:solidFill>
              </a:rPr>
              <a:t>】</a:t>
            </a: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046126FB-DDD7-D241-BD85-032719B809FC}"/>
              </a:ext>
            </a:extLst>
          </p:cNvPr>
          <p:cNvSpPr txBox="1"/>
          <p:nvPr/>
        </p:nvSpPr>
        <p:spPr>
          <a:xfrm>
            <a:off x="1902152" y="4729528"/>
            <a:ext cx="5782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・</a:t>
            </a:r>
            <a:r>
              <a:rPr lang="en-US" altLang="ja-JP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SKA</a:t>
            </a:r>
            <a:r>
              <a:rPr lang="ja-JP" altLang="en-US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アンテナ</a:t>
            </a:r>
            <a:r>
              <a:rPr lang="en-US" altLang="ja-JP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ja-JP" altLang="en-US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水沢</a:t>
            </a:r>
            <a:r>
              <a:rPr lang="en-US" altLang="ja-JP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)</a:t>
            </a:r>
            <a:r>
              <a:rPr lang="ja-JP" altLang="en-US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・</a:t>
            </a:r>
            <a:r>
              <a:rPr lang="en-US" altLang="ja-JP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UHF(</a:t>
            </a:r>
            <a:r>
              <a:rPr lang="ja-JP" altLang="en-US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水沢</a:t>
            </a:r>
            <a:r>
              <a:rPr lang="en-US" altLang="ja-JP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)</a:t>
            </a:r>
            <a:r>
              <a:rPr lang="ja-JP" altLang="en-US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・</a:t>
            </a:r>
            <a:r>
              <a:rPr lang="en-US" altLang="ja-JP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Band B(</a:t>
            </a:r>
            <a:r>
              <a:rPr lang="ja-JP" altLang="en-US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鹿児島</a:t>
            </a:r>
            <a:r>
              <a:rPr lang="en-US" altLang="ja-JP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)</a:t>
            </a:r>
          </a:p>
          <a:p>
            <a:r>
              <a:rPr lang="ja-JP" altLang="en-US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・光</a:t>
            </a:r>
            <a:r>
              <a:rPr lang="en-US" altLang="ja-JP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IO(</a:t>
            </a:r>
            <a:r>
              <a:rPr lang="ja-JP" altLang="en-US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水沢</a:t>
            </a:r>
            <a:r>
              <a:rPr lang="en-US" altLang="ja-JP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)</a:t>
            </a:r>
            <a:r>
              <a:rPr lang="ja-JP" altLang="en-US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・解析ソフト</a:t>
            </a:r>
            <a:r>
              <a:rPr lang="en-US" altLang="ja-JP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ja-JP" altLang="en-US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名古屋</a:t>
            </a:r>
            <a:r>
              <a:rPr lang="en-US" altLang="ja-JP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)</a:t>
            </a:r>
            <a:r>
              <a:rPr lang="ja-JP" altLang="en-US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・結像ソフト</a:t>
            </a:r>
            <a:r>
              <a:rPr lang="en-US" altLang="ja-JP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ja-JP" altLang="en-US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熊本</a:t>
            </a:r>
            <a:r>
              <a:rPr lang="en-US" altLang="ja-JP" dirty="0"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)</a:t>
            </a:r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ED6BB454-A887-B646-B295-EBCEDE9E55A3}"/>
              </a:ext>
            </a:extLst>
          </p:cNvPr>
          <p:cNvSpPr/>
          <p:nvPr/>
        </p:nvSpPr>
        <p:spPr>
          <a:xfrm>
            <a:off x="2909231" y="5492415"/>
            <a:ext cx="5037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・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MID</a:t>
            </a:r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科学試験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 (</a:t>
            </a:r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鹿児島・山口・茨城ほか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)</a:t>
            </a:r>
          </a:p>
          <a:p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・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LOW</a:t>
            </a:r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科学試験、結像ソフト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(</a:t>
            </a:r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熊本・名古屋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)</a:t>
            </a:r>
          </a:p>
          <a:p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・地域科学センター・解析ソフト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(</a:t>
            </a:r>
            <a:r>
              <a:rPr lang="ja-JP" altLang="en-US">
                <a:solidFill>
                  <a:schemeClr val="accent5"/>
                </a:solidFill>
                <a:latin typeface="+mj-ea"/>
                <a:ea typeface="+mj-ea"/>
              </a:rPr>
              <a:t>名古屋ほか</a:t>
            </a:r>
            <a:r>
              <a:rPr lang="en-US" altLang="ja-JP" dirty="0">
                <a:solidFill>
                  <a:schemeClr val="accent5"/>
                </a:solidFill>
                <a:latin typeface="+mj-ea"/>
                <a:ea typeface="+mj-ea"/>
              </a:rPr>
              <a:t>)</a:t>
            </a:r>
            <a:endParaRPr lang="ja-JP" altLang="en-US">
              <a:latin typeface="+mj-ea"/>
              <a:ea typeface="+mj-ea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8690F372-9BEB-8C45-ABB9-EE06C573A0DF}"/>
              </a:ext>
            </a:extLst>
          </p:cNvPr>
          <p:cNvSpPr txBox="1"/>
          <p:nvPr/>
        </p:nvSpPr>
        <p:spPr>
          <a:xfrm>
            <a:off x="106317" y="2372275"/>
            <a:ext cx="553998" cy="17835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ja-JP" sz="2400" dirty="0"/>
              <a:t>SKA</a:t>
            </a:r>
            <a:r>
              <a:rPr kumimoji="1" lang="ja-JP" altLang="en-US" sz="2400"/>
              <a:t>推進室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BE1D9ADC-9A94-3649-868C-960EB9628594}"/>
              </a:ext>
            </a:extLst>
          </p:cNvPr>
          <p:cNvSpPr txBox="1"/>
          <p:nvPr/>
        </p:nvSpPr>
        <p:spPr>
          <a:xfrm>
            <a:off x="102610" y="5220327"/>
            <a:ext cx="553998" cy="7078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2400"/>
              <a:t>大学</a:t>
            </a:r>
            <a:endParaRPr kumimoji="1" lang="ja-JP" altLang="en-US" sz="240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594F6F98-3038-BF4A-BBEC-878D4B5FBF17}"/>
              </a:ext>
            </a:extLst>
          </p:cNvPr>
          <p:cNvSpPr txBox="1"/>
          <p:nvPr/>
        </p:nvSpPr>
        <p:spPr>
          <a:xfrm>
            <a:off x="983573" y="20192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役割</a:t>
            </a: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0AF04E06-D2FB-B44E-9C44-43BB3B19721A}"/>
              </a:ext>
            </a:extLst>
          </p:cNvPr>
          <p:cNvSpPr txBox="1"/>
          <p:nvPr/>
        </p:nvSpPr>
        <p:spPr>
          <a:xfrm>
            <a:off x="531024" y="2434604"/>
            <a:ext cx="13388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・工程管理</a:t>
            </a:r>
            <a:endParaRPr lang="en-US" altLang="ja-JP" dirty="0"/>
          </a:p>
          <a:p>
            <a:r>
              <a:rPr lang="ja-JP" altLang="en-US"/>
              <a:t>・資金管理</a:t>
            </a:r>
            <a:endParaRPr lang="en-US" altLang="ja-JP" dirty="0"/>
          </a:p>
          <a:p>
            <a:r>
              <a:rPr lang="ja-JP" altLang="en-US"/>
              <a:t>・国外交渉</a:t>
            </a:r>
            <a:endParaRPr lang="en-US" altLang="ja-JP" dirty="0"/>
          </a:p>
          <a:p>
            <a:r>
              <a:rPr lang="ja-JP" altLang="en-US"/>
              <a:t>・国内調整</a:t>
            </a:r>
            <a:endParaRPr lang="en-US" altLang="ja-JP" dirty="0"/>
          </a:p>
          <a:p>
            <a:r>
              <a:rPr lang="ja-JP" altLang="en-US"/>
              <a:t>・研究振興</a:t>
            </a:r>
            <a:endParaRPr lang="en-US" altLang="ja-JP" dirty="0"/>
          </a:p>
          <a:p>
            <a:r>
              <a:rPr kumimoji="1" lang="ja-JP" altLang="en-US"/>
              <a:t>・広報宣伝</a:t>
            </a:r>
            <a:endParaRPr kumimoji="1" lang="en-US" altLang="ja-JP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92A93387-D8E0-434E-95C4-845096B4C7D8}"/>
              </a:ext>
            </a:extLst>
          </p:cNvPr>
          <p:cNvSpPr txBox="1"/>
          <p:nvPr/>
        </p:nvSpPr>
        <p:spPr>
          <a:xfrm>
            <a:off x="531024" y="4760995"/>
            <a:ext cx="13388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・拠点形成</a:t>
            </a:r>
            <a:endParaRPr lang="en-US" altLang="ja-JP" dirty="0"/>
          </a:p>
          <a:p>
            <a:r>
              <a:rPr lang="ja-JP" altLang="en-US"/>
              <a:t>・機能強化</a:t>
            </a:r>
            <a:endParaRPr lang="en-US" altLang="ja-JP" dirty="0"/>
          </a:p>
          <a:p>
            <a:r>
              <a:rPr lang="ja-JP" altLang="en-US"/>
              <a:t>・科学研究</a:t>
            </a:r>
            <a:endParaRPr lang="en-US" altLang="ja-JP" dirty="0"/>
          </a:p>
          <a:p>
            <a:r>
              <a:rPr lang="ja-JP" altLang="en-US"/>
              <a:t>・技術開発</a:t>
            </a:r>
            <a:endParaRPr kumimoji="1" lang="en-US" altLang="ja-JP" dirty="0"/>
          </a:p>
          <a:p>
            <a:r>
              <a:rPr kumimoji="1" lang="ja-JP" altLang="en-US"/>
              <a:t>・人材育成</a:t>
            </a:r>
            <a:endParaRPr kumimoji="1" lang="en-US" altLang="ja-JP" dirty="0"/>
          </a:p>
          <a:p>
            <a:r>
              <a:rPr lang="ja-JP" altLang="en-US"/>
              <a:t>・地域還元</a:t>
            </a:r>
            <a:endParaRPr lang="en-US" altLang="ja-JP" dirty="0"/>
          </a:p>
        </p:txBody>
      </p: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7BF6418F-C747-3F4E-ADBB-21443163C274}"/>
              </a:ext>
            </a:extLst>
          </p:cNvPr>
          <p:cNvCxnSpPr>
            <a:cxnSpLocks/>
          </p:cNvCxnSpPr>
          <p:nvPr/>
        </p:nvCxnSpPr>
        <p:spPr>
          <a:xfrm>
            <a:off x="156780" y="4586498"/>
            <a:ext cx="1516061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" name="Rectangle 8">
            <a:extLst>
              <a:ext uri="{FF2B5EF4-FFF2-40B4-BE49-F238E27FC236}">
                <a16:creationId xmlns:a16="http://schemas.microsoft.com/office/drawing/2014/main" id="{8A2C4FD0-8183-E24C-B749-2681CA7F73F7}"/>
              </a:ext>
            </a:extLst>
          </p:cNvPr>
          <p:cNvSpPr/>
          <p:nvPr/>
        </p:nvSpPr>
        <p:spPr>
          <a:xfrm>
            <a:off x="8019486" y="3131586"/>
            <a:ext cx="940186" cy="344679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solidFill>
                <a:prstClr val="white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E20C74EE-4D7B-7F41-9FF6-95D2B1E43B7A}"/>
              </a:ext>
            </a:extLst>
          </p:cNvPr>
          <p:cNvSpPr txBox="1"/>
          <p:nvPr/>
        </p:nvSpPr>
        <p:spPr>
          <a:xfrm>
            <a:off x="8020031" y="3131587"/>
            <a:ext cx="923330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2400"/>
              <a:t>・成果の果実の収穫</a:t>
            </a:r>
            <a:endParaRPr lang="en-US" altLang="ja-JP" sz="2400" dirty="0"/>
          </a:p>
          <a:p>
            <a:r>
              <a:rPr kumimoji="1" lang="ja-JP" altLang="en-US" sz="2400"/>
              <a:t>・</a:t>
            </a:r>
            <a:r>
              <a:rPr kumimoji="1" lang="en-US" altLang="ja-JP" sz="2400" dirty="0"/>
              <a:t>SKA</a:t>
            </a:r>
            <a:r>
              <a:rPr kumimoji="1" lang="ja-JP" altLang="en-US" sz="2400"/>
              <a:t>２への発展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806C33A-726E-1D41-A52A-94EFD9A949F1}"/>
              </a:ext>
            </a:extLst>
          </p:cNvPr>
          <p:cNvSpPr/>
          <p:nvPr/>
        </p:nvSpPr>
        <p:spPr>
          <a:xfrm>
            <a:off x="156780" y="1262025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SKA</a:t>
            </a:r>
          </a:p>
          <a:p>
            <a:pPr algn="ctr"/>
            <a:r>
              <a:rPr lang="ja-JP" altLang="en-US"/>
              <a:t>天文台</a:t>
            </a: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8529844F-8707-0640-956D-31D096242F8E}"/>
              </a:ext>
            </a:extLst>
          </p:cNvPr>
          <p:cNvSpPr txBox="1"/>
          <p:nvPr/>
        </p:nvSpPr>
        <p:spPr>
          <a:xfrm>
            <a:off x="1987848" y="2107765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A</a:t>
            </a:r>
            <a:r>
              <a:rPr kumimoji="1" lang="ja-JP" altLang="en-US" sz="1600">
                <a:solidFill>
                  <a:srgbClr val="FF0000"/>
                </a:solidFill>
              </a:rPr>
              <a:t>プロ</a:t>
            </a: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111" name="Rectangle 8">
            <a:extLst>
              <a:ext uri="{FF2B5EF4-FFF2-40B4-BE49-F238E27FC236}">
                <a16:creationId xmlns:a16="http://schemas.microsoft.com/office/drawing/2014/main" id="{0EE1E484-AC05-2444-9669-4978663BEF59}"/>
              </a:ext>
            </a:extLst>
          </p:cNvPr>
          <p:cNvSpPr/>
          <p:nvPr/>
        </p:nvSpPr>
        <p:spPr>
          <a:xfrm>
            <a:off x="1856519" y="2030692"/>
            <a:ext cx="1052712" cy="1035977"/>
          </a:xfrm>
          <a:prstGeom prst="rect">
            <a:avLst/>
          </a:prstGeom>
          <a:noFill/>
          <a:ln w="3810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solidFill>
                <a:prstClr val="white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12" name="Rectangle 8">
            <a:extLst>
              <a:ext uri="{FF2B5EF4-FFF2-40B4-BE49-F238E27FC236}">
                <a16:creationId xmlns:a16="http://schemas.microsoft.com/office/drawing/2014/main" id="{9A1842A7-98BD-9B4E-BC57-B71B3A09B475}"/>
              </a:ext>
            </a:extLst>
          </p:cNvPr>
          <p:cNvSpPr/>
          <p:nvPr/>
        </p:nvSpPr>
        <p:spPr>
          <a:xfrm>
            <a:off x="7928322" y="2031958"/>
            <a:ext cx="1146616" cy="1022581"/>
          </a:xfrm>
          <a:prstGeom prst="rect">
            <a:avLst/>
          </a:prstGeom>
          <a:noFill/>
          <a:ln w="3810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solidFill>
                <a:prstClr val="white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1FA2E0F3-C6D8-454F-A32E-2C019C27BD58}"/>
              </a:ext>
            </a:extLst>
          </p:cNvPr>
          <p:cNvSpPr txBox="1"/>
          <p:nvPr/>
        </p:nvSpPr>
        <p:spPr>
          <a:xfrm>
            <a:off x="7949289" y="2100542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C</a:t>
            </a:r>
            <a:r>
              <a:rPr kumimoji="1" lang="ja-JP" altLang="en-US" sz="1600">
                <a:solidFill>
                  <a:srgbClr val="FF0000"/>
                </a:solidFill>
              </a:rPr>
              <a:t>プロ</a:t>
            </a: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527D2FD6-B1D3-7941-805E-A9296874ECF6}"/>
              </a:ext>
            </a:extLst>
          </p:cNvPr>
          <p:cNvSpPr txBox="1"/>
          <p:nvPr/>
        </p:nvSpPr>
        <p:spPr>
          <a:xfrm>
            <a:off x="7946974" y="2362002"/>
            <a:ext cx="1088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latin typeface="+mj-ea"/>
                <a:ea typeface="+mj-ea"/>
              </a:rPr>
              <a:t>・管理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>
                <a:solidFill>
                  <a:srgbClr val="FF0000"/>
                </a:solidFill>
                <a:latin typeface="+mj-ea"/>
                <a:ea typeface="+mj-ea"/>
              </a:rPr>
              <a:t>・運用</a:t>
            </a:r>
            <a:endParaRPr kumimoji="1" lang="en-US" altLang="ja-JP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BED6B1AC-BD9F-0140-A518-1ECF616BD11A}"/>
              </a:ext>
            </a:extLst>
          </p:cNvPr>
          <p:cNvSpPr txBox="1"/>
          <p:nvPr/>
        </p:nvSpPr>
        <p:spPr>
          <a:xfrm>
            <a:off x="1923006" y="2364290"/>
            <a:ext cx="946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latin typeface="+mj-ea"/>
                <a:ea typeface="+mj-ea"/>
              </a:rPr>
              <a:t>・調査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>
                <a:solidFill>
                  <a:srgbClr val="FF0000"/>
                </a:solidFill>
                <a:latin typeface="+mj-ea"/>
                <a:ea typeface="+mj-ea"/>
              </a:rPr>
              <a:t>　等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61970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83C67C-39D1-7E42-B811-DB5CCA97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200" b="1" dirty="0">
                <a:latin typeface="+mn-ea"/>
                <a:ea typeface="+mn-ea"/>
              </a:rPr>
              <a:t>3. </a:t>
            </a:r>
            <a:r>
              <a:rPr lang="ja-JP" altLang="en-US" sz="2200" b="1">
                <a:latin typeface="+mn-ea"/>
                <a:ea typeface="+mn-ea"/>
              </a:rPr>
              <a:t>事業計画案</a:t>
            </a:r>
            <a:br>
              <a:rPr lang="en-US" altLang="ja-JP" sz="2200" b="1" dirty="0">
                <a:latin typeface="+mn-ea"/>
                <a:ea typeface="+mn-ea"/>
              </a:rPr>
            </a:br>
            <a:r>
              <a:rPr lang="en-US" altLang="ja-JP" b="1" dirty="0">
                <a:latin typeface="+mn-ea"/>
                <a:ea typeface="+mn-ea"/>
              </a:rPr>
              <a:t>A</a:t>
            </a:r>
            <a:r>
              <a:rPr lang="ja-JP" altLang="en-US" b="1">
                <a:latin typeface="+mn-ea"/>
                <a:ea typeface="+mn-ea"/>
              </a:rPr>
              <a:t>プロでの事業</a:t>
            </a:r>
            <a:endParaRPr kumimoji="1" lang="ja-JP" altLang="en-US" b="1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BC5342-7E4D-814E-8396-8D87E468C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81" y="1174082"/>
            <a:ext cx="8887636" cy="4038335"/>
          </a:xfrm>
        </p:spPr>
        <p:txBody>
          <a:bodyPr>
            <a:normAutofit fontScale="85000" lnSpcReduction="10000"/>
          </a:bodyPr>
          <a:lstStyle/>
          <a:p>
            <a:r>
              <a:rPr lang="ja-JP" altLang="en-US" b="0" dirty="0">
                <a:latin typeface="+mn-ea"/>
                <a:ea typeface="+mn-ea"/>
              </a:rPr>
              <a:t>計画</a:t>
            </a:r>
            <a:r>
              <a:rPr lang="ja-JP" altLang="ja-JP" b="0" dirty="0">
                <a:latin typeface="+mn-ea"/>
                <a:ea typeface="+mn-ea"/>
              </a:rPr>
              <a:t>推進事業</a:t>
            </a:r>
            <a:endParaRPr lang="en-US" altLang="ja-JP" b="0" dirty="0">
              <a:latin typeface="+mn-ea"/>
              <a:ea typeface="+mn-ea"/>
            </a:endParaRPr>
          </a:p>
          <a:p>
            <a:pPr lvl="1">
              <a:buFont typeface="Wingdings" pitchFamily="2" charset="2"/>
              <a:buChar char="n"/>
            </a:pPr>
            <a:r>
              <a:rPr lang="en-US" altLang="ja-JP" dirty="0">
                <a:latin typeface="+mj-ea"/>
                <a:ea typeface="+mj-ea"/>
              </a:rPr>
              <a:t>SKA1</a:t>
            </a:r>
            <a:r>
              <a:rPr lang="ja-JP" altLang="ja-JP" dirty="0">
                <a:latin typeface="+mj-ea"/>
                <a:ea typeface="+mj-ea"/>
              </a:rPr>
              <a:t>への</a:t>
            </a:r>
            <a:r>
              <a:rPr lang="ja-JP" altLang="ja-JP">
                <a:latin typeface="+mj-ea"/>
                <a:ea typeface="+mj-ea"/>
              </a:rPr>
              <a:t>参加方法</a:t>
            </a:r>
            <a:r>
              <a:rPr lang="ja-JP" altLang="en-US">
                <a:latin typeface="+mj-ea"/>
                <a:ea typeface="+mj-ea"/>
              </a:rPr>
              <a:t>（マイナーメンバー）</a:t>
            </a:r>
            <a:r>
              <a:rPr lang="ja-JP" altLang="ja-JP">
                <a:latin typeface="+mj-ea"/>
                <a:ea typeface="+mj-ea"/>
              </a:rPr>
              <a:t>を</a:t>
            </a:r>
            <a:r>
              <a:rPr lang="en-US" altLang="ja-JP" dirty="0">
                <a:latin typeface="+mj-ea"/>
                <a:ea typeface="+mj-ea"/>
              </a:rPr>
              <a:t>SKA</a:t>
            </a:r>
            <a:r>
              <a:rPr lang="ja-JP" altLang="en-US" dirty="0">
                <a:latin typeface="+mj-ea"/>
                <a:ea typeface="+mj-ea"/>
              </a:rPr>
              <a:t>機構</a:t>
            </a:r>
            <a:r>
              <a:rPr lang="ja-JP" altLang="en-US">
                <a:latin typeface="+mj-ea"/>
                <a:ea typeface="+mj-ea"/>
              </a:rPr>
              <a:t>と</a:t>
            </a:r>
            <a:r>
              <a:rPr lang="ja-JP" altLang="en-US" b="1">
                <a:solidFill>
                  <a:schemeClr val="accent5"/>
                </a:solidFill>
                <a:latin typeface="+mj-ea"/>
                <a:ea typeface="+mj-ea"/>
              </a:rPr>
              <a:t>交渉</a:t>
            </a:r>
            <a:endParaRPr lang="en-US" altLang="ja-JP" b="1" dirty="0">
              <a:solidFill>
                <a:schemeClr val="accent5"/>
              </a:solidFill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>
                <a:latin typeface="+mj-ea"/>
                <a:ea typeface="+mj-ea"/>
              </a:rPr>
              <a:t>概算要求を軸とした</a:t>
            </a:r>
            <a:r>
              <a:rPr lang="ja-JP" altLang="ja-JP" b="1">
                <a:solidFill>
                  <a:schemeClr val="accent5"/>
                </a:solidFill>
                <a:latin typeface="+mj-ea"/>
                <a:ea typeface="+mj-ea"/>
              </a:rPr>
              <a:t>資金調達</a:t>
            </a:r>
            <a:r>
              <a:rPr lang="ja-JP" altLang="en-US">
                <a:latin typeface="+mj-ea"/>
                <a:ea typeface="+mj-ea"/>
              </a:rPr>
              <a:t>とそのための大学との調整</a:t>
            </a:r>
            <a:endParaRPr lang="en-US" altLang="ja-JP" dirty="0">
              <a:latin typeface="+mj-ea"/>
              <a:ea typeface="+mj-ea"/>
            </a:endParaRPr>
          </a:p>
          <a:p>
            <a:pPr lvl="1">
              <a:buFont typeface="Wingdings" pitchFamily="2" charset="2"/>
              <a:buChar char="n"/>
            </a:pPr>
            <a:r>
              <a:rPr lang="ja-JP" altLang="en-US">
                <a:latin typeface="+mj-ea"/>
                <a:ea typeface="+mj-ea"/>
              </a:rPr>
              <a:t>予算執行・人員雇用・スケジュール管理などのマネジメント</a:t>
            </a:r>
            <a:endParaRPr lang="en-US" altLang="ja-JP" dirty="0">
              <a:latin typeface="+mj-ea"/>
              <a:ea typeface="+mj-ea"/>
            </a:endParaRPr>
          </a:p>
          <a:p>
            <a:r>
              <a:rPr lang="ja-JP" altLang="en-US" b="0" dirty="0">
                <a:latin typeface="+mn-ea"/>
                <a:ea typeface="+mn-ea"/>
              </a:rPr>
              <a:t>科学推進</a:t>
            </a:r>
            <a:r>
              <a:rPr lang="ja-JP" altLang="ja-JP" b="0" dirty="0">
                <a:latin typeface="+mn-ea"/>
                <a:ea typeface="+mn-ea"/>
              </a:rPr>
              <a:t>事業</a:t>
            </a:r>
            <a:endParaRPr lang="en-US" altLang="ja-JP" b="0" dirty="0">
              <a:latin typeface="+mn-ea"/>
              <a:ea typeface="+mn-ea"/>
            </a:endParaRPr>
          </a:p>
          <a:p>
            <a:pPr lvl="1">
              <a:buFont typeface="Wingdings" charset="2"/>
              <a:buChar char="n"/>
            </a:pPr>
            <a:r>
              <a:rPr lang="ja-JP" altLang="en-US">
                <a:latin typeface="+mj-ea"/>
                <a:ea typeface="+mj-ea"/>
              </a:rPr>
              <a:t>日本の強み</a:t>
            </a:r>
            <a:r>
              <a:rPr lang="en-US" altLang="ja-JP" dirty="0">
                <a:latin typeface="+mj-ea"/>
                <a:ea typeface="+mj-ea"/>
              </a:rPr>
              <a:t>(ALMA, Subaru</a:t>
            </a:r>
            <a:r>
              <a:rPr lang="ja-JP" altLang="en-US">
                <a:latin typeface="+mj-ea"/>
                <a:ea typeface="+mj-ea"/>
              </a:rPr>
              <a:t>等</a:t>
            </a:r>
            <a:r>
              <a:rPr lang="en-US" altLang="ja-JP" dirty="0">
                <a:latin typeface="+mj-ea"/>
                <a:ea typeface="+mj-ea"/>
              </a:rPr>
              <a:t>)</a:t>
            </a:r>
            <a:r>
              <a:rPr lang="ja-JP" altLang="en-US">
                <a:latin typeface="+mj-ea"/>
                <a:ea typeface="+mj-ea"/>
              </a:rPr>
              <a:t>を活かした</a:t>
            </a:r>
            <a:r>
              <a:rPr lang="ja-JP" altLang="ja-JP" b="1">
                <a:solidFill>
                  <a:schemeClr val="accent5"/>
                </a:solidFill>
                <a:latin typeface="+mj-ea"/>
                <a:ea typeface="+mj-ea"/>
              </a:rPr>
              <a:t>科学事例</a:t>
            </a:r>
            <a:r>
              <a:rPr lang="ja-JP" altLang="en-US" b="1">
                <a:solidFill>
                  <a:schemeClr val="accent5"/>
                </a:solidFill>
                <a:latin typeface="+mj-ea"/>
                <a:ea typeface="+mj-ea"/>
              </a:rPr>
              <a:t>の</a:t>
            </a:r>
            <a:r>
              <a:rPr lang="ja-JP" altLang="ja-JP" b="1">
                <a:solidFill>
                  <a:schemeClr val="accent5"/>
                </a:solidFill>
                <a:latin typeface="+mj-ea"/>
                <a:ea typeface="+mj-ea"/>
              </a:rPr>
              <a:t>検討</a:t>
            </a:r>
            <a:endParaRPr lang="en-US" altLang="ja-JP" b="1" dirty="0">
              <a:solidFill>
                <a:schemeClr val="accent5"/>
              </a:solidFill>
              <a:latin typeface="+mj-ea"/>
              <a:ea typeface="+mj-ea"/>
            </a:endParaRPr>
          </a:p>
          <a:p>
            <a:pPr lvl="1">
              <a:buFont typeface="Wingdings" charset="2"/>
              <a:buChar char="n"/>
            </a:pPr>
            <a:r>
              <a:rPr lang="ja-JP" altLang="en-US" b="1">
                <a:solidFill>
                  <a:schemeClr val="accent5"/>
                </a:solidFill>
                <a:latin typeface="+mj-ea"/>
                <a:ea typeface="+mj-ea"/>
              </a:rPr>
              <a:t>国際プロジェクトへ積極的に参加し</a:t>
            </a:r>
            <a:r>
              <a:rPr lang="ja-JP" altLang="en-US">
                <a:latin typeface="+mj-ea"/>
                <a:ea typeface="+mj-ea"/>
              </a:rPr>
              <a:t>研究基盤とプレゼンスを確保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  <a:p>
            <a:pPr lvl="1">
              <a:buFont typeface="Wingdings" charset="2"/>
              <a:buChar char="n"/>
            </a:pPr>
            <a:r>
              <a:rPr lang="en-US" altLang="ja-JP" dirty="0">
                <a:latin typeface="+mj-ea"/>
                <a:ea typeface="+mj-ea"/>
              </a:rPr>
              <a:t>SKA</a:t>
            </a:r>
            <a:r>
              <a:rPr lang="ja-JP" altLang="en-US">
                <a:latin typeface="+mj-ea"/>
                <a:ea typeface="+mj-ea"/>
              </a:rPr>
              <a:t>地域データセンターアライアンスへの参加、中韓との連絡調整</a:t>
            </a:r>
            <a:endParaRPr lang="en-US" altLang="ja-JP" dirty="0">
              <a:latin typeface="+mj-ea"/>
              <a:ea typeface="+mj-ea"/>
            </a:endParaRPr>
          </a:p>
          <a:p>
            <a:r>
              <a:rPr lang="ja-JP" altLang="en-US" b="0">
                <a:latin typeface="+mn-ea"/>
                <a:ea typeface="+mn-ea"/>
              </a:rPr>
              <a:t>技術</a:t>
            </a:r>
            <a:r>
              <a:rPr lang="ja-JP" altLang="en-US" b="0" dirty="0">
                <a:latin typeface="+mn-ea"/>
                <a:ea typeface="+mn-ea"/>
              </a:rPr>
              <a:t>推進</a:t>
            </a:r>
            <a:r>
              <a:rPr lang="ja-JP" altLang="ja-JP" b="0" dirty="0">
                <a:latin typeface="+mn-ea"/>
                <a:ea typeface="+mn-ea"/>
              </a:rPr>
              <a:t>事業</a:t>
            </a:r>
            <a:endParaRPr lang="en-US" altLang="ja-JP" b="0" dirty="0">
              <a:latin typeface="+mn-ea"/>
              <a:ea typeface="+mn-ea"/>
            </a:endParaRPr>
          </a:p>
          <a:p>
            <a:pPr lvl="1">
              <a:buFont typeface="Wingdings" charset="2"/>
              <a:buChar char="n"/>
            </a:pPr>
            <a:r>
              <a:rPr lang="en-US" altLang="ja-JP" dirty="0">
                <a:latin typeface="+mj-ea"/>
              </a:rPr>
              <a:t>SKA</a:t>
            </a:r>
            <a:r>
              <a:rPr lang="ja-JP" altLang="en-US">
                <a:latin typeface="+mj-ea"/>
              </a:rPr>
              <a:t>機構への渡航や技術系会議への参加による</a:t>
            </a:r>
            <a:r>
              <a:rPr lang="ja-JP" altLang="en-US" b="1">
                <a:solidFill>
                  <a:schemeClr val="accent5"/>
                </a:solidFill>
                <a:latin typeface="+mj-ea"/>
              </a:rPr>
              <a:t>技術仕様の確認</a:t>
            </a:r>
            <a:endParaRPr lang="en-US" altLang="ja-JP" b="1" dirty="0">
              <a:solidFill>
                <a:schemeClr val="accent5"/>
              </a:solidFill>
              <a:latin typeface="+mj-ea"/>
              <a:ea typeface="+mj-ea"/>
            </a:endParaRPr>
          </a:p>
          <a:p>
            <a:pPr lvl="1">
              <a:buFont typeface="Wingdings" charset="2"/>
              <a:buChar char="n"/>
            </a:pPr>
            <a:r>
              <a:rPr lang="en-US" altLang="ja-JP" b="1" dirty="0">
                <a:solidFill>
                  <a:schemeClr val="accent5"/>
                </a:solidFill>
                <a:latin typeface="+mj-ea"/>
                <a:ea typeface="+mj-ea"/>
              </a:rPr>
              <a:t>Band 5c/B</a:t>
            </a:r>
            <a:r>
              <a:rPr lang="ja-JP" altLang="en-US" b="1">
                <a:solidFill>
                  <a:schemeClr val="accent5"/>
                </a:solidFill>
                <a:latin typeface="+mj-ea"/>
                <a:ea typeface="+mj-ea"/>
              </a:rPr>
              <a:t>受信機開発</a:t>
            </a:r>
            <a:r>
              <a:rPr lang="ja-JP" altLang="en-US">
                <a:latin typeface="+mj-ea"/>
                <a:ea typeface="+mj-ea"/>
              </a:rPr>
              <a:t>の</a:t>
            </a:r>
            <a:r>
              <a:rPr lang="ja-JP" altLang="en-US">
                <a:latin typeface="+mj-ea"/>
              </a:rPr>
              <a:t>見極めとそのための試験的な開発実証</a:t>
            </a:r>
            <a:endParaRPr lang="en-US" altLang="ja-JP" dirty="0">
              <a:latin typeface="+mj-ea"/>
              <a:ea typeface="+mj-ea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0C105A-90B5-A244-BF5C-C08273A2E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E58562A-3FB2-BD4C-BD7B-D1860802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EB3EBC-10E3-2041-8946-EC61C4CA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48A18B-1CB7-A14E-8049-039664753A35}"/>
              </a:ext>
            </a:extLst>
          </p:cNvPr>
          <p:cNvSpPr txBox="1"/>
          <p:nvPr/>
        </p:nvSpPr>
        <p:spPr>
          <a:xfrm>
            <a:off x="382955" y="5381322"/>
            <a:ext cx="8378087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>
                <a:latin typeface="+mn-ea"/>
                <a:cs typeface="Hiragino Kaku Gothic Pro W6" charset="-128"/>
              </a:rPr>
              <a:t>日本が</a:t>
            </a:r>
            <a:r>
              <a:rPr lang="ja-JP" altLang="en-US" sz="3200" b="1">
                <a:solidFill>
                  <a:schemeClr val="accent1"/>
                </a:solidFill>
                <a:latin typeface="+mn-ea"/>
                <a:cs typeface="Hiragino Kaku Gothic Pro W6" charset="-128"/>
              </a:rPr>
              <a:t>マイナーパートナー</a:t>
            </a:r>
            <a:r>
              <a:rPr lang="ja-JP" altLang="en-US" sz="3200" b="1">
                <a:latin typeface="+mn-ea"/>
                <a:cs typeface="Hiragino Kaku Gothic Pro W6" charset="-128"/>
              </a:rPr>
              <a:t>として世界の大型望遠鏡計画に参加する</a:t>
            </a:r>
            <a:r>
              <a:rPr lang="ja-JP" altLang="en-US" sz="3200" b="1">
                <a:solidFill>
                  <a:schemeClr val="accent1"/>
                </a:solidFill>
                <a:latin typeface="+mn-ea"/>
                <a:cs typeface="Hiragino Kaku Gothic Pro W6" charset="-128"/>
              </a:rPr>
              <a:t>成功例</a:t>
            </a:r>
            <a:r>
              <a:rPr lang="ja-JP" altLang="en-US" sz="3200" b="1">
                <a:latin typeface="+mn-ea"/>
                <a:cs typeface="Hiragino Kaku Gothic Pro W6" charset="-128"/>
              </a:rPr>
              <a:t>となりたい</a:t>
            </a:r>
            <a:endParaRPr lang="en-US" altLang="ja-JP" sz="3200" b="1" dirty="0">
              <a:latin typeface="+mn-ea"/>
              <a:cs typeface="Hiragino Kaku Gothic Pro W6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C8F9AF7-D1F1-AD4F-BDA6-C7A56994DD99}"/>
              </a:ext>
            </a:extLst>
          </p:cNvPr>
          <p:cNvSpPr/>
          <p:nvPr/>
        </p:nvSpPr>
        <p:spPr>
          <a:xfrm>
            <a:off x="6438166" y="45270"/>
            <a:ext cx="2641059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b="1" u="sng" dirty="0">
                <a:latin typeface="+mn-ea"/>
              </a:rPr>
              <a:t>SKA</a:t>
            </a:r>
            <a:r>
              <a:rPr lang="ja-JP" altLang="en-US" sz="1600" b="1" u="sng" dirty="0">
                <a:latin typeface="+mn-ea"/>
              </a:rPr>
              <a:t>推進室の</a:t>
            </a:r>
            <a:r>
              <a:rPr lang="ja-JP" altLang="ja-JP" sz="1600" b="1" u="sng" dirty="0">
                <a:latin typeface="+mn-ea"/>
              </a:rPr>
              <a:t>バリュー</a:t>
            </a:r>
            <a:endParaRPr lang="en-US" altLang="ja-JP" sz="1600" b="1" u="sng" dirty="0">
              <a:latin typeface="+mn-ea"/>
            </a:endParaRPr>
          </a:p>
          <a:p>
            <a:r>
              <a:rPr lang="ja-JP" altLang="en-US" sz="1600" dirty="0">
                <a:latin typeface="+mn-ea"/>
              </a:rPr>
              <a:t>☆</a:t>
            </a:r>
            <a:r>
              <a:rPr lang="en-US" altLang="ja-JP" sz="1600" dirty="0">
                <a:latin typeface="+mn-ea"/>
              </a:rPr>
              <a:t>SKA</a:t>
            </a:r>
            <a:r>
              <a:rPr lang="ja-JP" altLang="ja-JP" sz="1600" dirty="0">
                <a:latin typeface="+mn-ea"/>
              </a:rPr>
              <a:t>計画の価値向上に</a:t>
            </a:r>
            <a:endParaRPr lang="en-US" altLang="ja-JP" sz="1600" dirty="0">
              <a:latin typeface="+mn-ea"/>
            </a:endParaRPr>
          </a:p>
          <a:p>
            <a:r>
              <a:rPr lang="ja-JP" altLang="en-US" sz="1600" dirty="0">
                <a:latin typeface="+mn-ea"/>
              </a:rPr>
              <a:t>　</a:t>
            </a:r>
            <a:r>
              <a:rPr lang="ja-JP" altLang="ja-JP" sz="1600" dirty="0">
                <a:latin typeface="+mn-ea"/>
              </a:rPr>
              <a:t>国際的に貢献</a:t>
            </a:r>
            <a:r>
              <a:rPr lang="ja-JP" altLang="en-US" sz="1600" dirty="0">
                <a:latin typeface="+mn-ea"/>
              </a:rPr>
              <a:t>すること</a:t>
            </a:r>
            <a:endParaRPr lang="en-US" altLang="ja-JP" sz="1600" dirty="0">
              <a:latin typeface="+mn-ea"/>
            </a:endParaRPr>
          </a:p>
          <a:p>
            <a:r>
              <a:rPr lang="ja-JP" altLang="en-US" sz="1600" dirty="0">
                <a:latin typeface="+mn-ea"/>
              </a:rPr>
              <a:t>☆</a:t>
            </a:r>
            <a:r>
              <a:rPr lang="ja-JP" altLang="ja-JP" sz="1600" dirty="0">
                <a:latin typeface="+mn-ea"/>
              </a:rPr>
              <a:t>我が国の天文学・物理学</a:t>
            </a:r>
            <a:endParaRPr lang="en-US" altLang="ja-JP" sz="1600" dirty="0">
              <a:latin typeface="+mn-ea"/>
            </a:endParaRPr>
          </a:p>
          <a:p>
            <a:r>
              <a:rPr lang="ja-JP" altLang="en-US" sz="1600" dirty="0">
                <a:latin typeface="+mn-ea"/>
              </a:rPr>
              <a:t>　</a:t>
            </a:r>
            <a:r>
              <a:rPr lang="ja-JP" altLang="ja-JP" sz="1600" dirty="0">
                <a:latin typeface="+mn-ea"/>
              </a:rPr>
              <a:t>の発展に寄与すること</a:t>
            </a:r>
            <a:endParaRPr lang="en-US" altLang="ja-JP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0320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コンテンツ プレースホルダー 9"/>
          <p:cNvGraphicFramePr>
            <a:graphicFrameLocks noGrp="1"/>
          </p:cNvGraphicFramePr>
          <p:nvPr>
            <p:ph idx="1"/>
            <p:extLst/>
          </p:nvPr>
        </p:nvGraphicFramePr>
        <p:xfrm>
          <a:off x="259396" y="1819098"/>
          <a:ext cx="8625208" cy="335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7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5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1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0604">
                <a:tc>
                  <a:txBody>
                    <a:bodyPr/>
                    <a:lstStyle/>
                    <a:p>
                      <a:r>
                        <a:rPr kumimoji="1" lang="ja-JP" altLang="en-US" sz="1600" b="1"/>
                        <a:t>室長</a:t>
                      </a:r>
                      <a:endParaRPr kumimoji="1" lang="en-US" altLang="ja-JP" sz="16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/>
                        <a:t>氏名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/>
                        <a:t>役割分担（本務</a:t>
                      </a:r>
                      <a:r>
                        <a:rPr kumimoji="1" lang="en-US" altLang="ja-JP" sz="1600" b="1" dirty="0"/>
                        <a:t>/</a:t>
                      </a:r>
                      <a:r>
                        <a:rPr kumimoji="1" lang="ja-JP" altLang="en-US" sz="1600" b="1" dirty="0"/>
                        <a:t>併任の別）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11">
                <a:tc>
                  <a:txBody>
                    <a:bodyPr/>
                    <a:lstStyle/>
                    <a:p>
                      <a:r>
                        <a:rPr kumimoji="1" lang="ja-JP" altLang="en-US" sz="1600" b="1" dirty="0"/>
                        <a:t>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/>
                        <a:t>小林秀行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600" b="1"/>
                        <a:t>計画責任者</a:t>
                      </a:r>
                      <a:r>
                        <a:rPr kumimoji="1" lang="en-US" altLang="ja-JP" sz="1600" b="1" dirty="0"/>
                        <a:t>/</a:t>
                      </a:r>
                      <a:r>
                        <a:rPr kumimoji="1" lang="ja-JP" altLang="en-US" sz="1600" b="1" dirty="0"/>
                        <a:t>本務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11">
                <a:tc>
                  <a:txBody>
                    <a:bodyPr/>
                    <a:lstStyle/>
                    <a:p>
                      <a:endParaRPr kumimoji="1" lang="ja-JP" altLang="en-US" sz="16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/>
                        <a:t>赤堀卓也</a:t>
                      </a:r>
                      <a:endParaRPr kumimoji="1" lang="ja-JP" altLang="en-US" sz="16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600" b="1"/>
                        <a:t>科学責任者</a:t>
                      </a:r>
                      <a:r>
                        <a:rPr kumimoji="1" lang="en-US" altLang="ja-JP" sz="1600" b="1" dirty="0"/>
                        <a:t>/</a:t>
                      </a:r>
                      <a:r>
                        <a:rPr kumimoji="1" lang="ja-JP" altLang="en-US" sz="1600" b="1" dirty="0"/>
                        <a:t>本務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313874"/>
                  </a:ext>
                </a:extLst>
              </a:tr>
              <a:tr h="267311">
                <a:tc>
                  <a:txBody>
                    <a:bodyPr/>
                    <a:lstStyle/>
                    <a:p>
                      <a:endParaRPr kumimoji="1" lang="ja-JP" altLang="en-US" sz="16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/>
                        <a:t>河野裕介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600" b="1"/>
                        <a:t>技術責任者</a:t>
                      </a:r>
                      <a:r>
                        <a:rPr kumimoji="1" lang="en-US" altLang="ja-JP" sz="1600" b="1" dirty="0"/>
                        <a:t>/</a:t>
                      </a:r>
                      <a:r>
                        <a:rPr kumimoji="1" lang="ja-JP" altLang="en-US" sz="1600" b="1" dirty="0"/>
                        <a:t>本務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311">
                <a:tc>
                  <a:txBody>
                    <a:bodyPr/>
                    <a:lstStyle/>
                    <a:p>
                      <a:endParaRPr kumimoji="1" lang="ja-JP" altLang="en-US" sz="16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/>
                        <a:t>本間希樹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/>
                        <a:t>計画サポート</a:t>
                      </a:r>
                      <a:r>
                        <a:rPr kumimoji="1" lang="en-US" altLang="ja-JP" sz="1600" b="1" dirty="0"/>
                        <a:t>/</a:t>
                      </a:r>
                      <a:r>
                        <a:rPr kumimoji="1" lang="ja-JP" altLang="en-US" sz="1600" b="1" dirty="0"/>
                        <a:t>併任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311">
                <a:tc>
                  <a:txBody>
                    <a:bodyPr/>
                    <a:lstStyle/>
                    <a:p>
                      <a:endParaRPr kumimoji="1" lang="ja-JP" altLang="en-US" sz="16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/>
                        <a:t>廣田朋也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/>
                        <a:t>科学サポート</a:t>
                      </a:r>
                      <a:r>
                        <a:rPr kumimoji="1" lang="en-US" altLang="ja-JP" sz="1600" b="1" dirty="0"/>
                        <a:t>/</a:t>
                      </a:r>
                      <a:r>
                        <a:rPr kumimoji="1" lang="ja-JP" altLang="en-US" sz="1600" b="1" dirty="0"/>
                        <a:t>併任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311">
                <a:tc>
                  <a:txBody>
                    <a:bodyPr/>
                    <a:lstStyle/>
                    <a:p>
                      <a:endParaRPr kumimoji="1" lang="ja-JP" altLang="en-US" sz="16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/>
                        <a:t>亀谷收</a:t>
                      </a:r>
                      <a:endParaRPr kumimoji="1" lang="ja-JP" altLang="en-US" sz="16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/>
                        <a:t>技術サポート</a:t>
                      </a:r>
                      <a:r>
                        <a:rPr kumimoji="1" lang="en-US" altLang="ja-JP" sz="1600" b="1" dirty="0"/>
                        <a:t>/</a:t>
                      </a:r>
                      <a:r>
                        <a:rPr kumimoji="1" lang="ja-JP" altLang="en-US" sz="1600" b="1" dirty="0"/>
                        <a:t>併任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311">
                <a:tc>
                  <a:txBody>
                    <a:bodyPr/>
                    <a:lstStyle/>
                    <a:p>
                      <a:endParaRPr kumimoji="1" lang="ja-JP" altLang="en-US" sz="16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/>
                        <a:t>小山友明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/>
                        <a:t>技術サポート</a:t>
                      </a:r>
                      <a:r>
                        <a:rPr kumimoji="1" lang="en-US" altLang="ja-JP" sz="1600" b="1" dirty="0"/>
                        <a:t>/</a:t>
                      </a:r>
                      <a:r>
                        <a:rPr kumimoji="1" lang="ja-JP" altLang="en-US" sz="1600" b="1"/>
                        <a:t>併任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628725"/>
                  </a:ext>
                </a:extLst>
              </a:tr>
              <a:tr h="267311">
                <a:tc>
                  <a:txBody>
                    <a:bodyPr/>
                    <a:lstStyle/>
                    <a:p>
                      <a:endParaRPr kumimoji="1" lang="ja-JP" altLang="en-US" sz="16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/>
                        <a:t>？</a:t>
                      </a:r>
                      <a:endParaRPr kumimoji="1" lang="ja-JP" altLang="en-US" sz="16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600" b="1"/>
                        <a:t>プロジェクト・コントローラ</a:t>
                      </a:r>
                      <a:r>
                        <a:rPr kumimoji="1" lang="en-US" altLang="ja-JP" sz="1600" b="1" dirty="0"/>
                        <a:t>/</a:t>
                      </a:r>
                      <a:r>
                        <a:rPr kumimoji="1" lang="ja-JP" altLang="en-US" sz="1600" b="1"/>
                        <a:t>本務</a:t>
                      </a:r>
                      <a:endParaRPr kumimoji="1" lang="ja-JP" altLang="en-US" sz="16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311">
                <a:tc>
                  <a:txBody>
                    <a:bodyPr/>
                    <a:lstStyle/>
                    <a:p>
                      <a:endParaRPr kumimoji="1" lang="ja-JP" altLang="en-US" sz="16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/>
                        <a:t>？</a:t>
                      </a:r>
                      <a:endParaRPr kumimoji="1" lang="ja-JP" altLang="en-US" sz="16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/>
                        <a:t>事務全般</a:t>
                      </a:r>
                      <a:r>
                        <a:rPr kumimoji="1" lang="en-US" altLang="ja-JP" sz="1600" b="1" dirty="0"/>
                        <a:t>/</a:t>
                      </a:r>
                      <a:r>
                        <a:rPr kumimoji="1" lang="ja-JP" altLang="en-US" sz="1600" b="1"/>
                        <a:t>本務</a:t>
                      </a:r>
                      <a:endParaRPr kumimoji="1" lang="ja-JP" altLang="en-US" sz="16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2018/9/19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200" b="1" dirty="0">
                <a:latin typeface="+mn-ea"/>
              </a:rPr>
              <a:t>3. </a:t>
            </a:r>
            <a:r>
              <a:rPr lang="ja-JP" altLang="en-US" sz="2200" b="1">
                <a:latin typeface="+mn-ea"/>
              </a:rPr>
              <a:t>事業計画案</a:t>
            </a:r>
            <a:br>
              <a:rPr lang="en-US" altLang="ja-JP" b="1" dirty="0"/>
            </a:br>
            <a:r>
              <a:rPr lang="en-US" altLang="ja-JP" b="1" dirty="0"/>
              <a:t>A</a:t>
            </a:r>
            <a:r>
              <a:rPr lang="ja-JP" altLang="en-US" b="1"/>
              <a:t>プロジェクト組織体制</a:t>
            </a:r>
            <a:endParaRPr kumimoji="1" lang="ja-JP" altLang="en-US" b="1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627234-46EE-3A49-B754-5E140DB643F8}"/>
              </a:ext>
            </a:extLst>
          </p:cNvPr>
          <p:cNvSpPr txBox="1"/>
          <p:nvPr/>
        </p:nvSpPr>
        <p:spPr>
          <a:xfrm>
            <a:off x="1428350" y="1140698"/>
            <a:ext cx="628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latin typeface="+mn-ea"/>
              </a:rPr>
              <a:t>A</a:t>
            </a:r>
            <a:r>
              <a:rPr kumimoji="1" lang="ja-JP" altLang="en-US" sz="3200">
                <a:latin typeface="+mn-ea"/>
              </a:rPr>
              <a:t>プロジェクト・メンバー（案）</a:t>
            </a:r>
          </a:p>
        </p:txBody>
      </p:sp>
    </p:spTree>
    <p:extLst>
      <p:ext uri="{BB962C8B-B14F-4D97-AF65-F5344CB8AC3E}">
        <p14:creationId xmlns:p14="http://schemas.microsoft.com/office/powerpoint/2010/main" val="1335816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B41221-3AD8-ED45-9C14-6E864C937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意向調査について</a:t>
            </a:r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B04A7F44-5774-FC43-A7CF-F9AA4282F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2" y="1189520"/>
            <a:ext cx="5134719" cy="5161583"/>
          </a:xfrm>
        </p:spPr>
        <p:txBody>
          <a:bodyPr>
            <a:normAutofit fontScale="85000" lnSpcReduction="20000"/>
          </a:bodyPr>
          <a:lstStyle/>
          <a:p>
            <a:r>
              <a:rPr lang="en" altLang="ja-JP" b="0" dirty="0"/>
              <a:t>SKA</a:t>
            </a:r>
            <a:r>
              <a:rPr lang="ja-JP" altLang="en-US" b="0"/>
              <a:t>建設フェイズでの大学研究者の参画について、文書として頂戴できればと考え、「</a:t>
            </a:r>
            <a:r>
              <a:rPr lang="en" altLang="ja-JP" b="0" dirty="0"/>
              <a:t>SKA</a:t>
            </a:r>
            <a:r>
              <a:rPr lang="ja-JP" altLang="en-US" b="0"/>
              <a:t>計画への参画に関する意向調査」を実施することに致しました</a:t>
            </a:r>
            <a:endParaRPr lang="en-US" altLang="ja-JP" b="0" dirty="0"/>
          </a:p>
          <a:p>
            <a:r>
              <a:rPr lang="ja-JP" altLang="en-US" b="0"/>
              <a:t>お忙しいところかと思いますが</a:t>
            </a:r>
            <a:r>
              <a:rPr lang="en-US" altLang="ja-JP" b="0" dirty="0"/>
              <a:t>9</a:t>
            </a:r>
            <a:r>
              <a:rPr lang="ja-JP" altLang="en-US" b="0"/>
              <a:t>月末を目処にご回答頂けますと幸いです</a:t>
            </a:r>
            <a:endParaRPr lang="en-US" altLang="ja-JP" b="0" dirty="0"/>
          </a:p>
          <a:p>
            <a:r>
              <a:rPr lang="ja-JP" altLang="en-US" b="0"/>
              <a:t>研究機関ごとにとりまとめて頂ますよう、お願い申し上げます。</a:t>
            </a:r>
            <a:endParaRPr lang="en-US" altLang="ja-JP" b="0" dirty="0"/>
          </a:p>
          <a:p>
            <a:r>
              <a:rPr lang="ja-JP" altLang="en-US" b="0"/>
              <a:t>ご質問等がございましたら、</a:t>
            </a:r>
            <a:br>
              <a:rPr lang="ja-JP" altLang="en-US"/>
            </a:br>
            <a:r>
              <a:rPr lang="ja-JP" altLang="en-US" b="0"/>
              <a:t>どうか遠慮なく小林・赤堀までご返信ください。</a:t>
            </a:r>
            <a:br>
              <a:rPr lang="ja-JP" altLang="en-US"/>
            </a:br>
            <a:r>
              <a:rPr lang="ja-JP" altLang="en-US" b="0"/>
              <a:t>ひきつづきどうぞよろしくお願いいたします。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0B43575-1549-E045-AA02-BCC5CDBF5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678FF34-1F3E-8644-B0DF-40B59585E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AD6C6E-A56A-A644-AA46-A7BD31E6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97FF61C-407F-1F47-9969-D52D8DCAA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02" y="1189520"/>
            <a:ext cx="2679598" cy="376689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40DFFAD-1605-4649-80D1-395E5D053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93" y="2718103"/>
            <a:ext cx="2663412" cy="373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24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16424197-ABA2-4147-8AC7-C3400AB87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latin typeface="+mn-ea"/>
              </a:rPr>
              <a:t>SKA</a:t>
            </a:r>
            <a:r>
              <a:rPr lang="ja-JP" altLang="en-US" b="1" dirty="0">
                <a:latin typeface="+mn-ea"/>
              </a:rPr>
              <a:t>の国内推進母体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FEBD80-4C63-5A49-871A-0476BAF8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F84F91-9B91-CA41-850B-44F2A739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SKA1</a:t>
            </a:r>
            <a:r>
              <a:rPr lang="ja-JP" altLang="en-US" dirty="0"/>
              <a:t>ステータス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73ED37-50D7-6A44-865C-7A48BB0E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1505D2DE-508A-8D48-8848-6DA4BD0892B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0" y="3477573"/>
            <a:ext cx="2052000" cy="1152000"/>
          </a:xfrm>
          <a:prstGeom prst="rect">
            <a:avLst/>
          </a:prstGeom>
          <a:ln>
            <a:solidFill>
              <a:srgbClr val="B4DCFA"/>
            </a:solidFill>
          </a:ln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6C605B5-2BBA-FA4A-9774-3592EB664F41}"/>
              </a:ext>
            </a:extLst>
          </p:cNvPr>
          <p:cNvSpPr txBox="1">
            <a:spLocks/>
          </p:cNvSpPr>
          <p:nvPr/>
        </p:nvSpPr>
        <p:spPr>
          <a:xfrm>
            <a:off x="170650" y="3785540"/>
            <a:ext cx="2052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>
                <a:solidFill>
                  <a:srgbClr val="FFFFFF"/>
                </a:solidFill>
                <a:latin typeface="+mn-ea"/>
                <a:cs typeface="Hiragino Kaku Gothic Pro W6" charset="-128"/>
              </a:rPr>
              <a:t>宇宙再電離</a:t>
            </a:r>
            <a:endParaRPr lang="en-US" altLang="ja-JP" sz="1600" b="1" dirty="0">
              <a:solidFill>
                <a:srgbClr val="FFFFFF"/>
              </a:solidFill>
              <a:latin typeface="+mn-ea"/>
              <a:cs typeface="Hiragino Kaku Gothic Pro W6" charset="-128"/>
            </a:endParaRPr>
          </a:p>
          <a:p>
            <a:pPr algn="ctr"/>
            <a:r>
              <a:rPr lang="ja-JP" altLang="en-US" sz="1600" b="1">
                <a:solidFill>
                  <a:srgbClr val="FFFFFF"/>
                </a:solidFill>
                <a:latin typeface="+mn-ea"/>
                <a:cs typeface="Hiragino Kaku Gothic Pro W6" charset="-128"/>
              </a:rPr>
              <a:t>初代</a:t>
            </a:r>
            <a:r>
              <a:rPr kumimoji="1" lang="ja-JP" altLang="en-US" sz="1600" b="1">
                <a:solidFill>
                  <a:srgbClr val="FFFFFF"/>
                </a:solidFill>
                <a:latin typeface="+mn-ea"/>
                <a:cs typeface="Hiragino Kaku Gothic Pro W6" charset="-128"/>
              </a:rPr>
              <a:t>天体形成</a:t>
            </a:r>
            <a:endParaRPr kumimoji="1" lang="ja-JP" altLang="en-US" sz="1600" b="1" dirty="0">
              <a:solidFill>
                <a:srgbClr val="FFFFFF"/>
              </a:solidFill>
              <a:latin typeface="+mn-ea"/>
              <a:cs typeface="Hiragino Kaku Gothic Pro W6" charset="-128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E1F29961-8BFF-FD4A-9E3F-A87A8CC9D42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23883" y="3488231"/>
            <a:ext cx="2052000" cy="11520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2FB44F3-24EE-624B-85D8-B3362D1CB732}"/>
              </a:ext>
            </a:extLst>
          </p:cNvPr>
          <p:cNvSpPr txBox="1">
            <a:spLocks/>
          </p:cNvSpPr>
          <p:nvPr/>
        </p:nvSpPr>
        <p:spPr>
          <a:xfrm>
            <a:off x="2423884" y="3771843"/>
            <a:ext cx="204614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FFFFFF"/>
                </a:solidFill>
                <a:latin typeface="+mn-ea"/>
                <a:cs typeface="Hiragino Kaku Gothic Pro W6" charset="-128"/>
              </a:rPr>
              <a:t>パルサー</a:t>
            </a:r>
            <a:endParaRPr kumimoji="1" lang="en-US" altLang="ja-JP" sz="1600" b="1" dirty="0">
              <a:solidFill>
                <a:srgbClr val="FFFFFF"/>
              </a:solidFill>
              <a:latin typeface="+mn-ea"/>
              <a:cs typeface="Hiragino Kaku Gothic Pro W6" charset="-128"/>
            </a:endParaRPr>
          </a:p>
          <a:p>
            <a:pPr algn="ctr"/>
            <a:r>
              <a:rPr kumimoji="1" lang="ja-JP" altLang="en-US" sz="1600" b="1">
                <a:solidFill>
                  <a:srgbClr val="FFFFFF"/>
                </a:solidFill>
                <a:latin typeface="+mn-ea"/>
                <a:cs typeface="Hiragino Kaku Gothic Pro W6" charset="-128"/>
              </a:rPr>
              <a:t>重力理論</a:t>
            </a:r>
            <a:endParaRPr kumimoji="1" lang="en-US" altLang="ja-JP" sz="1600" b="1" dirty="0">
              <a:solidFill>
                <a:srgbClr val="FFFFFF"/>
              </a:solidFill>
              <a:latin typeface="+mn-ea"/>
              <a:cs typeface="Hiragino Kaku Gothic Pro W6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69896ECA-AE1D-A84A-9481-110BFCEE9D1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3196" y="4752981"/>
            <a:ext cx="2052000" cy="1152000"/>
          </a:xfrm>
          <a:prstGeom prst="rect">
            <a:avLst/>
          </a:prstGeom>
          <a:ln>
            <a:solidFill>
              <a:srgbClr val="B4DCFA"/>
            </a:solidFill>
          </a:ln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A96F1C4-D7FF-444F-95B4-40979D11319F}"/>
              </a:ext>
            </a:extLst>
          </p:cNvPr>
          <p:cNvSpPr txBox="1"/>
          <p:nvPr/>
        </p:nvSpPr>
        <p:spPr>
          <a:xfrm>
            <a:off x="167340" y="5046812"/>
            <a:ext cx="2057855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FFFFFF"/>
                </a:solidFill>
                <a:latin typeface="+mn-ea"/>
                <a:cs typeface="Hiragino Kaku Gothic Pro W6" charset="-128"/>
              </a:rPr>
              <a:t>銀河進化</a:t>
            </a:r>
            <a:endParaRPr kumimoji="1" lang="en-US" altLang="ja-JP" sz="1600" b="1" dirty="0">
              <a:solidFill>
                <a:srgbClr val="FFFFFF"/>
              </a:solidFill>
              <a:latin typeface="+mn-ea"/>
              <a:cs typeface="Hiragino Kaku Gothic Pro W6" charset="-128"/>
            </a:endParaRPr>
          </a:p>
          <a:p>
            <a:pPr algn="ctr"/>
            <a:r>
              <a:rPr kumimoji="1" lang="ja-JP" altLang="en-US" sz="1600" b="1">
                <a:solidFill>
                  <a:srgbClr val="FFFFFF"/>
                </a:solidFill>
                <a:latin typeface="+mn-ea"/>
                <a:cs typeface="Hiragino Kaku Gothic Pro W6" charset="-128"/>
              </a:rPr>
              <a:t>宇宙論</a:t>
            </a:r>
            <a:endParaRPr kumimoji="1" lang="en-US" altLang="ja-JP" sz="1600" b="1" dirty="0">
              <a:solidFill>
                <a:srgbClr val="FFFFFF"/>
              </a:solidFill>
              <a:latin typeface="+mn-ea"/>
              <a:cs typeface="Hiragino Kaku Gothic Pro W6" charset="-128"/>
            </a:endParaRP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7571BE0B-E2BC-BE49-8870-CD6011B0EE8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18028" y="4753443"/>
            <a:ext cx="2052000" cy="1152000"/>
          </a:xfrm>
          <a:prstGeom prst="rect">
            <a:avLst/>
          </a:prstGeom>
          <a:ln>
            <a:solidFill>
              <a:srgbClr val="B4DCFA"/>
            </a:solidFill>
          </a:ln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3F459C6-8CC7-6D45-A664-C46446B707F4}"/>
              </a:ext>
            </a:extLst>
          </p:cNvPr>
          <p:cNvSpPr txBox="1"/>
          <p:nvPr/>
        </p:nvSpPr>
        <p:spPr>
          <a:xfrm>
            <a:off x="2418027" y="4995886"/>
            <a:ext cx="2052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>
                <a:solidFill>
                  <a:srgbClr val="FFFFFF"/>
                </a:solidFill>
                <a:latin typeface="+mn-ea"/>
                <a:cs typeface="Hiragino Kaku Gothic Pro W6" charset="-128"/>
              </a:rPr>
              <a:t>宇宙磁場</a:t>
            </a:r>
            <a:endParaRPr lang="en-US" altLang="ja-JP" sz="1600" b="1" dirty="0">
              <a:solidFill>
                <a:srgbClr val="FFFFFF"/>
              </a:solidFill>
              <a:latin typeface="+mn-ea"/>
              <a:cs typeface="Hiragino Kaku Gothic Pro W6" charset="-128"/>
            </a:endParaRPr>
          </a:p>
          <a:p>
            <a:pPr algn="ctr"/>
            <a:r>
              <a:rPr kumimoji="1" lang="ja-JP" altLang="en-US" sz="1600" b="1">
                <a:solidFill>
                  <a:srgbClr val="FFFFFF"/>
                </a:solidFill>
                <a:latin typeface="+mn-ea"/>
                <a:cs typeface="Hiragino Kaku Gothic Pro W6" charset="-128"/>
              </a:rPr>
              <a:t>星間現象</a:t>
            </a:r>
            <a:endParaRPr kumimoji="1" lang="ja-JP" altLang="en-US" sz="1600" b="1" dirty="0">
              <a:solidFill>
                <a:srgbClr val="FFFFFF"/>
              </a:solidFill>
              <a:latin typeface="+mn-ea"/>
              <a:cs typeface="Hiragino Kaku Gothic Pro W6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6F5FAC6E-B637-C94C-ADBB-9AEF0C4DEFC0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3" b="10445"/>
          <a:stretch/>
        </p:blipFill>
        <p:spPr>
          <a:xfrm>
            <a:off x="4664312" y="3483774"/>
            <a:ext cx="2052000" cy="11520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CBA1FF4A-5FCB-6F41-B8F3-1FC2F132803F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9" t="18984" r="23699" b="26183"/>
          <a:stretch/>
        </p:blipFill>
        <p:spPr>
          <a:xfrm>
            <a:off x="6915374" y="3477573"/>
            <a:ext cx="2052000" cy="1152000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FA129F1A-7ED7-334A-B419-0818D5A26ED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2" b="18805"/>
          <a:stretch/>
        </p:blipFill>
        <p:spPr>
          <a:xfrm>
            <a:off x="4680817" y="4753443"/>
            <a:ext cx="2052000" cy="1152000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6271C897-5B73-6745-83FA-C71E94E90813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7" b="4743"/>
          <a:stretch/>
        </p:blipFill>
        <p:spPr>
          <a:xfrm>
            <a:off x="6915374" y="4753657"/>
            <a:ext cx="2052000" cy="1152000"/>
          </a:xfrm>
          <a:prstGeom prst="rect">
            <a:avLst/>
          </a:prstGeom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E1AECF16-30D5-9040-BEB0-0F5F4DE48812}"/>
              </a:ext>
            </a:extLst>
          </p:cNvPr>
          <p:cNvSpPr>
            <a:spLocks/>
          </p:cNvSpPr>
          <p:nvPr/>
        </p:nvSpPr>
        <p:spPr>
          <a:xfrm>
            <a:off x="6909518" y="3772731"/>
            <a:ext cx="2057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+mn-ea"/>
                <a:cs typeface="Hiragino Kaku Gothic Pro W6" charset="-128"/>
              </a:rPr>
              <a:t>天の川銀河</a:t>
            </a:r>
            <a:endParaRPr lang="en-US" altLang="ja-JP" sz="1600" b="1" dirty="0">
              <a:solidFill>
                <a:schemeClr val="bg1"/>
              </a:solidFill>
              <a:latin typeface="+mn-ea"/>
              <a:cs typeface="Hiragino Kaku Gothic Pro W6" charset="-128"/>
            </a:endParaRPr>
          </a:p>
          <a:p>
            <a:pPr algn="ctr"/>
            <a:r>
              <a:rPr lang="ja-JP" altLang="en-US" sz="1600" b="1">
                <a:solidFill>
                  <a:schemeClr val="bg1"/>
                </a:solidFill>
                <a:latin typeface="+mn-ea"/>
                <a:cs typeface="Hiragino Kaku Gothic Pro W6" charset="-128"/>
              </a:rPr>
              <a:t>銀河</a:t>
            </a:r>
            <a:r>
              <a:rPr lang="ja-JP" altLang="en-US" sz="1600" b="1" dirty="0">
                <a:solidFill>
                  <a:schemeClr val="bg1"/>
                </a:solidFill>
                <a:latin typeface="+mn-ea"/>
                <a:cs typeface="Hiragino Kaku Gothic Pro W6" charset="-128"/>
              </a:rPr>
              <a:t>系位置天文</a:t>
            </a: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42747F82-274B-0C46-AF1E-BB0A39FACA6A}"/>
              </a:ext>
            </a:extLst>
          </p:cNvPr>
          <p:cNvSpPr/>
          <p:nvPr/>
        </p:nvSpPr>
        <p:spPr>
          <a:xfrm>
            <a:off x="4680817" y="4991427"/>
            <a:ext cx="205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n-ea"/>
                <a:cs typeface="Hiragino Kaku Gothic Pro W6" charset="-128"/>
              </a:rPr>
              <a:t>AGN</a:t>
            </a:r>
            <a:r>
              <a:rPr lang="ja-JP" altLang="en-US" sz="1600" b="1">
                <a:solidFill>
                  <a:schemeClr val="bg1"/>
                </a:solidFill>
                <a:latin typeface="+mn-ea"/>
                <a:cs typeface="Hiragino Kaku Gothic Pro W6" charset="-128"/>
              </a:rPr>
              <a:t>・</a:t>
            </a:r>
            <a:r>
              <a:rPr lang="en-US" altLang="ja-JP" sz="1600" b="1" dirty="0">
                <a:solidFill>
                  <a:schemeClr val="bg1"/>
                </a:solidFill>
                <a:latin typeface="+mn-ea"/>
                <a:cs typeface="Hiragino Kaku Gothic Pro W6" charset="-128"/>
              </a:rPr>
              <a:t>BH</a:t>
            </a:r>
          </a:p>
          <a:p>
            <a:pPr algn="ctr"/>
            <a:r>
              <a:rPr lang="ja-JP" altLang="en-US" sz="1600" b="1">
                <a:solidFill>
                  <a:schemeClr val="bg1"/>
                </a:solidFill>
                <a:latin typeface="+mn-ea"/>
                <a:cs typeface="Hiragino Kaku Gothic Pro W6" charset="-128"/>
              </a:rPr>
              <a:t>銀河中心</a:t>
            </a:r>
            <a:endParaRPr lang="ja-JP" altLang="en-US" sz="1600" b="1" dirty="0">
              <a:solidFill>
                <a:schemeClr val="bg1"/>
              </a:solidFill>
              <a:latin typeface="+mn-ea"/>
              <a:cs typeface="Hiragino Kaku Gothic Pro W6" charset="-128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C846CDDF-28EA-134B-B053-6036A65B4A7B}"/>
              </a:ext>
            </a:extLst>
          </p:cNvPr>
          <p:cNvSpPr/>
          <p:nvPr/>
        </p:nvSpPr>
        <p:spPr>
          <a:xfrm>
            <a:off x="6909518" y="4991123"/>
            <a:ext cx="2057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+mn-ea"/>
                <a:cs typeface="Hiragino Kaku Gothic Pro W6" charset="-128"/>
              </a:rPr>
              <a:t>大質量星形成</a:t>
            </a:r>
            <a:endParaRPr lang="en-US" altLang="ja-JP" sz="1600" b="1" dirty="0">
              <a:solidFill>
                <a:schemeClr val="bg1"/>
              </a:solidFill>
              <a:latin typeface="+mn-ea"/>
              <a:cs typeface="Hiragino Kaku Gothic Pro W6" charset="-128"/>
            </a:endParaRPr>
          </a:p>
          <a:p>
            <a:pPr algn="ctr"/>
            <a:r>
              <a:rPr lang="ja-JP" altLang="en-US" sz="1600" b="1">
                <a:solidFill>
                  <a:schemeClr val="bg1"/>
                </a:solidFill>
                <a:latin typeface="+mn-ea"/>
                <a:cs typeface="Hiragino Kaku Gothic Pro W6" charset="-128"/>
              </a:rPr>
              <a:t>星間</a:t>
            </a:r>
            <a:r>
              <a:rPr lang="ja-JP" altLang="en-US" sz="1600" b="1" dirty="0">
                <a:solidFill>
                  <a:schemeClr val="bg1"/>
                </a:solidFill>
                <a:latin typeface="+mn-ea"/>
                <a:cs typeface="Hiragino Kaku Gothic Pro W6" charset="-128"/>
              </a:rPr>
              <a:t>物質</a:t>
            </a: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5495BC50-DC02-494B-8D4E-64BBCA5D4046}"/>
              </a:ext>
            </a:extLst>
          </p:cNvPr>
          <p:cNvSpPr>
            <a:spLocks/>
          </p:cNvSpPr>
          <p:nvPr/>
        </p:nvSpPr>
        <p:spPr>
          <a:xfrm>
            <a:off x="4680818" y="3767380"/>
            <a:ext cx="2035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+mn-ea"/>
                <a:cs typeface="Hiragino Kaku Gothic Pro W6" charset="-128"/>
              </a:rPr>
              <a:t>突発天体</a:t>
            </a:r>
            <a:endParaRPr lang="en-US" altLang="ja-JP" sz="1600" b="1" dirty="0">
              <a:solidFill>
                <a:schemeClr val="bg1"/>
              </a:solidFill>
              <a:latin typeface="+mn-ea"/>
              <a:cs typeface="Hiragino Kaku Gothic Pro W6" charset="-128"/>
            </a:endParaRPr>
          </a:p>
          <a:p>
            <a:pPr algn="ctr"/>
            <a:r>
              <a:rPr lang="ja-JP" altLang="en-US" sz="1600" b="1">
                <a:solidFill>
                  <a:schemeClr val="bg1"/>
                </a:solidFill>
                <a:latin typeface="+mn-ea"/>
                <a:cs typeface="Hiragino Kaku Gothic Pro W6" charset="-128"/>
              </a:rPr>
              <a:t>重力波対応</a:t>
            </a:r>
            <a:endParaRPr lang="ja-JP" altLang="en-US" sz="1600" b="1" dirty="0">
              <a:solidFill>
                <a:schemeClr val="bg1"/>
              </a:solidFill>
              <a:latin typeface="+mn-ea"/>
              <a:cs typeface="Hiragino Kaku Gothic Pro W6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712A6C28-1AF3-7847-AB77-ABB374542B53}"/>
              </a:ext>
            </a:extLst>
          </p:cNvPr>
          <p:cNvSpPr txBox="1"/>
          <p:nvPr/>
        </p:nvSpPr>
        <p:spPr>
          <a:xfrm>
            <a:off x="7009098" y="595746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+mn-ea"/>
              </a:rPr>
              <a:t>研究競争力の喪失</a:t>
            </a:r>
            <a:endParaRPr lang="en-US" altLang="ja-JP" b="1" dirty="0">
              <a:solidFill>
                <a:srgbClr val="FF0000"/>
              </a:solidFill>
              <a:latin typeface="+mn-ea"/>
            </a:endParaRPr>
          </a:p>
          <a:p>
            <a:r>
              <a:rPr kumimoji="1" lang="ja-JP" altLang="en-US" b="1" dirty="0">
                <a:solidFill>
                  <a:srgbClr val="FF0000"/>
                </a:solidFill>
                <a:latin typeface="+mn-ea"/>
              </a:rPr>
              <a:t>存在感の</a:t>
            </a:r>
            <a:r>
              <a:rPr lang="ja-JP" altLang="en-US" b="1" dirty="0">
                <a:solidFill>
                  <a:srgbClr val="FF0000"/>
                </a:solidFill>
                <a:latin typeface="+mn-ea"/>
              </a:rPr>
              <a:t>喪失</a:t>
            </a:r>
            <a:endParaRPr kumimoji="1" lang="en-US" altLang="ja-JP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75" name="右矢印 74">
            <a:extLst>
              <a:ext uri="{FF2B5EF4-FFF2-40B4-BE49-F238E27FC236}">
                <a16:creationId xmlns:a16="http://schemas.microsoft.com/office/drawing/2014/main" id="{E95AC606-15D8-6D4B-9F05-92DE0D3FF410}"/>
              </a:ext>
            </a:extLst>
          </p:cNvPr>
          <p:cNvSpPr/>
          <p:nvPr/>
        </p:nvSpPr>
        <p:spPr>
          <a:xfrm>
            <a:off x="6546679" y="5983397"/>
            <a:ext cx="387457" cy="58433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90C54B0C-8400-F24E-9C23-D009F81603B3}"/>
              </a:ext>
            </a:extLst>
          </p:cNvPr>
          <p:cNvSpPr txBox="1"/>
          <p:nvPr/>
        </p:nvSpPr>
        <p:spPr>
          <a:xfrm>
            <a:off x="171168" y="5940832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latin typeface="+mn-ea"/>
              </a:rPr>
              <a:t>日本が</a:t>
            </a:r>
            <a:r>
              <a:rPr lang="en-US" altLang="ja-JP" b="1" dirty="0">
                <a:latin typeface="+mn-ea"/>
              </a:rPr>
              <a:t>SKA</a:t>
            </a:r>
          </a:p>
          <a:p>
            <a:r>
              <a:rPr lang="ja-JP" altLang="en-US" b="1">
                <a:latin typeface="+mn-ea"/>
              </a:rPr>
              <a:t>に参加しない</a:t>
            </a:r>
            <a:endParaRPr kumimoji="1" lang="en-US" altLang="ja-JP" b="1" dirty="0">
              <a:latin typeface="+mn-ea"/>
            </a:endParaRPr>
          </a:p>
        </p:txBody>
      </p:sp>
      <p:sp>
        <p:nvSpPr>
          <p:cNvPr id="77" name="右矢印 76">
            <a:extLst>
              <a:ext uri="{FF2B5EF4-FFF2-40B4-BE49-F238E27FC236}">
                <a16:creationId xmlns:a16="http://schemas.microsoft.com/office/drawing/2014/main" id="{5737B2E8-9C31-4D42-BDCB-30A7979133D9}"/>
              </a:ext>
            </a:extLst>
          </p:cNvPr>
          <p:cNvSpPr/>
          <p:nvPr/>
        </p:nvSpPr>
        <p:spPr>
          <a:xfrm>
            <a:off x="1755146" y="5965565"/>
            <a:ext cx="387457" cy="58433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93D8CD-A8B8-DF4D-B813-1925D55C88EE}"/>
              </a:ext>
            </a:extLst>
          </p:cNvPr>
          <p:cNvSpPr txBox="1"/>
          <p:nvPr/>
        </p:nvSpPr>
        <p:spPr>
          <a:xfrm>
            <a:off x="2159774" y="5952401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+mn-ea"/>
              </a:rPr>
              <a:t>９割強の観測時間で観測</a:t>
            </a:r>
            <a:r>
              <a:rPr lang="en-US" altLang="ja-JP" dirty="0">
                <a:latin typeface="+mn-ea"/>
              </a:rPr>
              <a:t>PI</a:t>
            </a:r>
            <a:r>
              <a:rPr lang="ja-JP" altLang="en-US" dirty="0">
                <a:latin typeface="+mn-ea"/>
              </a:rPr>
              <a:t>になれない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国際的な技術貢献に参加が認められない</a:t>
            </a:r>
            <a:endParaRPr lang="en-US" altLang="ja-JP" dirty="0">
              <a:latin typeface="+mn-ea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6BB220E-98FE-0B4F-AFDB-C2D40FEADC95}"/>
              </a:ext>
            </a:extLst>
          </p:cNvPr>
          <p:cNvGrpSpPr/>
          <p:nvPr/>
        </p:nvGrpSpPr>
        <p:grpSpPr>
          <a:xfrm>
            <a:off x="13222" y="1140158"/>
            <a:ext cx="9035084" cy="2296229"/>
            <a:chOff x="13222" y="1140158"/>
            <a:chExt cx="9035084" cy="2296229"/>
          </a:xfrm>
        </p:grpSpPr>
        <p:sp>
          <p:nvSpPr>
            <p:cNvPr id="49" name="右矢印 48">
              <a:extLst>
                <a:ext uri="{FF2B5EF4-FFF2-40B4-BE49-F238E27FC236}">
                  <a16:creationId xmlns:a16="http://schemas.microsoft.com/office/drawing/2014/main" id="{E4FC4789-A725-EA43-9CDA-16BB7F5C2175}"/>
                </a:ext>
              </a:extLst>
            </p:cNvPr>
            <p:cNvSpPr/>
            <p:nvPr/>
          </p:nvSpPr>
          <p:spPr>
            <a:xfrm rot="7191802">
              <a:off x="5283081" y="2471931"/>
              <a:ext cx="394877" cy="379711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右矢印 46">
              <a:extLst>
                <a:ext uri="{FF2B5EF4-FFF2-40B4-BE49-F238E27FC236}">
                  <a16:creationId xmlns:a16="http://schemas.microsoft.com/office/drawing/2014/main" id="{54070309-8933-D449-98C9-0AC38BB037F1}"/>
                </a:ext>
              </a:extLst>
            </p:cNvPr>
            <p:cNvSpPr/>
            <p:nvPr/>
          </p:nvSpPr>
          <p:spPr>
            <a:xfrm rot="7191802">
              <a:off x="988599" y="2445000"/>
              <a:ext cx="394877" cy="379711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右矢印 47">
              <a:extLst>
                <a:ext uri="{FF2B5EF4-FFF2-40B4-BE49-F238E27FC236}">
                  <a16:creationId xmlns:a16="http://schemas.microsoft.com/office/drawing/2014/main" id="{14FE5D51-87D0-9E4E-9AF7-C59B8DED7C69}"/>
                </a:ext>
              </a:extLst>
            </p:cNvPr>
            <p:cNvSpPr/>
            <p:nvPr/>
          </p:nvSpPr>
          <p:spPr>
            <a:xfrm rot="3831123">
              <a:off x="3479571" y="2442747"/>
              <a:ext cx="394877" cy="379711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>
              <a:extLst>
                <a:ext uri="{FF2B5EF4-FFF2-40B4-BE49-F238E27FC236}">
                  <a16:creationId xmlns:a16="http://schemas.microsoft.com/office/drawing/2014/main" id="{04047EFE-C39B-694A-942A-8BB68CC21F98}"/>
                </a:ext>
              </a:extLst>
            </p:cNvPr>
            <p:cNvSpPr/>
            <p:nvPr/>
          </p:nvSpPr>
          <p:spPr>
            <a:xfrm>
              <a:off x="105271" y="1140158"/>
              <a:ext cx="4698097" cy="151613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>
                  <a:solidFill>
                    <a:schemeClr val="tx1"/>
                  </a:solidFill>
                  <a:latin typeface="+mn-ea"/>
                </a:rPr>
                <a:t>SKA</a:t>
              </a:r>
              <a:r>
                <a:rPr kumimoji="1" lang="ja-JP" altLang="en-US" sz="2400">
                  <a:solidFill>
                    <a:schemeClr val="tx1"/>
                  </a:solidFill>
                  <a:latin typeface="+mn-ea"/>
                </a:rPr>
                <a:t>協会</a:t>
              </a:r>
              <a:endParaRPr kumimoji="1" lang="en-US" altLang="ja-JP" sz="2400" dirty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ja-JP" altLang="en-US">
                  <a:solidFill>
                    <a:schemeClr val="tx1"/>
                  </a:solidFill>
                  <a:latin typeface="+mn-ea"/>
                </a:rPr>
                <a:t>登録</a:t>
              </a:r>
              <a:r>
                <a:rPr lang="en-US" altLang="ja-JP" dirty="0">
                  <a:solidFill>
                    <a:schemeClr val="tx1"/>
                  </a:solidFill>
                  <a:latin typeface="+mn-ea"/>
                </a:rPr>
                <a:t>210</a:t>
              </a:r>
              <a:r>
                <a:rPr lang="ja-JP" altLang="en-US">
                  <a:solidFill>
                    <a:schemeClr val="tx1"/>
                  </a:solidFill>
                  <a:latin typeface="+mn-ea"/>
                </a:rPr>
                <a:t>名</a:t>
              </a:r>
              <a:r>
                <a:rPr lang="en-US" altLang="ja-JP" dirty="0">
                  <a:solidFill>
                    <a:schemeClr val="tx1"/>
                  </a:solidFill>
                  <a:latin typeface="+mn-ea"/>
                </a:rPr>
                <a:t>, </a:t>
              </a:r>
              <a:r>
                <a:rPr lang="ja-JP" altLang="en-US">
                  <a:solidFill>
                    <a:schemeClr val="tx1"/>
                  </a:solidFill>
                  <a:latin typeface="+mn-ea"/>
                </a:rPr>
                <a:t>実働</a:t>
              </a:r>
              <a:r>
                <a:rPr lang="en-US" altLang="ja-JP" dirty="0">
                  <a:solidFill>
                    <a:schemeClr val="tx1"/>
                  </a:solidFill>
                  <a:latin typeface="+mn-ea"/>
                </a:rPr>
                <a:t>70</a:t>
              </a:r>
              <a:r>
                <a:rPr lang="ja-JP" altLang="en-US">
                  <a:solidFill>
                    <a:schemeClr val="tx1"/>
                  </a:solidFill>
                  <a:latin typeface="+mn-ea"/>
                </a:rPr>
                <a:t>名</a:t>
              </a:r>
              <a:r>
                <a:rPr lang="en-US" altLang="ja-JP" dirty="0">
                  <a:solidFill>
                    <a:schemeClr val="tx1"/>
                  </a:solidFill>
                  <a:latin typeface="+mn-ea"/>
                </a:rPr>
                <a:t>)</a:t>
              </a:r>
            </a:p>
            <a:p>
              <a:pPr algn="ctr"/>
              <a:r>
                <a:rPr lang="ja-JP" altLang="en-US">
                  <a:solidFill>
                    <a:schemeClr val="tx1"/>
                  </a:solidFill>
                  <a:latin typeface="+mn-ea"/>
                </a:rPr>
                <a:t>理論家が中心</a:t>
              </a:r>
              <a:endParaRPr lang="en-US" altLang="ja-JP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D78B5905-9916-594E-B35E-B101CA37D6E6}"/>
                </a:ext>
              </a:extLst>
            </p:cNvPr>
            <p:cNvSpPr/>
            <p:nvPr/>
          </p:nvSpPr>
          <p:spPr>
            <a:xfrm>
              <a:off x="4180786" y="1140158"/>
              <a:ext cx="4859637" cy="1516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>
                  <a:solidFill>
                    <a:schemeClr val="tx1"/>
                  </a:solidFill>
                  <a:latin typeface="+mn-ea"/>
                </a:rPr>
                <a:t>VLBI</a:t>
              </a:r>
              <a:r>
                <a:rPr lang="ja-JP" altLang="en-US" sz="2400">
                  <a:solidFill>
                    <a:schemeClr val="tx1"/>
                  </a:solidFill>
                  <a:latin typeface="+mn-ea"/>
                </a:rPr>
                <a:t>懇談会</a:t>
              </a:r>
              <a:endParaRPr kumimoji="1" lang="en-US" altLang="ja-JP" sz="2400" dirty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lang="en-US" altLang="ja-JP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ja-JP" altLang="en-US">
                  <a:solidFill>
                    <a:schemeClr val="tx1"/>
                  </a:solidFill>
                  <a:latin typeface="+mn-ea"/>
                </a:rPr>
                <a:t>登録</a:t>
              </a:r>
              <a:r>
                <a:rPr lang="en-US" altLang="ja-JP" dirty="0">
                  <a:solidFill>
                    <a:schemeClr val="tx1"/>
                  </a:solidFill>
                  <a:latin typeface="+mn-ea"/>
                </a:rPr>
                <a:t>150</a:t>
              </a:r>
              <a:r>
                <a:rPr lang="ja-JP" altLang="en-US">
                  <a:solidFill>
                    <a:schemeClr val="tx1"/>
                  </a:solidFill>
                  <a:latin typeface="+mn-ea"/>
                </a:rPr>
                <a:t>名</a:t>
              </a:r>
              <a:r>
                <a:rPr lang="en-US" altLang="ja-JP" dirty="0">
                  <a:solidFill>
                    <a:schemeClr val="tx1"/>
                  </a:solidFill>
                  <a:latin typeface="+mn-ea"/>
                </a:rPr>
                <a:t>, </a:t>
              </a:r>
              <a:r>
                <a:rPr lang="ja-JP" altLang="en-US">
                  <a:solidFill>
                    <a:schemeClr val="tx1"/>
                  </a:solidFill>
                  <a:latin typeface="+mn-ea"/>
                </a:rPr>
                <a:t>実働</a:t>
              </a:r>
              <a:r>
                <a:rPr lang="en-US" altLang="ja-JP" dirty="0">
                  <a:solidFill>
                    <a:schemeClr val="tx1"/>
                  </a:solidFill>
                  <a:latin typeface="+mn-ea"/>
                </a:rPr>
                <a:t>30</a:t>
              </a:r>
              <a:r>
                <a:rPr lang="ja-JP" altLang="en-US">
                  <a:solidFill>
                    <a:schemeClr val="tx1"/>
                  </a:solidFill>
                  <a:latin typeface="+mn-ea"/>
                </a:rPr>
                <a:t>名</a:t>
              </a:r>
              <a:r>
                <a:rPr lang="en-US" altLang="ja-JP" dirty="0">
                  <a:solidFill>
                    <a:schemeClr val="tx1"/>
                  </a:solidFill>
                  <a:latin typeface="+mn-ea"/>
                </a:rPr>
                <a:t>)</a:t>
              </a:r>
            </a:p>
            <a:p>
              <a:pPr algn="ctr"/>
              <a:r>
                <a:rPr lang="ja-JP" altLang="en-US">
                  <a:solidFill>
                    <a:schemeClr val="tx1"/>
                  </a:solidFill>
                  <a:latin typeface="+mn-ea"/>
                </a:rPr>
                <a:t>観測家が中心</a:t>
              </a:r>
              <a:endParaRPr kumimoji="1" lang="ja-JP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2" name="左右矢印 31">
              <a:extLst>
                <a:ext uri="{FF2B5EF4-FFF2-40B4-BE49-F238E27FC236}">
                  <a16:creationId xmlns:a16="http://schemas.microsoft.com/office/drawing/2014/main" id="{91FEF7B0-A259-7342-824E-FF32F575EC1A}"/>
                </a:ext>
              </a:extLst>
            </p:cNvPr>
            <p:cNvSpPr/>
            <p:nvPr/>
          </p:nvSpPr>
          <p:spPr>
            <a:xfrm>
              <a:off x="13222" y="2777976"/>
              <a:ext cx="9035084" cy="461473"/>
            </a:xfrm>
            <a:prstGeom prst="left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bg1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C0E3BBA-F736-7F4E-83E0-1326907A3C80}"/>
                </a:ext>
              </a:extLst>
            </p:cNvPr>
            <p:cNvSpPr txBox="1"/>
            <p:nvPr/>
          </p:nvSpPr>
          <p:spPr>
            <a:xfrm>
              <a:off x="233916" y="2882389"/>
              <a:ext cx="86123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+mn-ea"/>
                </a:rPr>
                <a:t>      MWA/LOFAR          ASKAP</a:t>
              </a:r>
              <a:r>
                <a:rPr lang="en-US" altLang="ja-JP" sz="1200" dirty="0">
                  <a:latin typeface="+mn-ea"/>
                </a:rPr>
                <a:t>/Parkes/</a:t>
              </a:r>
              <a:r>
                <a:rPr lang="en-US" altLang="ja-JP" sz="1200" dirty="0" err="1">
                  <a:latin typeface="+mn-ea"/>
                </a:rPr>
                <a:t>MeerKAT</a:t>
              </a:r>
              <a:r>
                <a:rPr kumimoji="1" lang="en-US" altLang="ja-JP" sz="1200" dirty="0">
                  <a:latin typeface="+mn-ea"/>
                </a:rPr>
                <a:t>                  JVN                               </a:t>
              </a:r>
              <a:r>
                <a:rPr kumimoji="1" lang="en-US" altLang="ja-JP" sz="1200" dirty="0" err="1">
                  <a:latin typeface="+mn-ea"/>
                </a:rPr>
                <a:t>KaVA</a:t>
              </a:r>
              <a:r>
                <a:rPr lang="en-US" altLang="ja-JP" sz="1200" dirty="0">
                  <a:latin typeface="+mn-ea"/>
                </a:rPr>
                <a:t>/EAVN</a:t>
              </a:r>
            </a:p>
            <a:p>
              <a:r>
                <a:rPr lang="en-US" altLang="ja-JP" dirty="0">
                  <a:latin typeface="+mj-ea"/>
                </a:rPr>
                <a:t>   100 MHz                    1 GHz                  6.7/8 GHz                22 GHz</a:t>
              </a:r>
              <a:endParaRPr lang="ja-JP" altLang="en-US">
                <a:latin typeface="+mj-ea"/>
              </a:endParaRPr>
            </a:p>
          </p:txBody>
        </p:sp>
        <p:sp>
          <p:nvSpPr>
            <p:cNvPr id="45" name="左右矢印 44">
              <a:extLst>
                <a:ext uri="{FF2B5EF4-FFF2-40B4-BE49-F238E27FC236}">
                  <a16:creationId xmlns:a16="http://schemas.microsoft.com/office/drawing/2014/main" id="{F7350E64-C91E-EB48-95E1-3B56EB3DE4A1}"/>
                </a:ext>
              </a:extLst>
            </p:cNvPr>
            <p:cNvSpPr/>
            <p:nvPr/>
          </p:nvSpPr>
          <p:spPr>
            <a:xfrm>
              <a:off x="3870250" y="1728103"/>
              <a:ext cx="1382233" cy="425302"/>
            </a:xfrm>
            <a:prstGeom prst="left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0440A787-0B75-EB4E-AB7F-C2C2808403DD}"/>
                </a:ext>
              </a:extLst>
            </p:cNvPr>
            <p:cNvSpPr txBox="1"/>
            <p:nvPr/>
          </p:nvSpPr>
          <p:spPr>
            <a:xfrm>
              <a:off x="4197537" y="1671449"/>
              <a:ext cx="7489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200">
                  <a:solidFill>
                    <a:schemeClr val="accent1"/>
                  </a:solidFill>
                </a:rPr>
                <a:t>波及</a:t>
              </a:r>
              <a:endParaRPr kumimoji="1" lang="ja-JP" altLang="en-US" sz="2200">
                <a:solidFill>
                  <a:schemeClr val="accent1"/>
                </a:solidFill>
              </a:endParaRPr>
            </a:p>
          </p:txBody>
        </p:sp>
        <p:sp>
          <p:nvSpPr>
            <p:cNvPr id="50" name="右矢印 49">
              <a:extLst>
                <a:ext uri="{FF2B5EF4-FFF2-40B4-BE49-F238E27FC236}">
                  <a16:creationId xmlns:a16="http://schemas.microsoft.com/office/drawing/2014/main" id="{79A43170-6EF2-0147-B4BB-E3F912AA4FF0}"/>
                </a:ext>
              </a:extLst>
            </p:cNvPr>
            <p:cNvSpPr/>
            <p:nvPr/>
          </p:nvSpPr>
          <p:spPr>
            <a:xfrm rot="3825329">
              <a:off x="7653738" y="2453616"/>
              <a:ext cx="394877" cy="379711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右矢印 43">
              <a:extLst>
                <a:ext uri="{FF2B5EF4-FFF2-40B4-BE49-F238E27FC236}">
                  <a16:creationId xmlns:a16="http://schemas.microsoft.com/office/drawing/2014/main" id="{8B77755F-3D72-F64E-8641-88B257E3E7E3}"/>
                </a:ext>
              </a:extLst>
            </p:cNvPr>
            <p:cNvSpPr/>
            <p:nvPr/>
          </p:nvSpPr>
          <p:spPr>
            <a:xfrm rot="8314830">
              <a:off x="4096350" y="2342301"/>
              <a:ext cx="860084" cy="379711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右矢印 51">
              <a:extLst>
                <a:ext uri="{FF2B5EF4-FFF2-40B4-BE49-F238E27FC236}">
                  <a16:creationId xmlns:a16="http://schemas.microsoft.com/office/drawing/2014/main" id="{BA9B1047-EBA9-C04E-BFF0-BB438B17DF1F}"/>
                </a:ext>
              </a:extLst>
            </p:cNvPr>
            <p:cNvSpPr/>
            <p:nvPr/>
          </p:nvSpPr>
          <p:spPr>
            <a:xfrm rot="2544554">
              <a:off x="4019085" y="2320654"/>
              <a:ext cx="929747" cy="379711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B07F4C1D-DD1D-2F4E-9F20-77DFB0338772}"/>
                </a:ext>
              </a:extLst>
            </p:cNvPr>
            <p:cNvSpPr txBox="1"/>
            <p:nvPr/>
          </p:nvSpPr>
          <p:spPr>
            <a:xfrm>
              <a:off x="3248559" y="1160285"/>
              <a:ext cx="264687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b="1" dirty="0">
                  <a:solidFill>
                    <a:schemeClr val="accent6"/>
                  </a:solidFill>
                  <a:latin typeface="+mn-ea"/>
                </a:rPr>
                <a:t>SKA</a:t>
              </a:r>
            </a:p>
            <a:p>
              <a:pPr algn="ctr"/>
              <a:endParaRPr kumimoji="1" lang="en-US" altLang="ja-JP" sz="3200" b="1" dirty="0">
                <a:solidFill>
                  <a:schemeClr val="accent6"/>
                </a:solidFill>
                <a:latin typeface="+mn-ea"/>
              </a:endParaRPr>
            </a:p>
            <a:p>
              <a:pPr algn="ctr"/>
              <a:r>
                <a:rPr kumimoji="1" lang="ja-JP" altLang="en-US" sz="3200" b="1">
                  <a:solidFill>
                    <a:schemeClr val="accent6"/>
                  </a:solidFill>
                  <a:latin typeface="+mn-ea"/>
                </a:rPr>
                <a:t>コミュニティ</a:t>
              </a:r>
              <a:endParaRPr kumimoji="1" lang="en-US" altLang="ja-JP" sz="3200" b="1" dirty="0">
                <a:solidFill>
                  <a:schemeClr val="accent6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2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989728-C024-486A-9E48-BADA7C35B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Global</a:t>
            </a:r>
            <a:r>
              <a:rPr kumimoji="1" lang="ja-JP" altLang="en-US" dirty="0"/>
              <a:t> </a:t>
            </a:r>
            <a:r>
              <a:rPr kumimoji="1" lang="en-US" altLang="ja-JP" dirty="0"/>
              <a:t>Array</a:t>
            </a:r>
            <a:r>
              <a:rPr kumimoji="1" lang="ja-JP" altLang="en-US" dirty="0"/>
              <a:t> 分布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0F83DA5C-8199-4B07-9395-2C0DE576B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27106"/>
            <a:ext cx="8756650" cy="4840148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01CC7B-5323-45DD-ABBE-BBF9416B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A226A0-6EC3-4984-8F01-6CCC41B4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D2D2B0-F75C-49D4-8026-2EB45ED62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8" name="コンテンツ プレースホルダー 3">
            <a:extLst>
              <a:ext uri="{FF2B5EF4-FFF2-40B4-BE49-F238E27FC236}">
                <a16:creationId xmlns:a16="http://schemas.microsoft.com/office/drawing/2014/main" id="{BFBF988E-45DE-4E16-B78F-967A83005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856" y="5340779"/>
            <a:ext cx="1452949" cy="1452949"/>
          </a:xfrm>
          <a:prstGeom prst="rect">
            <a:avLst/>
          </a:prstGeom>
        </p:spPr>
      </p:pic>
      <p:pic>
        <p:nvPicPr>
          <p:cNvPr id="10" name="Picture 2" descr="https://www.skatelescope.org/wp-content/uploads/gallery/ska-telescopes-2018-version/SKA1_AU_closeup_highres.jpg">
            <a:extLst>
              <a:ext uri="{FF2B5EF4-FFF2-40B4-BE49-F238E27FC236}">
                <a16:creationId xmlns:a16="http://schemas.microsoft.com/office/drawing/2014/main" id="{22B52BD4-3AC4-4A2C-82AE-16295F4CB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661" y="5391788"/>
            <a:ext cx="1350933" cy="135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矢印: 左 10">
            <a:extLst>
              <a:ext uri="{FF2B5EF4-FFF2-40B4-BE49-F238E27FC236}">
                <a16:creationId xmlns:a16="http://schemas.microsoft.com/office/drawing/2014/main" id="{30E2DC1E-20ED-4B3D-A6EA-BED6D8C4051E}"/>
              </a:ext>
            </a:extLst>
          </p:cNvPr>
          <p:cNvSpPr/>
          <p:nvPr/>
        </p:nvSpPr>
        <p:spPr>
          <a:xfrm rot="19298395">
            <a:off x="4218592" y="5099899"/>
            <a:ext cx="661123" cy="583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/>
              <a:t>SKA</a:t>
            </a:r>
            <a:r>
              <a:rPr lang="ja-JP" altLang="en-US" sz="1000" dirty="0"/>
              <a:t>　</a:t>
            </a:r>
            <a:r>
              <a:rPr kumimoji="1" lang="en-US" altLang="ja-JP" sz="1000" dirty="0"/>
              <a:t>Mid </a:t>
            </a:r>
            <a:endParaRPr kumimoji="1" lang="ja-JP" altLang="en-US" sz="1000" dirty="0"/>
          </a:p>
        </p:txBody>
      </p:sp>
      <p:sp>
        <p:nvSpPr>
          <p:cNvPr id="13" name="矢印: 左 12">
            <a:extLst>
              <a:ext uri="{FF2B5EF4-FFF2-40B4-BE49-F238E27FC236}">
                <a16:creationId xmlns:a16="http://schemas.microsoft.com/office/drawing/2014/main" id="{E9C1DE7F-926E-495C-9853-AEC9F2E39DA2}"/>
              </a:ext>
            </a:extLst>
          </p:cNvPr>
          <p:cNvSpPr/>
          <p:nvPr/>
        </p:nvSpPr>
        <p:spPr>
          <a:xfrm rot="19298395">
            <a:off x="6411237" y="5187415"/>
            <a:ext cx="661123" cy="583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/>
              <a:t>SKA</a:t>
            </a:r>
            <a:r>
              <a:rPr lang="ja-JP" altLang="en-US" sz="1000" dirty="0"/>
              <a:t>　</a:t>
            </a:r>
            <a:r>
              <a:rPr kumimoji="1" lang="en-US" altLang="ja-JP" sz="1000" dirty="0"/>
              <a:t>Low </a:t>
            </a:r>
            <a:endParaRPr kumimoji="1" lang="ja-JP" altLang="en-US" sz="1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36A379-A742-4C3A-85CA-C845B89ADBFD}"/>
              </a:ext>
            </a:extLst>
          </p:cNvPr>
          <p:cNvSpPr txBox="1"/>
          <p:nvPr/>
        </p:nvSpPr>
        <p:spPr>
          <a:xfrm>
            <a:off x="5470660" y="1155032"/>
            <a:ext cx="340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2018</a:t>
            </a:r>
            <a:r>
              <a:rPr kumimoji="1" lang="ja-JP" altLang="en-US" dirty="0"/>
              <a:t>年</a:t>
            </a:r>
            <a:r>
              <a:rPr kumimoji="1" lang="en-US" altLang="ja-JP" dirty="0"/>
              <a:t>5</a:t>
            </a:r>
            <a:r>
              <a:rPr kumimoji="1" lang="ja-JP" altLang="en-US" dirty="0"/>
              <a:t>月　</a:t>
            </a:r>
            <a:r>
              <a:rPr kumimoji="1" lang="en-US" altLang="ja-JP" dirty="0"/>
              <a:t>EVN</a:t>
            </a:r>
            <a:r>
              <a:rPr lang="ja-JP" altLang="en-US" dirty="0"/>
              <a:t> </a:t>
            </a:r>
            <a:r>
              <a:rPr lang="en-US" altLang="ja-JP" dirty="0"/>
              <a:t>BD</a:t>
            </a:r>
            <a:r>
              <a:rPr lang="ja-JP" altLang="en-US" dirty="0"/>
              <a:t>で議論のキックオフ　（</a:t>
            </a:r>
            <a:r>
              <a:rPr lang="en-US" altLang="ja-JP" dirty="0"/>
              <a:t>Astro2020)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1501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A69643-890B-44E6-83EA-B86123F6B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Possible bands of Global Array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E8E6F5E-A321-4ABB-8DCB-7DF2E40CF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L band  1405-1440MHz,  1625-1705MHz</a:t>
            </a:r>
          </a:p>
          <a:p>
            <a:pPr lvl="1"/>
            <a:r>
              <a:rPr lang="en-US" altLang="ja-JP" b="1" dirty="0">
                <a:solidFill>
                  <a:schemeClr val="accent1"/>
                </a:solidFill>
              </a:rPr>
              <a:t>VLBA, LBA, EVN, </a:t>
            </a:r>
            <a:r>
              <a:rPr lang="en-US" altLang="ja-JP" b="1" u="sng" dirty="0">
                <a:solidFill>
                  <a:schemeClr val="accent1"/>
                </a:solidFill>
              </a:rPr>
              <a:t>EAVN (</a:t>
            </a:r>
            <a:r>
              <a:rPr lang="en-US" altLang="ja-JP" b="1" u="sng" dirty="0" err="1">
                <a:solidFill>
                  <a:schemeClr val="accent1"/>
                </a:solidFill>
              </a:rPr>
              <a:t>Tianma</a:t>
            </a:r>
            <a:r>
              <a:rPr lang="en-US" altLang="ja-JP" b="1" u="sng" dirty="0">
                <a:solidFill>
                  <a:schemeClr val="accent1"/>
                </a:solidFill>
              </a:rPr>
              <a:t>, Usuda, Kashima)</a:t>
            </a:r>
          </a:p>
          <a:p>
            <a:r>
              <a:rPr lang="en-US" altLang="ja-JP" dirty="0"/>
              <a:t>C band 6500-6725 MHz</a:t>
            </a:r>
          </a:p>
          <a:p>
            <a:pPr lvl="1"/>
            <a:r>
              <a:rPr lang="en-US" altLang="ja-JP" b="1" dirty="0">
                <a:solidFill>
                  <a:schemeClr val="accent1"/>
                </a:solidFill>
              </a:rPr>
              <a:t>VLBA, LBA</a:t>
            </a:r>
            <a:r>
              <a:rPr lang="ja-JP" altLang="en-US" b="1" dirty="0">
                <a:solidFill>
                  <a:schemeClr val="accent1"/>
                </a:solidFill>
              </a:rPr>
              <a:t>*</a:t>
            </a:r>
            <a:r>
              <a:rPr lang="en-US" altLang="ja-JP" b="1" dirty="0">
                <a:solidFill>
                  <a:schemeClr val="accent1"/>
                </a:solidFill>
              </a:rPr>
              <a:t>, EVN, </a:t>
            </a:r>
            <a:r>
              <a:rPr lang="en-US" altLang="ja-JP" b="1" u="sng" dirty="0">
                <a:solidFill>
                  <a:schemeClr val="accent1"/>
                </a:solidFill>
              </a:rPr>
              <a:t>EAVN(VERA, Kashima, Yamaguchi, Usuda)</a:t>
            </a:r>
            <a:r>
              <a:rPr lang="ja-JP" altLang="en-US" b="1" dirty="0">
                <a:solidFill>
                  <a:schemeClr val="accent1"/>
                </a:solidFill>
              </a:rPr>
              <a:t>　</a:t>
            </a:r>
            <a:r>
              <a:rPr lang="ja-JP" altLang="en-US" sz="1800" b="1" dirty="0">
                <a:solidFill>
                  <a:schemeClr val="accent1"/>
                </a:solidFill>
              </a:rPr>
              <a:t>＊</a:t>
            </a:r>
            <a:r>
              <a:rPr lang="en-US" altLang="ja-JP" sz="1800" b="1" dirty="0">
                <a:solidFill>
                  <a:schemeClr val="accent1"/>
                </a:solidFill>
              </a:rPr>
              <a:t>6564MHz</a:t>
            </a:r>
            <a:r>
              <a:rPr lang="ja-JP" altLang="en-US" sz="1800" b="1" dirty="0">
                <a:solidFill>
                  <a:schemeClr val="accent1"/>
                </a:solidFill>
              </a:rPr>
              <a:t>まで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r>
              <a:rPr lang="en-US" altLang="ja-JP" dirty="0"/>
              <a:t>K band 22100-22500 MHz</a:t>
            </a:r>
          </a:p>
          <a:p>
            <a:pPr lvl="1"/>
            <a:r>
              <a:rPr lang="en-US" altLang="ja-JP" b="1" dirty="0">
                <a:solidFill>
                  <a:schemeClr val="accent1"/>
                </a:solidFill>
              </a:rPr>
              <a:t>VLBA, LBA, EVN, EAVN</a:t>
            </a:r>
          </a:p>
          <a:p>
            <a:r>
              <a:rPr lang="en-US" altLang="ja-JP" dirty="0"/>
              <a:t>Q band 42500-44110 MHz</a:t>
            </a:r>
          </a:p>
          <a:p>
            <a:pPr lvl="1"/>
            <a:r>
              <a:rPr lang="en-US" altLang="ja-JP" b="1" dirty="0">
                <a:solidFill>
                  <a:schemeClr val="accent1"/>
                </a:solidFill>
              </a:rPr>
              <a:t>VLBA, LBA(ATCA), EVN(</a:t>
            </a:r>
            <a:r>
              <a:rPr lang="en-US" altLang="ja-JP" b="1" dirty="0" err="1">
                <a:solidFill>
                  <a:schemeClr val="accent1"/>
                </a:solidFill>
              </a:rPr>
              <a:t>Ef</a:t>
            </a:r>
            <a:r>
              <a:rPr lang="en-US" altLang="ja-JP" b="1" dirty="0">
                <a:solidFill>
                  <a:schemeClr val="accent1"/>
                </a:solidFill>
              </a:rPr>
              <a:t>, </a:t>
            </a:r>
            <a:r>
              <a:rPr lang="en-US" altLang="ja-JP" b="1" dirty="0" err="1">
                <a:solidFill>
                  <a:schemeClr val="accent1"/>
                </a:solidFill>
              </a:rPr>
              <a:t>Yb</a:t>
            </a:r>
            <a:r>
              <a:rPr lang="en-US" altLang="ja-JP" b="1" dirty="0">
                <a:solidFill>
                  <a:schemeClr val="accent1"/>
                </a:solidFill>
              </a:rPr>
              <a:t>, </a:t>
            </a:r>
            <a:r>
              <a:rPr lang="en-US" altLang="ja-JP" b="1" dirty="0" err="1">
                <a:solidFill>
                  <a:schemeClr val="accent1"/>
                </a:solidFill>
              </a:rPr>
              <a:t>Pv</a:t>
            </a:r>
            <a:r>
              <a:rPr lang="en-US" altLang="ja-JP" b="1" dirty="0">
                <a:solidFill>
                  <a:schemeClr val="accent1"/>
                </a:solidFill>
              </a:rPr>
              <a:t>..), EAVN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3348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67029F-72ED-4A30-BF79-60E0FC983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プロジェクト申請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115309-6337-4121-A327-5DF56FC00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/>
              <a:t>4</a:t>
            </a:r>
            <a:r>
              <a:rPr lang="ja-JP" altLang="en-US" dirty="0"/>
              <a:t>月</a:t>
            </a:r>
            <a:r>
              <a:rPr lang="en-US" altLang="ja-JP" dirty="0"/>
              <a:t>24</a:t>
            </a:r>
            <a:r>
              <a:rPr lang="ja-JP" altLang="en-US" dirty="0"/>
              <a:t>日の国立天文台幹事会議（新執行部）においてサブプロジェクトの申請は却下された。その主な理由は、</a:t>
            </a:r>
          </a:p>
          <a:p>
            <a:pPr lvl="1"/>
            <a:r>
              <a:rPr lang="ja-JP" altLang="en-US" dirty="0"/>
              <a:t>新しいプロジェクトに参画するという点で、新しい科学戦略委員会で他の将来計画プロジェクト（</a:t>
            </a:r>
            <a:r>
              <a:rPr lang="en-US" altLang="ja-JP" dirty="0" err="1"/>
              <a:t>ngVLA</a:t>
            </a:r>
            <a:r>
              <a:rPr lang="ja-JP" altLang="en-US" dirty="0"/>
              <a:t>など）と比較検討して意思決定を行うべきである。</a:t>
            </a:r>
          </a:p>
          <a:p>
            <a:pPr lvl="1"/>
            <a:r>
              <a:rPr lang="ja-JP" altLang="en-US" dirty="0"/>
              <a:t> 今後</a:t>
            </a:r>
            <a:r>
              <a:rPr lang="en-US" altLang="ja-JP" dirty="0"/>
              <a:t>TMT</a:t>
            </a:r>
            <a:r>
              <a:rPr lang="ja-JP" altLang="en-US" dirty="0" err="1"/>
              <a:t>での予算増が</a:t>
            </a:r>
            <a:r>
              <a:rPr lang="ja-JP" altLang="en-US" dirty="0"/>
              <a:t>見込まれる中で、</a:t>
            </a:r>
            <a:r>
              <a:rPr lang="en-US" altLang="ja-JP" dirty="0"/>
              <a:t>SKA</a:t>
            </a:r>
            <a:r>
              <a:rPr lang="ja-JP" altLang="en-US" dirty="0"/>
              <a:t>に割ける予算があるか懸念される</a:t>
            </a:r>
          </a:p>
          <a:p>
            <a:pPr lvl="1"/>
            <a:r>
              <a:rPr lang="ja-JP" altLang="en-US" dirty="0"/>
              <a:t>水沢の将来計画との整理が不十分</a:t>
            </a:r>
            <a:endParaRPr lang="en-US" altLang="ja-JP" dirty="0"/>
          </a:p>
          <a:p>
            <a:r>
              <a:rPr kumimoji="1" lang="ja-JP" altLang="en-US" dirty="0"/>
              <a:t>その後、台長、執行部と協議、幹事会議でも説明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新規のプロジェクト申請は、随時行うことができるようになったので、</a:t>
            </a:r>
            <a:r>
              <a:rPr kumimoji="1" lang="en-US" altLang="ja-JP" dirty="0"/>
              <a:t>A</a:t>
            </a:r>
            <a:r>
              <a:rPr kumimoji="1" lang="ja-JP" altLang="en-US" dirty="0"/>
              <a:t>プロジェクトを申請準備中</a:t>
            </a:r>
            <a:endParaRPr kumimoji="1" lang="en-US" altLang="ja-JP" dirty="0"/>
          </a:p>
          <a:p>
            <a:pPr lvl="1"/>
            <a:r>
              <a:rPr lang="ja-JP" altLang="en-US" dirty="0"/>
              <a:t>台長からは、概算要求を行うことも検討するように指示</a:t>
            </a:r>
            <a:endParaRPr lang="en-US" altLang="ja-JP" dirty="0"/>
          </a:p>
          <a:p>
            <a:pPr lvl="1"/>
            <a:r>
              <a:rPr kumimoji="1" lang="en-US" altLang="ja-JP" dirty="0"/>
              <a:t>9</a:t>
            </a:r>
            <a:r>
              <a:rPr kumimoji="1" lang="ja-JP" altLang="en-US" dirty="0"/>
              <a:t>月</a:t>
            </a:r>
            <a:r>
              <a:rPr kumimoji="1" lang="en-US" altLang="ja-JP" dirty="0"/>
              <a:t>11</a:t>
            </a:r>
            <a:r>
              <a:rPr kumimoji="1" lang="ja-JP" altLang="en-US"/>
              <a:t>日国立天文台幹事会議で進捗の報告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CE71303-ED37-4AAF-A509-E8827E4E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A70620-5B03-4C03-8E7C-619BE139E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011AA8-7B5B-4186-BC24-820B90DA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9917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741262-2D9D-4825-B627-1C94BE52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SKA</a:t>
            </a:r>
            <a:r>
              <a:rPr kumimoji="1" lang="ja-JP" altLang="en-US" dirty="0"/>
              <a:t> </a:t>
            </a:r>
            <a:r>
              <a:rPr kumimoji="1" lang="en-US" altLang="ja-JP" dirty="0"/>
              <a:t>HQ</a:t>
            </a:r>
            <a:r>
              <a:rPr kumimoji="1" lang="ja-JP" altLang="en-US" dirty="0"/>
              <a:t>訪問（</a:t>
            </a:r>
            <a:r>
              <a:rPr kumimoji="1" lang="en-US" altLang="ja-JP" dirty="0"/>
              <a:t>6</a:t>
            </a:r>
            <a:r>
              <a:rPr kumimoji="1" lang="ja-JP" altLang="en-US" dirty="0"/>
              <a:t>月</a:t>
            </a:r>
            <a:r>
              <a:rPr kumimoji="1" lang="en-US" altLang="ja-JP" dirty="0"/>
              <a:t>26-29</a:t>
            </a:r>
            <a:r>
              <a:rPr kumimoji="1" lang="ja-JP" altLang="en-US" dirty="0"/>
              <a:t>日）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1371A8-84B5-42A9-A59D-4EC57F3D4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日本の状況の説明</a:t>
            </a:r>
            <a:endParaRPr kumimoji="1" lang="en-US" altLang="ja-JP" dirty="0"/>
          </a:p>
          <a:p>
            <a:r>
              <a:rPr lang="ja-JP" altLang="en-US" dirty="0"/>
              <a:t>参加の形態</a:t>
            </a:r>
            <a:endParaRPr lang="en-US" altLang="ja-JP" dirty="0"/>
          </a:p>
          <a:p>
            <a:pPr lvl="1"/>
            <a:r>
              <a:rPr kumimoji="1" lang="en-US" altLang="ja-JP" dirty="0"/>
              <a:t>Associate</a:t>
            </a:r>
            <a:r>
              <a:rPr kumimoji="1" lang="ja-JP" altLang="en-US" dirty="0"/>
              <a:t> </a:t>
            </a:r>
            <a:r>
              <a:rPr kumimoji="1" lang="en-US" altLang="ja-JP" dirty="0"/>
              <a:t>member</a:t>
            </a:r>
            <a:r>
              <a:rPr kumimoji="1" lang="ja-JP" altLang="en-US" dirty="0"/>
              <a:t>としての参加の可能性</a:t>
            </a:r>
            <a:endParaRPr kumimoji="1" lang="en-US" altLang="ja-JP" dirty="0"/>
          </a:p>
          <a:p>
            <a:pPr lvl="1"/>
            <a:r>
              <a:rPr lang="ja-JP" altLang="en-US" dirty="0"/>
              <a:t>観測時間は、貢献割合に応じることが基本</a:t>
            </a:r>
            <a:endParaRPr lang="en-US" altLang="ja-JP" dirty="0"/>
          </a:p>
          <a:p>
            <a:r>
              <a:rPr kumimoji="1" lang="ja-JP" altLang="en-US" dirty="0"/>
              <a:t>日本の貢献の可能性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総合試験、性能試験（</a:t>
            </a:r>
            <a:r>
              <a:rPr kumimoji="1" lang="en-US" altLang="ja-JP" dirty="0"/>
              <a:t>AIV,SC)</a:t>
            </a:r>
            <a:r>
              <a:rPr kumimoji="1" lang="ja-JP" altLang="en-US" dirty="0" err="1"/>
              <a:t>への</a:t>
            </a:r>
            <a:r>
              <a:rPr kumimoji="1" lang="ja-JP" altLang="en-US" dirty="0"/>
              <a:t>参加</a:t>
            </a:r>
            <a:endParaRPr kumimoji="1" lang="en-US" altLang="ja-JP" dirty="0"/>
          </a:p>
          <a:p>
            <a:pPr lvl="2"/>
            <a:r>
              <a:rPr kumimoji="1" lang="en-US" altLang="ja-JP" dirty="0"/>
              <a:t>Scanning</a:t>
            </a:r>
            <a:r>
              <a:rPr kumimoji="1" lang="ja-JP" altLang="en-US" dirty="0"/>
              <a:t> </a:t>
            </a:r>
            <a:r>
              <a:rPr kumimoji="1" lang="en-US" altLang="ja-JP" dirty="0"/>
              <a:t>interferometer</a:t>
            </a:r>
            <a:r>
              <a:rPr kumimoji="1" lang="ja-JP" altLang="en-US" dirty="0"/>
              <a:t>の検討依頼</a:t>
            </a:r>
            <a:endParaRPr kumimoji="1" lang="en-US" altLang="ja-JP" dirty="0"/>
          </a:p>
          <a:p>
            <a:pPr lvl="1"/>
            <a:r>
              <a:rPr lang="ja-JP" altLang="en-US" dirty="0"/>
              <a:t>受信機（</a:t>
            </a:r>
            <a:r>
              <a:rPr lang="en-US" altLang="ja-JP" dirty="0"/>
              <a:t>Band5c</a:t>
            </a:r>
            <a:r>
              <a:rPr lang="ja-JP" altLang="en-US" dirty="0"/>
              <a:t>）→</a:t>
            </a:r>
            <a:r>
              <a:rPr lang="en-US" altLang="ja-JP" dirty="0" err="1"/>
              <a:t>BandB</a:t>
            </a:r>
            <a:r>
              <a:rPr lang="ja-JP" altLang="en-US" dirty="0"/>
              <a:t>＋冷凍機・</a:t>
            </a:r>
            <a:r>
              <a:rPr lang="en-US" altLang="ja-JP" dirty="0" err="1"/>
              <a:t>Dewer</a:t>
            </a:r>
            <a:r>
              <a:rPr lang="ja-JP" altLang="en-US" dirty="0"/>
              <a:t>の検討依頼</a:t>
            </a:r>
            <a:endParaRPr lang="en-US" altLang="ja-JP" dirty="0"/>
          </a:p>
          <a:p>
            <a:pPr lvl="1"/>
            <a:r>
              <a:rPr kumimoji="1" lang="en-US" altLang="ja-JP" dirty="0"/>
              <a:t>VLBI</a:t>
            </a:r>
            <a:r>
              <a:rPr kumimoji="1" lang="ja-JP" altLang="en-US" dirty="0"/>
              <a:t> </a:t>
            </a:r>
            <a:r>
              <a:rPr kumimoji="1" lang="en-US" altLang="ja-JP" dirty="0"/>
              <a:t>BE</a:t>
            </a:r>
            <a:r>
              <a:rPr kumimoji="1" lang="ja-JP" altLang="en-US" dirty="0"/>
              <a:t>　（</a:t>
            </a:r>
            <a:r>
              <a:rPr kumimoji="1" lang="en-US" altLang="ja-JP" dirty="0"/>
              <a:t>CSP</a:t>
            </a:r>
            <a:r>
              <a:rPr kumimoji="1" lang="ja-JP" altLang="en-US" dirty="0"/>
              <a:t>との</a:t>
            </a:r>
            <a:r>
              <a:rPr kumimoji="1" lang="en-US" altLang="ja-JP" dirty="0"/>
              <a:t>IF</a:t>
            </a:r>
            <a:r>
              <a:rPr kumimoji="1" lang="ja-JP" altLang="en-US" dirty="0"/>
              <a:t>は　</a:t>
            </a:r>
            <a:r>
              <a:rPr kumimoji="1" lang="en-US" altLang="ja-JP" dirty="0"/>
              <a:t>VDIF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marL="457200" lvl="1" indent="0">
              <a:buNone/>
            </a:pP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E097D3B-FAC7-4DF8-91E1-B0BA06BE9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9B84B6-A043-4B9E-BC2D-2513257B8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41D0F1-0B21-42FC-BBA8-65E7D1D6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324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8BF3BD-784D-4B4D-B739-D933661A7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東アジアとの連携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11F0F4-5566-46DE-9A06-51DFD40E6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5</a:t>
            </a:r>
            <a:r>
              <a:rPr kumimoji="1" lang="ja-JP" altLang="en-US" dirty="0"/>
              <a:t>月</a:t>
            </a:r>
            <a:r>
              <a:rPr kumimoji="1" lang="en-US" altLang="ja-JP" dirty="0"/>
              <a:t>14</a:t>
            </a:r>
            <a:r>
              <a:rPr kumimoji="1" lang="ja-JP" altLang="en-US" dirty="0"/>
              <a:t>日　上海天文台との連携打ち合わせ</a:t>
            </a:r>
            <a:endParaRPr kumimoji="1" lang="en-US" altLang="ja-JP" dirty="0"/>
          </a:p>
          <a:p>
            <a:pPr lvl="1"/>
            <a:r>
              <a:rPr lang="ja-JP" altLang="en-US" dirty="0"/>
              <a:t>上海が予算申請する</a:t>
            </a:r>
            <a:r>
              <a:rPr lang="en-US" altLang="ja-JP" dirty="0"/>
              <a:t>SKA</a:t>
            </a:r>
            <a:r>
              <a:rPr lang="ja-JP" altLang="en-US" dirty="0"/>
              <a:t> </a:t>
            </a:r>
            <a:r>
              <a:rPr lang="en-US" altLang="ja-JP" dirty="0"/>
              <a:t>Reginal</a:t>
            </a:r>
            <a:r>
              <a:rPr lang="ja-JP" altLang="en-US" dirty="0"/>
              <a:t> </a:t>
            </a:r>
            <a:r>
              <a:rPr lang="en-US" altLang="ja-JP" dirty="0"/>
              <a:t>Center</a:t>
            </a:r>
            <a:r>
              <a:rPr lang="ja-JP" altLang="en-US" dirty="0"/>
              <a:t>（</a:t>
            </a:r>
            <a:r>
              <a:rPr lang="en-US" altLang="ja-JP" dirty="0"/>
              <a:t>SRC)</a:t>
            </a:r>
            <a:r>
              <a:rPr lang="ja-JP" altLang="en-US" dirty="0" err="1"/>
              <a:t>への</a:t>
            </a:r>
            <a:r>
              <a:rPr lang="ja-JP" altLang="en-US" dirty="0"/>
              <a:t>連携</a:t>
            </a:r>
            <a:endParaRPr lang="en-US" altLang="ja-JP" dirty="0"/>
          </a:p>
          <a:p>
            <a:pPr lvl="1"/>
            <a:r>
              <a:rPr lang="ja-JP" altLang="en-US" dirty="0"/>
              <a:t>東アジア</a:t>
            </a:r>
            <a:r>
              <a:rPr lang="en-US" altLang="ja-JP" dirty="0"/>
              <a:t>SKA</a:t>
            </a:r>
            <a:r>
              <a:rPr lang="ja-JP" altLang="en-US" dirty="0"/>
              <a:t>　</a:t>
            </a:r>
            <a:r>
              <a:rPr lang="en-US" altLang="ja-JP" dirty="0"/>
              <a:t>WS</a:t>
            </a:r>
            <a:r>
              <a:rPr lang="ja-JP" altLang="en-US" dirty="0"/>
              <a:t>の提案</a:t>
            </a:r>
            <a:endParaRPr lang="en-US" altLang="ja-JP" dirty="0"/>
          </a:p>
          <a:p>
            <a:pPr lvl="1"/>
            <a:r>
              <a:rPr kumimoji="1" lang="ja-JP" altLang="en-US" dirty="0"/>
              <a:t>上海天文台（</a:t>
            </a:r>
            <a:r>
              <a:rPr kumimoji="1" lang="en-US" altLang="ja-JP" dirty="0"/>
              <a:t>An</a:t>
            </a:r>
            <a:r>
              <a:rPr kumimoji="1" lang="ja-JP" altLang="en-US" dirty="0"/>
              <a:t> </a:t>
            </a:r>
            <a:r>
              <a:rPr kumimoji="1" lang="en-US" altLang="ja-JP" dirty="0"/>
              <a:t>Tao, </a:t>
            </a:r>
            <a:r>
              <a:rPr kumimoji="1" lang="en-US" altLang="ja-JP" dirty="0" err="1"/>
              <a:t>Shangpin</a:t>
            </a:r>
            <a:r>
              <a:rPr kumimoji="1" lang="en-US" altLang="ja-JP" dirty="0"/>
              <a:t> Wu(SKA China PI))</a:t>
            </a:r>
            <a:endParaRPr lang="en-US" altLang="ja-JP" dirty="0"/>
          </a:p>
          <a:p>
            <a:r>
              <a:rPr kumimoji="1" lang="en-US" altLang="ja-JP" dirty="0"/>
              <a:t>9</a:t>
            </a:r>
            <a:r>
              <a:rPr kumimoji="1" lang="ja-JP" altLang="en-US" dirty="0"/>
              <a:t>月</a:t>
            </a:r>
            <a:r>
              <a:rPr kumimoji="1" lang="en-US" altLang="ja-JP" dirty="0"/>
              <a:t>5</a:t>
            </a:r>
            <a:r>
              <a:rPr kumimoji="1" lang="ja-JP" altLang="en-US" dirty="0"/>
              <a:t>日　東アジア連携の打ち合わせ＠韓国</a:t>
            </a:r>
            <a:endParaRPr kumimoji="1" lang="en-US" altLang="ja-JP" dirty="0"/>
          </a:p>
          <a:p>
            <a:pPr lvl="1"/>
            <a:r>
              <a:rPr lang="ja-JP" altLang="en-US" dirty="0"/>
              <a:t>上海天文台、韓国天文研究院（</a:t>
            </a:r>
            <a:r>
              <a:rPr lang="en-US" altLang="ja-JP" dirty="0"/>
              <a:t>KASI)</a:t>
            </a:r>
            <a:r>
              <a:rPr lang="ja-JP" altLang="en-US" dirty="0" err="1"/>
              <a:t>、</a:t>
            </a:r>
            <a:r>
              <a:rPr lang="ja-JP" altLang="en-US" dirty="0"/>
              <a:t>台湾との連携の可能性を検討するために</a:t>
            </a:r>
            <a:r>
              <a:rPr lang="en-US" altLang="ja-JP" dirty="0"/>
              <a:t>2</a:t>
            </a:r>
            <a:r>
              <a:rPr lang="ja-JP" altLang="en-US" dirty="0"/>
              <a:t>か月に</a:t>
            </a:r>
            <a:r>
              <a:rPr lang="en-US" altLang="ja-JP" dirty="0"/>
              <a:t>1</a:t>
            </a:r>
            <a:r>
              <a:rPr lang="ja-JP" altLang="en-US" dirty="0"/>
              <a:t>回程度の協議</a:t>
            </a:r>
            <a:endParaRPr lang="en-US" altLang="ja-JP" dirty="0"/>
          </a:p>
          <a:p>
            <a:pPr lvl="1"/>
            <a:r>
              <a:rPr lang="en-US" altLang="ja-JP" dirty="0"/>
              <a:t>KASI</a:t>
            </a:r>
            <a:r>
              <a:rPr lang="ja-JP" altLang="en-US" dirty="0"/>
              <a:t>は、調査費が認められた。</a:t>
            </a:r>
            <a:endParaRPr lang="en-US" altLang="ja-JP" dirty="0"/>
          </a:p>
          <a:p>
            <a:pPr lvl="1"/>
            <a:r>
              <a:rPr kumimoji="1" lang="ja-JP" altLang="en-US" dirty="0"/>
              <a:t>日本からは、赤堀さん、長谷川さん、小林が当面対応</a:t>
            </a:r>
            <a:endParaRPr kumimoji="1" lang="en-US" altLang="ja-JP" dirty="0"/>
          </a:p>
          <a:p>
            <a:pPr lvl="1"/>
            <a:r>
              <a:rPr lang="ja-JP" altLang="en-US" dirty="0"/>
              <a:t>サイエンス、エンジニアリング、</a:t>
            </a:r>
            <a:r>
              <a:rPr lang="en-US" altLang="ja-JP" dirty="0"/>
              <a:t>SRC</a:t>
            </a:r>
            <a:r>
              <a:rPr lang="ja-JP" altLang="en-US" dirty="0" err="1"/>
              <a:t>での</a:t>
            </a:r>
            <a:r>
              <a:rPr lang="ja-JP" altLang="en-US" dirty="0"/>
              <a:t>連携など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8D08DB-0045-4B23-9990-0843F359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AB40B07-D4C2-4289-B528-4DEF2B6A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0C856D-1A8D-4DE7-AEE8-BA98C33D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064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541850-04A0-45E0-BEA6-23569582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マスタープラン</a:t>
            </a:r>
            <a:r>
              <a:rPr kumimoji="1" lang="en-US" altLang="ja-JP" dirty="0"/>
              <a:t>2020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78EAF1-D6B9-4ECF-A23C-70D6577DF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ja-JP" altLang="en-US" dirty="0"/>
              <a:t>　日本学術会議では、</a:t>
            </a:r>
            <a:r>
              <a:rPr lang="en-US" altLang="ja-JP" dirty="0"/>
              <a:t>2020</a:t>
            </a:r>
            <a:r>
              <a:rPr lang="ja-JP" altLang="en-US" dirty="0"/>
              <a:t>年に向けて「学術の大型研究計画に関するマスタープラン」（以下「マスタープラン」）の策定が進められる予定です。</a:t>
            </a:r>
          </a:p>
          <a:p>
            <a:pPr marL="0" indent="0">
              <a:buNone/>
            </a:pPr>
            <a:r>
              <a:rPr lang="ja-JP" altLang="en-US" dirty="0"/>
              <a:t>　マスタープランは、これまで</a:t>
            </a:r>
            <a:r>
              <a:rPr lang="en-US" altLang="ja-JP" dirty="0"/>
              <a:t>3</a:t>
            </a:r>
            <a:r>
              <a:rPr lang="ja-JP" altLang="en-US" dirty="0"/>
              <a:t>年ごとに改定されてきました。</a:t>
            </a:r>
            <a:r>
              <a:rPr lang="en-US" altLang="ja-JP" dirty="0"/>
              <a:t>2020</a:t>
            </a:r>
            <a:r>
              <a:rPr lang="ja-JP" altLang="en-US" dirty="0"/>
              <a:t>年に策定されるマスタープラン（以下「マスタープラン</a:t>
            </a:r>
            <a:r>
              <a:rPr lang="en-US" altLang="ja-JP" dirty="0"/>
              <a:t>2020</a:t>
            </a:r>
            <a:r>
              <a:rPr lang="ja-JP" altLang="en-US" dirty="0"/>
              <a:t>」）では、これまでのマスタープランからの大幅な改訂が予定されています。</a:t>
            </a:r>
          </a:p>
          <a:p>
            <a:pPr marL="0" indent="0">
              <a:buNone/>
            </a:pPr>
            <a:r>
              <a:rPr lang="ja-JP" altLang="en-US" dirty="0"/>
              <a:t>　マスタープラン</a:t>
            </a:r>
            <a:r>
              <a:rPr lang="en-US" altLang="ja-JP" dirty="0"/>
              <a:t>2020</a:t>
            </a:r>
            <a:r>
              <a:rPr lang="ja-JP" altLang="en-US" dirty="0"/>
              <a:t>の策定では、今年</a:t>
            </a:r>
            <a:r>
              <a:rPr lang="en-US" altLang="ja-JP" dirty="0"/>
              <a:t>10</a:t>
            </a:r>
            <a:r>
              <a:rPr lang="ja-JP" altLang="en-US" dirty="0"/>
              <a:t>月ごろに日本学術会議から公募要項が示され、来年</a:t>
            </a:r>
            <a:r>
              <a:rPr lang="en-US" altLang="ja-JP" dirty="0"/>
              <a:t>2</a:t>
            </a:r>
            <a:r>
              <a:rPr lang="ja-JP" altLang="en-US" dirty="0"/>
              <a:t>月ごろに申請書の受付けが始まるものと想定しています。</a:t>
            </a:r>
          </a:p>
          <a:p>
            <a:pPr marL="0" indent="0">
              <a:buNone/>
            </a:pPr>
            <a:r>
              <a:rPr lang="ja-JP" altLang="en-US" dirty="0"/>
              <a:t>　***　中略　***</a:t>
            </a:r>
          </a:p>
          <a:p>
            <a:pPr marL="0" indent="0">
              <a:buNone/>
            </a:pPr>
            <a:r>
              <a:rPr lang="ja-JP" altLang="en-US" dirty="0"/>
              <a:t>　そのため、天文学・宇宙物理学分科会では、事前に天文学・宇宙物理学分野の大型計画を申請する意志表明を受付け、コミュニティを含めた十分な議論・検討を経て、しかるべき大型計画を物理学委員会に推薦したいと考えています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【tennet:16386】</a:t>
            </a:r>
            <a:r>
              <a:rPr lang="ja-JP" altLang="en-US" dirty="0"/>
              <a:t>　林さんからのメール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2018</a:t>
            </a:r>
            <a:r>
              <a:rPr lang="ja-JP" altLang="en-US" dirty="0"/>
              <a:t>年</a:t>
            </a:r>
            <a:r>
              <a:rPr lang="en-US" altLang="ja-JP" dirty="0"/>
              <a:t>7</a:t>
            </a:r>
            <a:r>
              <a:rPr lang="ja-JP" altLang="en-US" dirty="0"/>
              <a:t>月　</a:t>
            </a:r>
            <a:r>
              <a:rPr lang="en-US" altLang="ja-JP" dirty="0"/>
              <a:t>LOI</a:t>
            </a:r>
            <a:r>
              <a:rPr lang="ja-JP" altLang="en-US" dirty="0"/>
              <a:t>　→　</a:t>
            </a:r>
            <a:r>
              <a:rPr lang="en-US" altLang="ja-JP" dirty="0"/>
              <a:t>SKA1</a:t>
            </a:r>
            <a:r>
              <a:rPr lang="ja-JP" altLang="en-US" dirty="0"/>
              <a:t>の推進で提案</a:t>
            </a:r>
            <a:endParaRPr lang="en-US" altLang="ja-JP" dirty="0"/>
          </a:p>
          <a:p>
            <a:r>
              <a:rPr lang="en-US" altLang="ja-JP" dirty="0"/>
              <a:t>2018</a:t>
            </a:r>
            <a:r>
              <a:rPr lang="ja-JP" altLang="en-US" dirty="0"/>
              <a:t>年</a:t>
            </a:r>
            <a:r>
              <a:rPr lang="en-US" altLang="ja-JP" dirty="0"/>
              <a:t>9</a:t>
            </a:r>
            <a:r>
              <a:rPr lang="ja-JP" altLang="en-US" dirty="0"/>
              <a:t>月</a:t>
            </a:r>
            <a:r>
              <a:rPr lang="en-US" altLang="ja-JP" dirty="0"/>
              <a:t>13</a:t>
            </a:r>
            <a:r>
              <a:rPr lang="ja-JP" altLang="en-US" dirty="0"/>
              <a:t>日　マスタープラン</a:t>
            </a:r>
            <a:r>
              <a:rPr lang="en-US" altLang="ja-JP" dirty="0"/>
              <a:t>2020 </a:t>
            </a:r>
            <a:r>
              <a:rPr lang="ja-JP" altLang="en-US" dirty="0"/>
              <a:t>天文天体物理分科会　第</a:t>
            </a:r>
            <a:r>
              <a:rPr lang="en-US" altLang="ja-JP" dirty="0"/>
              <a:t>1</a:t>
            </a:r>
            <a:r>
              <a:rPr lang="ja-JP" altLang="en-US" dirty="0"/>
              <a:t>回シンポジウム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　　詳しい情報が必要なものについてプレヒアリング</a:t>
            </a:r>
            <a:endParaRPr lang="en-US" altLang="ja-JP" dirty="0"/>
          </a:p>
          <a:p>
            <a:r>
              <a:rPr lang="en-US" altLang="ja-JP" dirty="0"/>
              <a:t>2019</a:t>
            </a:r>
            <a:r>
              <a:rPr lang="ja-JP" altLang="en-US" dirty="0"/>
              <a:t>年</a:t>
            </a:r>
            <a:r>
              <a:rPr lang="en-US" altLang="ja-JP" dirty="0"/>
              <a:t>1</a:t>
            </a:r>
            <a:r>
              <a:rPr lang="ja-JP" altLang="en-US" dirty="0"/>
              <a:t>月</a:t>
            </a:r>
            <a:r>
              <a:rPr lang="en-US" altLang="ja-JP" dirty="0"/>
              <a:t>17-18</a:t>
            </a:r>
            <a:r>
              <a:rPr lang="ja-JP" altLang="en-US" dirty="0"/>
              <a:t>日　第２回シンポジウム（全提案について発表）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A1B3BB-8137-4C44-8215-F6105975A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C329CD5-5E7E-4002-B200-D9C26735A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A555C0-3CF0-41AA-8D1B-951387D1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960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F58F49A3-3A99-274B-87FE-DF6987E3B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4983" y="2030819"/>
            <a:ext cx="5540133" cy="2562446"/>
          </a:xfrm>
        </p:spPr>
        <p:txBody>
          <a:bodyPr>
            <a:normAutofit/>
          </a:bodyPr>
          <a:lstStyle/>
          <a:p>
            <a:r>
              <a:rPr lang="ja-JP" altLang="en-US" sz="3200" b="1">
                <a:latin typeface="+mn-ea"/>
                <a:ea typeface="+mn-ea"/>
              </a:rPr>
              <a:t>国立天文台</a:t>
            </a:r>
            <a:r>
              <a:rPr lang="en-US" altLang="ja-JP" sz="3200" b="1" dirty="0">
                <a:latin typeface="+mn-ea"/>
                <a:ea typeface="+mn-ea"/>
              </a:rPr>
              <a:t>A</a:t>
            </a:r>
            <a:r>
              <a:rPr lang="ja-JP" altLang="en-US" sz="3200" b="1">
                <a:latin typeface="+mn-ea"/>
                <a:ea typeface="+mn-ea"/>
              </a:rPr>
              <a:t>プロジェクト</a:t>
            </a:r>
            <a:br>
              <a:rPr lang="en-US" altLang="ja-JP" sz="3200" b="1" dirty="0">
                <a:latin typeface="+mn-ea"/>
                <a:ea typeface="+mn-ea"/>
              </a:rPr>
            </a:br>
            <a:r>
              <a:rPr lang="ja-JP" altLang="en-US" sz="4800" b="1">
                <a:latin typeface="+mn-ea"/>
                <a:ea typeface="+mn-ea"/>
              </a:rPr>
              <a:t>「</a:t>
            </a:r>
            <a:r>
              <a:rPr lang="en-US" altLang="ja-JP" sz="4800" b="1" dirty="0">
                <a:latin typeface="+mn-ea"/>
                <a:ea typeface="+mn-ea"/>
              </a:rPr>
              <a:t>SKA</a:t>
            </a:r>
            <a:r>
              <a:rPr lang="ja-JP" altLang="en-US" sz="4800" b="1">
                <a:latin typeface="+mn-ea"/>
                <a:ea typeface="+mn-ea"/>
              </a:rPr>
              <a:t>推進室」</a:t>
            </a:r>
            <a:br>
              <a:rPr lang="en-US" altLang="ja-JP" sz="3200" b="1" dirty="0">
                <a:latin typeface="+mn-ea"/>
                <a:ea typeface="+mn-ea"/>
              </a:rPr>
            </a:br>
            <a:r>
              <a:rPr lang="ja-JP" altLang="en-US" sz="3200" b="1">
                <a:latin typeface="+mn-ea"/>
                <a:ea typeface="+mn-ea"/>
              </a:rPr>
              <a:t>立ち上げについて</a:t>
            </a:r>
            <a:endParaRPr kumimoji="1" lang="ja-JP" altLang="en-US" sz="3200">
              <a:latin typeface="+mn-ea"/>
              <a:ea typeface="+mn-ea"/>
            </a:endParaRPr>
          </a:p>
        </p:txBody>
      </p:sp>
      <p:sp>
        <p:nvSpPr>
          <p:cNvPr id="8" name="字幕 7">
            <a:extLst>
              <a:ext uri="{FF2B5EF4-FFF2-40B4-BE49-F238E27FC236}">
                <a16:creationId xmlns:a16="http://schemas.microsoft.com/office/drawing/2014/main" id="{CD514135-41ED-5742-BA22-A23FC574B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917" y="5493652"/>
            <a:ext cx="6065474" cy="973087"/>
          </a:xfrm>
        </p:spPr>
        <p:txBody>
          <a:bodyPr/>
          <a:lstStyle/>
          <a:p>
            <a:r>
              <a:rPr lang="ja-JP" altLang="en-US" dirty="0">
                <a:latin typeface="+mn-ea"/>
                <a:cs typeface="Hiragino Kaku Gothic Pro W3" charset="-128"/>
              </a:rPr>
              <a:t>国立天文台水沢</a:t>
            </a:r>
            <a:r>
              <a:rPr lang="en-US" altLang="ja-JP" dirty="0">
                <a:latin typeface="+mn-ea"/>
                <a:cs typeface="Hiragino Kaku Gothic Pro W3" charset="-128"/>
              </a:rPr>
              <a:t>VLBI</a:t>
            </a:r>
            <a:r>
              <a:rPr lang="ja-JP" altLang="en-US" dirty="0">
                <a:latin typeface="+mn-ea"/>
                <a:cs typeface="Hiragino Kaku Gothic Pro W3" charset="-128"/>
              </a:rPr>
              <a:t>観測所将来計画部門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7A003C-88DA-2D44-BFDB-0174C38F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2018/9/19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0E3FA4-A0B6-A345-B18A-66D4E2F43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SKA1</a:t>
            </a:r>
            <a:r>
              <a:rPr kumimoji="1" lang="ja-JP" altLang="en-US"/>
              <a:t>事業計画案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C2AFFD-19F3-F043-AA92-D1FFBD144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5962B83-5000-4740-8B77-DED1564CE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258962"/>
            <a:ext cx="1842666" cy="10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0008"/>
      </p:ext>
    </p:extLst>
  </p:cSld>
  <p:clrMapOvr>
    <a:masterClrMapping/>
  </p:clrMapOvr>
</p:sld>
</file>

<file path=ppt/theme/theme1.xml><?xml version="1.0" encoding="utf-8"?>
<a:theme xmlns:a="http://schemas.openxmlformats.org/drawingml/2006/main" name="NSPO">
  <a:themeElements>
    <a:clrScheme name="Rainbo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2600"/>
      </a:accent1>
      <a:accent2>
        <a:srgbClr val="FF9200"/>
      </a:accent2>
      <a:accent3>
        <a:srgbClr val="FEFB00"/>
      </a:accent3>
      <a:accent4>
        <a:srgbClr val="00F900"/>
      </a:accent4>
      <a:accent5>
        <a:srgbClr val="0432FF"/>
      </a:accent5>
      <a:accent6>
        <a:srgbClr val="932092"/>
      </a:accent6>
      <a:hlink>
        <a:srgbClr val="0563C1"/>
      </a:hlink>
      <a:folHlink>
        <a:srgbClr val="954F72"/>
      </a:folHlink>
    </a:clrScheme>
    <a:fontScheme name="ヒラ角ゴProW3+StdW8">
      <a:majorFont>
        <a:latin typeface="HiraKakuProN-W3"/>
        <a:ea typeface="HiraKakuProN-W3"/>
        <a:cs typeface=""/>
      </a:majorFont>
      <a:minorFont>
        <a:latin typeface="HiraKakuStdN-W8"/>
        <a:ea typeface="HiraKakuStdN-W8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PO" id="{26B6153A-908C-334F-97E5-43B85BA06599}" vid="{17749DC5-2057-3A40-968D-EDCC44384D21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NSPO</Template>
  <TotalTime>6513</TotalTime>
  <Words>1736</Words>
  <Application>Microsoft Office PowerPoint</Application>
  <PresentationFormat>画面に合わせる (4:3)</PresentationFormat>
  <Paragraphs>314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6" baseType="lpstr">
      <vt:lpstr>Hiragino Kaku Gothic Pro W3</vt:lpstr>
      <vt:lpstr>Hiragino Kaku Gothic Pro W6</vt:lpstr>
      <vt:lpstr>Hiragino Kaku Gothic Std W8</vt:lpstr>
      <vt:lpstr>Hiragino Maru Gothic ProN W4</vt:lpstr>
      <vt:lpstr>HiraKakuProN-W3</vt:lpstr>
      <vt:lpstr>HiraKakuStdN-W8</vt:lpstr>
      <vt:lpstr>游ゴシック</vt:lpstr>
      <vt:lpstr>Arial</vt:lpstr>
      <vt:lpstr>Wingdings</vt:lpstr>
      <vt:lpstr>NSPO</vt:lpstr>
      <vt:lpstr>国立天文台の状況と 日本の参加モデル</vt:lpstr>
      <vt:lpstr>SKAの国内推進母体</vt:lpstr>
      <vt:lpstr>Global Array 分布</vt:lpstr>
      <vt:lpstr>Possible bands of Global Array</vt:lpstr>
      <vt:lpstr>プロジェクト申請</vt:lpstr>
      <vt:lpstr>SKA HQ訪問（6月26-29日）</vt:lpstr>
      <vt:lpstr>東アジアとの連携</vt:lpstr>
      <vt:lpstr>マスタープラン2020</vt:lpstr>
      <vt:lpstr>国立天文台Aプロジェクト 「SKA推進室」 立ち上げについて</vt:lpstr>
      <vt:lpstr>日本の参加モデル</vt:lpstr>
      <vt:lpstr>2.3 協力 どのような協力をしたいのか</vt:lpstr>
      <vt:lpstr>2.3 協力 貢献内容</vt:lpstr>
      <vt:lpstr>3. 事業計画案 SKA推進室と大学の役割分担</vt:lpstr>
      <vt:lpstr>3. 事業計画案 Aプロでの事業</vt:lpstr>
      <vt:lpstr>3. 事業計画案 Aプロジェクト組織体制</vt:lpstr>
      <vt:lpstr>意向調査について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NSPO パワーポイント テンプレート</dc:title>
  <dc:creator>赤堀卓也</dc:creator>
  <cp:lastModifiedBy>秀行 小林</cp:lastModifiedBy>
  <cp:revision>3727</cp:revision>
  <dcterms:created xsi:type="dcterms:W3CDTF">2018-01-29T00:32:15Z</dcterms:created>
  <dcterms:modified xsi:type="dcterms:W3CDTF">2018-09-26T04:33:39Z</dcterms:modified>
</cp:coreProperties>
</file>