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83" r:id="rId2"/>
    <p:sldId id="403" r:id="rId3"/>
    <p:sldId id="387" r:id="rId4"/>
    <p:sldId id="294" r:id="rId5"/>
    <p:sldId id="388" r:id="rId6"/>
    <p:sldId id="390" r:id="rId7"/>
    <p:sldId id="394" r:id="rId8"/>
    <p:sldId id="402" r:id="rId9"/>
    <p:sldId id="395" r:id="rId10"/>
    <p:sldId id="408" r:id="rId11"/>
    <p:sldId id="297" r:id="rId12"/>
    <p:sldId id="381" r:id="rId13"/>
    <p:sldId id="397" r:id="rId14"/>
    <p:sldId id="411" r:id="rId15"/>
    <p:sldId id="412" r:id="rId16"/>
    <p:sldId id="400" r:id="rId17"/>
    <p:sldId id="407" r:id="rId18"/>
    <p:sldId id="401" r:id="rId19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27"/>
    <p:restoredTop sz="82862" autoAdjust="0"/>
  </p:normalViewPr>
  <p:slideViewPr>
    <p:cSldViewPr snapToGrid="0" snapToObjects="1">
      <p:cViewPr varScale="1">
        <p:scale>
          <a:sx n="75" d="100"/>
          <a:sy n="75" d="100"/>
        </p:scale>
        <p:origin x="1280" y="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1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hnakanis:Desktop:OuterRotation20120919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hnakanis:Desktop:OuterRotation20120919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47625">
              <a:noFill/>
            </a:ln>
          </c:spPr>
          <c:marker>
            <c:spPr>
              <a:solidFill>
                <a:srgbClr val="FF6600"/>
              </a:solidFill>
              <a:ln>
                <a:solidFill>
                  <a:srgbClr val="FF6600"/>
                </a:solidFill>
              </a:ln>
            </c:spPr>
          </c:marker>
          <c:xVal>
            <c:numRef>
              <c:f>OuterRotation!$AN$6:$AN$72</c:f>
              <c:numCache>
                <c:formatCode>General</c:formatCode>
                <c:ptCount val="67"/>
                <c:pt idx="0">
                  <c:v>5.5845139950967546</c:v>
                </c:pt>
                <c:pt idx="1">
                  <c:v>5.1842325211822864</c:v>
                </c:pt>
                <c:pt idx="2">
                  <c:v>5.0835508572085333</c:v>
                </c:pt>
                <c:pt idx="3">
                  <c:v>5.0805852016052411</c:v>
                </c:pt>
                <c:pt idx="4">
                  <c:v>9.463079681635568</c:v>
                </c:pt>
                <c:pt idx="5">
                  <c:v>4.6799288066618612</c:v>
                </c:pt>
                <c:pt idx="6">
                  <c:v>8.7581807796439932</c:v>
                </c:pt>
                <c:pt idx="7">
                  <c:v>7.3363374628062203</c:v>
                </c:pt>
                <c:pt idx="8">
                  <c:v>8.6202463823293591</c:v>
                </c:pt>
                <c:pt idx="9">
                  <c:v>6.6342252154324397</c:v>
                </c:pt>
                <c:pt idx="10">
                  <c:v>7.5049941781694951</c:v>
                </c:pt>
                <c:pt idx="11">
                  <c:v>1.5757796121550769</c:v>
                </c:pt>
                <c:pt idx="12">
                  <c:v>6.8713902841336498</c:v>
                </c:pt>
                <c:pt idx="13">
                  <c:v>8.4997462191598299</c:v>
                </c:pt>
                <c:pt idx="14">
                  <c:v>8.693981303260621</c:v>
                </c:pt>
                <c:pt idx="15">
                  <c:v>1.941642416853856</c:v>
                </c:pt>
                <c:pt idx="16">
                  <c:v>4.8179656514955242</c:v>
                </c:pt>
                <c:pt idx="17">
                  <c:v>1.8140455190553151</c:v>
                </c:pt>
                <c:pt idx="18">
                  <c:v>0</c:v>
                </c:pt>
                <c:pt idx="19">
                  <c:v>4.3641703140303738</c:v>
                </c:pt>
                <c:pt idx="20">
                  <c:v>4.3631287604222786</c:v>
                </c:pt>
                <c:pt idx="21">
                  <c:v>0</c:v>
                </c:pt>
                <c:pt idx="22">
                  <c:v>0</c:v>
                </c:pt>
                <c:pt idx="23">
                  <c:v>4.5494219560864799</c:v>
                </c:pt>
                <c:pt idx="24">
                  <c:v>4.4529654669634144</c:v>
                </c:pt>
                <c:pt idx="25">
                  <c:v>0</c:v>
                </c:pt>
                <c:pt idx="26">
                  <c:v>4.4503606225888106</c:v>
                </c:pt>
                <c:pt idx="27">
                  <c:v>0</c:v>
                </c:pt>
                <c:pt idx="28">
                  <c:v>5.1131802897828864</c:v>
                </c:pt>
                <c:pt idx="29">
                  <c:v>0</c:v>
                </c:pt>
                <c:pt idx="30">
                  <c:v>3.9674403014370418</c:v>
                </c:pt>
                <c:pt idx="31">
                  <c:v>4.1548770594690074</c:v>
                </c:pt>
                <c:pt idx="32">
                  <c:v>5.5372154973425669</c:v>
                </c:pt>
                <c:pt idx="33">
                  <c:v>0</c:v>
                </c:pt>
                <c:pt idx="34">
                  <c:v>3.7472507841147151</c:v>
                </c:pt>
                <c:pt idx="35">
                  <c:v>3.8209248557627249</c:v>
                </c:pt>
                <c:pt idx="36">
                  <c:v>1.436340051194761</c:v>
                </c:pt>
                <c:pt idx="37">
                  <c:v>0</c:v>
                </c:pt>
                <c:pt idx="38">
                  <c:v>0</c:v>
                </c:pt>
                <c:pt idx="39">
                  <c:v>2.8634828669871419</c:v>
                </c:pt>
                <c:pt idx="40">
                  <c:v>4.2722941506640399</c:v>
                </c:pt>
                <c:pt idx="41">
                  <c:v>3.0525069136979659</c:v>
                </c:pt>
                <c:pt idx="42">
                  <c:v>0</c:v>
                </c:pt>
                <c:pt idx="43">
                  <c:v>5.2071400798377274</c:v>
                </c:pt>
                <c:pt idx="44">
                  <c:v>3.0650270091918701</c:v>
                </c:pt>
                <c:pt idx="45">
                  <c:v>0</c:v>
                </c:pt>
                <c:pt idx="46">
                  <c:v>2.2195264156290522</c:v>
                </c:pt>
                <c:pt idx="47">
                  <c:v>0.78121192908592496</c:v>
                </c:pt>
                <c:pt idx="48">
                  <c:v>1.5747407035455929</c:v>
                </c:pt>
                <c:pt idx="52">
                  <c:v>-3.245330630028517</c:v>
                </c:pt>
                <c:pt idx="53">
                  <c:v>0</c:v>
                </c:pt>
                <c:pt idx="54">
                  <c:v>-0.43199130675165498</c:v>
                </c:pt>
                <c:pt idx="55">
                  <c:v>0</c:v>
                </c:pt>
                <c:pt idx="56">
                  <c:v>-3.6399126666621959</c:v>
                </c:pt>
                <c:pt idx="57">
                  <c:v>-1.3337659598989671</c:v>
                </c:pt>
                <c:pt idx="58">
                  <c:v>0</c:v>
                </c:pt>
                <c:pt idx="59">
                  <c:v>-1.6420128596541861</c:v>
                </c:pt>
                <c:pt idx="60">
                  <c:v>1.1962677499504151</c:v>
                </c:pt>
                <c:pt idx="61">
                  <c:v>-0.69622607204491305</c:v>
                </c:pt>
                <c:pt idx="62">
                  <c:v>0</c:v>
                </c:pt>
                <c:pt idx="63">
                  <c:v>-0.69734025634833896</c:v>
                </c:pt>
                <c:pt idx="64">
                  <c:v>-3.51187206205682</c:v>
                </c:pt>
                <c:pt idx="65">
                  <c:v>-5.3658614549353967</c:v>
                </c:pt>
                <c:pt idx="66">
                  <c:v>0</c:v>
                </c:pt>
              </c:numCache>
            </c:numRef>
          </c:xVal>
          <c:yVal>
            <c:numRef>
              <c:f>OuterRotation!$AM$6:$AM$72</c:f>
              <c:numCache>
                <c:formatCode>General</c:formatCode>
                <c:ptCount val="67"/>
                <c:pt idx="0">
                  <c:v>-0.41617717208952898</c:v>
                </c:pt>
                <c:pt idx="1">
                  <c:v>-0.40463955110182798</c:v>
                </c:pt>
                <c:pt idx="2">
                  <c:v>-0.40928068873854401</c:v>
                </c:pt>
                <c:pt idx="3">
                  <c:v>-0.44458296102046202</c:v>
                </c:pt>
                <c:pt idx="4">
                  <c:v>-0.83673349342300096</c:v>
                </c:pt>
                <c:pt idx="5">
                  <c:v>-0.43389672109442101</c:v>
                </c:pt>
                <c:pt idx="6">
                  <c:v>-0.85689522759466297</c:v>
                </c:pt>
                <c:pt idx="7">
                  <c:v>-0.96858279554511295</c:v>
                </c:pt>
                <c:pt idx="8">
                  <c:v>-1.175309451990231</c:v>
                </c:pt>
                <c:pt idx="9">
                  <c:v>-0.93651256847967301</c:v>
                </c:pt>
                <c:pt idx="10">
                  <c:v>-1.1979408940518881</c:v>
                </c:pt>
                <c:pt idx="11">
                  <c:v>-0.27734205219619101</c:v>
                </c:pt>
                <c:pt idx="12">
                  <c:v>-1.335662967635814</c:v>
                </c:pt>
                <c:pt idx="13">
                  <c:v>-1.8558863677170869</c:v>
                </c:pt>
                <c:pt idx="14">
                  <c:v>-1.9038616279957821</c:v>
                </c:pt>
                <c:pt idx="15">
                  <c:v>-0.47960892931003302</c:v>
                </c:pt>
                <c:pt idx="16">
                  <c:v>-1.3368646083314619</c:v>
                </c:pt>
                <c:pt idx="17">
                  <c:v>-0.56501226074779298</c:v>
                </c:pt>
                <c:pt idx="18">
                  <c:v>0</c:v>
                </c:pt>
                <c:pt idx="19">
                  <c:v>-1.45396611725859</c:v>
                </c:pt>
                <c:pt idx="20">
                  <c:v>-1.4570886795167719</c:v>
                </c:pt>
                <c:pt idx="21">
                  <c:v>0</c:v>
                </c:pt>
                <c:pt idx="22">
                  <c:v>0</c:v>
                </c:pt>
                <c:pt idx="23">
                  <c:v>-1.53060767849838</c:v>
                </c:pt>
                <c:pt idx="24">
                  <c:v>-1.5036949657531249</c:v>
                </c:pt>
                <c:pt idx="25">
                  <c:v>0</c:v>
                </c:pt>
                <c:pt idx="26">
                  <c:v>-1.511386889221594</c:v>
                </c:pt>
                <c:pt idx="27">
                  <c:v>0</c:v>
                </c:pt>
                <c:pt idx="28">
                  <c:v>-1.736487064212044</c:v>
                </c:pt>
                <c:pt idx="29">
                  <c:v>0</c:v>
                </c:pt>
                <c:pt idx="30">
                  <c:v>-1.3781935475589611</c:v>
                </c:pt>
                <c:pt idx="31">
                  <c:v>-1.4481010395335301</c:v>
                </c:pt>
                <c:pt idx="32">
                  <c:v>-2.0369694489582568</c:v>
                </c:pt>
                <c:pt idx="33">
                  <c:v>0</c:v>
                </c:pt>
                <c:pt idx="34">
                  <c:v>-1.3993253949498869</c:v>
                </c:pt>
                <c:pt idx="35">
                  <c:v>-1.7437124896652541</c:v>
                </c:pt>
                <c:pt idx="36">
                  <c:v>-0.70493067555173905</c:v>
                </c:pt>
                <c:pt idx="37">
                  <c:v>0</c:v>
                </c:pt>
                <c:pt idx="38">
                  <c:v>0</c:v>
                </c:pt>
                <c:pt idx="39">
                  <c:v>-1.6402639636567939</c:v>
                </c:pt>
                <c:pt idx="40">
                  <c:v>-2.5975955593975448</c:v>
                </c:pt>
                <c:pt idx="41">
                  <c:v>-1.908455276349466</c:v>
                </c:pt>
                <c:pt idx="42">
                  <c:v>0</c:v>
                </c:pt>
                <c:pt idx="43">
                  <c:v>-5.2579170960511954</c:v>
                </c:pt>
                <c:pt idx="44">
                  <c:v>-3.2947851876752661</c:v>
                </c:pt>
                <c:pt idx="45">
                  <c:v>0</c:v>
                </c:pt>
                <c:pt idx="46">
                  <c:v>-2.7062340050935831</c:v>
                </c:pt>
                <c:pt idx="47">
                  <c:v>-2.1632632576396809</c:v>
                </c:pt>
                <c:pt idx="48">
                  <c:v>-9.5713213150847984</c:v>
                </c:pt>
                <c:pt idx="52">
                  <c:v>-11.44892261751291</c:v>
                </c:pt>
                <c:pt idx="53">
                  <c:v>0</c:v>
                </c:pt>
                <c:pt idx="54">
                  <c:v>-0.901877769373986</c:v>
                </c:pt>
                <c:pt idx="55">
                  <c:v>0</c:v>
                </c:pt>
                <c:pt idx="56">
                  <c:v>-7.4592919086916103</c:v>
                </c:pt>
                <c:pt idx="57">
                  <c:v>-2.3475664770597628</c:v>
                </c:pt>
                <c:pt idx="58">
                  <c:v>0</c:v>
                </c:pt>
                <c:pt idx="59">
                  <c:v>-2.8624803525492148</c:v>
                </c:pt>
                <c:pt idx="60">
                  <c:v>-0.72728499945246405</c:v>
                </c:pt>
                <c:pt idx="61">
                  <c:v>-0.717822580172086</c:v>
                </c:pt>
                <c:pt idx="62">
                  <c:v>0</c:v>
                </c:pt>
                <c:pt idx="63">
                  <c:v>-0.71674023667995201</c:v>
                </c:pt>
                <c:pt idx="64">
                  <c:v>-3.1235804167244972</c:v>
                </c:pt>
                <c:pt idx="65">
                  <c:v>-3.842854517990316</c:v>
                </c:pt>
                <c:pt idx="66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E13-3949-B14A-AADC382045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28963288"/>
        <c:axId val="-2128943544"/>
      </c:scatterChart>
      <c:valAx>
        <c:axId val="-2128963288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-2128943544"/>
        <c:crosses val="autoZero"/>
        <c:crossBetween val="midCat"/>
      </c:valAx>
      <c:valAx>
        <c:axId val="-2128943544"/>
        <c:scaling>
          <c:orientation val="maxMin"/>
          <c:min val="-12"/>
        </c:scaling>
        <c:delete val="1"/>
        <c:axPos val="l"/>
        <c:numFmt formatCode="General" sourceLinked="1"/>
        <c:majorTickMark val="out"/>
        <c:minorTickMark val="none"/>
        <c:tickLblPos val="nextTo"/>
        <c:crossAx val="-212896328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47625">
              <a:noFill/>
            </a:ln>
          </c:spPr>
          <c:marker>
            <c:spPr>
              <a:solidFill>
                <a:srgbClr val="FF6600"/>
              </a:solidFill>
              <a:ln>
                <a:solidFill>
                  <a:srgbClr val="FF6600"/>
                </a:solidFill>
              </a:ln>
            </c:spPr>
          </c:marker>
          <c:xVal>
            <c:numRef>
              <c:f>OuterRotation!$AN$6:$AN$72</c:f>
              <c:numCache>
                <c:formatCode>General</c:formatCode>
                <c:ptCount val="67"/>
                <c:pt idx="0">
                  <c:v>5.5845139950967546</c:v>
                </c:pt>
                <c:pt idx="1">
                  <c:v>5.1842325211822864</c:v>
                </c:pt>
                <c:pt idx="2">
                  <c:v>5.0835508572085333</c:v>
                </c:pt>
                <c:pt idx="3">
                  <c:v>5.0805852016052411</c:v>
                </c:pt>
                <c:pt idx="4">
                  <c:v>9.463079681635568</c:v>
                </c:pt>
                <c:pt idx="5">
                  <c:v>4.6799288066618612</c:v>
                </c:pt>
                <c:pt idx="6">
                  <c:v>8.7581807796439932</c:v>
                </c:pt>
                <c:pt idx="7">
                  <c:v>7.3363374628062203</c:v>
                </c:pt>
                <c:pt idx="8">
                  <c:v>8.6202463823293591</c:v>
                </c:pt>
                <c:pt idx="9">
                  <c:v>6.6342252154324397</c:v>
                </c:pt>
                <c:pt idx="10">
                  <c:v>7.5049941781694951</c:v>
                </c:pt>
                <c:pt idx="11">
                  <c:v>1.5757796121550769</c:v>
                </c:pt>
                <c:pt idx="12">
                  <c:v>6.8713902841336498</c:v>
                </c:pt>
                <c:pt idx="13">
                  <c:v>8.4997462191598299</c:v>
                </c:pt>
                <c:pt idx="14">
                  <c:v>8.693981303260621</c:v>
                </c:pt>
                <c:pt idx="15">
                  <c:v>1.941642416853856</c:v>
                </c:pt>
                <c:pt idx="16">
                  <c:v>4.8179656514955242</c:v>
                </c:pt>
                <c:pt idx="17">
                  <c:v>1.8140455190553151</c:v>
                </c:pt>
                <c:pt idx="18">
                  <c:v>0</c:v>
                </c:pt>
                <c:pt idx="19">
                  <c:v>4.3641703140303738</c:v>
                </c:pt>
                <c:pt idx="20">
                  <c:v>4.3631287604222786</c:v>
                </c:pt>
                <c:pt idx="21">
                  <c:v>0</c:v>
                </c:pt>
                <c:pt idx="22">
                  <c:v>0</c:v>
                </c:pt>
                <c:pt idx="23">
                  <c:v>4.5494219560864799</c:v>
                </c:pt>
                <c:pt idx="24">
                  <c:v>4.4529654669634144</c:v>
                </c:pt>
                <c:pt idx="25">
                  <c:v>0</c:v>
                </c:pt>
                <c:pt idx="26">
                  <c:v>4.4503606225888106</c:v>
                </c:pt>
                <c:pt idx="27">
                  <c:v>0</c:v>
                </c:pt>
                <c:pt idx="28">
                  <c:v>5.1131802897828864</c:v>
                </c:pt>
                <c:pt idx="29">
                  <c:v>0</c:v>
                </c:pt>
                <c:pt idx="30">
                  <c:v>3.9674403014370418</c:v>
                </c:pt>
                <c:pt idx="31">
                  <c:v>4.1548770594690074</c:v>
                </c:pt>
                <c:pt idx="32">
                  <c:v>5.5372154973425669</c:v>
                </c:pt>
                <c:pt idx="33">
                  <c:v>0</c:v>
                </c:pt>
                <c:pt idx="34">
                  <c:v>3.7472507841147151</c:v>
                </c:pt>
                <c:pt idx="35">
                  <c:v>3.8209248557627249</c:v>
                </c:pt>
                <c:pt idx="36">
                  <c:v>1.436340051194761</c:v>
                </c:pt>
                <c:pt idx="37">
                  <c:v>0</c:v>
                </c:pt>
                <c:pt idx="38">
                  <c:v>0</c:v>
                </c:pt>
                <c:pt idx="39">
                  <c:v>2.8634828669871419</c:v>
                </c:pt>
                <c:pt idx="40">
                  <c:v>4.2722941506640399</c:v>
                </c:pt>
                <c:pt idx="41">
                  <c:v>3.0525069136979659</c:v>
                </c:pt>
                <c:pt idx="42">
                  <c:v>0</c:v>
                </c:pt>
                <c:pt idx="43">
                  <c:v>5.2071400798377274</c:v>
                </c:pt>
                <c:pt idx="44">
                  <c:v>3.0650270091918701</c:v>
                </c:pt>
                <c:pt idx="45">
                  <c:v>0</c:v>
                </c:pt>
                <c:pt idx="46">
                  <c:v>2.2195264156290522</c:v>
                </c:pt>
                <c:pt idx="47">
                  <c:v>0.78121192908592496</c:v>
                </c:pt>
                <c:pt idx="48">
                  <c:v>1.5747407035455929</c:v>
                </c:pt>
                <c:pt idx="52">
                  <c:v>-3.245330630028517</c:v>
                </c:pt>
                <c:pt idx="53">
                  <c:v>0</c:v>
                </c:pt>
                <c:pt idx="54">
                  <c:v>-0.43199130675165498</c:v>
                </c:pt>
                <c:pt idx="55">
                  <c:v>0</c:v>
                </c:pt>
                <c:pt idx="56">
                  <c:v>-3.6399126666621959</c:v>
                </c:pt>
                <c:pt idx="57">
                  <c:v>-1.3337659598989671</c:v>
                </c:pt>
                <c:pt idx="58">
                  <c:v>0</c:v>
                </c:pt>
                <c:pt idx="59">
                  <c:v>-1.6420128596541861</c:v>
                </c:pt>
                <c:pt idx="60">
                  <c:v>1.1962677499504151</c:v>
                </c:pt>
                <c:pt idx="61">
                  <c:v>-0.69622607204491305</c:v>
                </c:pt>
                <c:pt idx="62">
                  <c:v>0</c:v>
                </c:pt>
                <c:pt idx="63">
                  <c:v>-0.69734025634833896</c:v>
                </c:pt>
                <c:pt idx="64">
                  <c:v>-3.51187206205682</c:v>
                </c:pt>
                <c:pt idx="65">
                  <c:v>-5.3658614549353967</c:v>
                </c:pt>
                <c:pt idx="66">
                  <c:v>0</c:v>
                </c:pt>
              </c:numCache>
            </c:numRef>
          </c:xVal>
          <c:yVal>
            <c:numRef>
              <c:f>OuterRotation!$AM$6:$AM$72</c:f>
              <c:numCache>
                <c:formatCode>General</c:formatCode>
                <c:ptCount val="67"/>
                <c:pt idx="0">
                  <c:v>-0.41617717208952898</c:v>
                </c:pt>
                <c:pt idx="1">
                  <c:v>-0.40463955110182798</c:v>
                </c:pt>
                <c:pt idx="2">
                  <c:v>-0.40928068873854401</c:v>
                </c:pt>
                <c:pt idx="3">
                  <c:v>-0.44458296102046202</c:v>
                </c:pt>
                <c:pt idx="4">
                  <c:v>-0.83673349342300096</c:v>
                </c:pt>
                <c:pt idx="5">
                  <c:v>-0.43389672109442101</c:v>
                </c:pt>
                <c:pt idx="6">
                  <c:v>-0.85689522759466297</c:v>
                </c:pt>
                <c:pt idx="7">
                  <c:v>-0.96858279554511295</c:v>
                </c:pt>
                <c:pt idx="8">
                  <c:v>-1.175309451990231</c:v>
                </c:pt>
                <c:pt idx="9">
                  <c:v>-0.93651256847967301</c:v>
                </c:pt>
                <c:pt idx="10">
                  <c:v>-1.1979408940518881</c:v>
                </c:pt>
                <c:pt idx="11">
                  <c:v>-0.27734205219619101</c:v>
                </c:pt>
                <c:pt idx="12">
                  <c:v>-1.335662967635814</c:v>
                </c:pt>
                <c:pt idx="13">
                  <c:v>-1.8558863677170869</c:v>
                </c:pt>
                <c:pt idx="14">
                  <c:v>-1.9038616279957821</c:v>
                </c:pt>
                <c:pt idx="15">
                  <c:v>-0.47960892931003302</c:v>
                </c:pt>
                <c:pt idx="16">
                  <c:v>-1.3368646083314619</c:v>
                </c:pt>
                <c:pt idx="17">
                  <c:v>-0.56501226074779298</c:v>
                </c:pt>
                <c:pt idx="18">
                  <c:v>0</c:v>
                </c:pt>
                <c:pt idx="19">
                  <c:v>-1.45396611725859</c:v>
                </c:pt>
                <c:pt idx="20">
                  <c:v>-1.4570886795167719</c:v>
                </c:pt>
                <c:pt idx="21">
                  <c:v>0</c:v>
                </c:pt>
                <c:pt idx="22">
                  <c:v>0</c:v>
                </c:pt>
                <c:pt idx="23">
                  <c:v>-1.53060767849838</c:v>
                </c:pt>
                <c:pt idx="24">
                  <c:v>-1.5036949657531249</c:v>
                </c:pt>
                <c:pt idx="25">
                  <c:v>0</c:v>
                </c:pt>
                <c:pt idx="26">
                  <c:v>-1.511386889221594</c:v>
                </c:pt>
                <c:pt idx="27">
                  <c:v>0</c:v>
                </c:pt>
                <c:pt idx="28">
                  <c:v>-1.736487064212044</c:v>
                </c:pt>
                <c:pt idx="29">
                  <c:v>0</c:v>
                </c:pt>
                <c:pt idx="30">
                  <c:v>-1.3781935475589611</c:v>
                </c:pt>
                <c:pt idx="31">
                  <c:v>-1.4481010395335301</c:v>
                </c:pt>
                <c:pt idx="32">
                  <c:v>-2.0369694489582568</c:v>
                </c:pt>
                <c:pt idx="33">
                  <c:v>0</c:v>
                </c:pt>
                <c:pt idx="34">
                  <c:v>-1.3993253949498869</c:v>
                </c:pt>
                <c:pt idx="35">
                  <c:v>-1.7437124896652541</c:v>
                </c:pt>
                <c:pt idx="36">
                  <c:v>-0.70493067555173905</c:v>
                </c:pt>
                <c:pt idx="37">
                  <c:v>0</c:v>
                </c:pt>
                <c:pt idx="38">
                  <c:v>0</c:v>
                </c:pt>
                <c:pt idx="39">
                  <c:v>-1.6402639636567939</c:v>
                </c:pt>
                <c:pt idx="40">
                  <c:v>-2.5975955593975448</c:v>
                </c:pt>
                <c:pt idx="41">
                  <c:v>-1.908455276349466</c:v>
                </c:pt>
                <c:pt idx="42">
                  <c:v>0</c:v>
                </c:pt>
                <c:pt idx="43">
                  <c:v>-5.2579170960511954</c:v>
                </c:pt>
                <c:pt idx="44">
                  <c:v>-3.2947851876752661</c:v>
                </c:pt>
                <c:pt idx="45">
                  <c:v>0</c:v>
                </c:pt>
                <c:pt idx="46">
                  <c:v>-2.7062340050935831</c:v>
                </c:pt>
                <c:pt idx="47">
                  <c:v>-2.1632632576396809</c:v>
                </c:pt>
                <c:pt idx="48">
                  <c:v>-9.5713213150847984</c:v>
                </c:pt>
                <c:pt idx="52">
                  <c:v>-11.44892261751291</c:v>
                </c:pt>
                <c:pt idx="53">
                  <c:v>0</c:v>
                </c:pt>
                <c:pt idx="54">
                  <c:v>-0.901877769373986</c:v>
                </c:pt>
                <c:pt idx="55">
                  <c:v>0</c:v>
                </c:pt>
                <c:pt idx="56">
                  <c:v>-7.4592919086916103</c:v>
                </c:pt>
                <c:pt idx="57">
                  <c:v>-2.3475664770597628</c:v>
                </c:pt>
                <c:pt idx="58">
                  <c:v>0</c:v>
                </c:pt>
                <c:pt idx="59">
                  <c:v>-2.8624803525492148</c:v>
                </c:pt>
                <c:pt idx="60">
                  <c:v>-0.72728499945246405</c:v>
                </c:pt>
                <c:pt idx="61">
                  <c:v>-0.717822580172086</c:v>
                </c:pt>
                <c:pt idx="62">
                  <c:v>0</c:v>
                </c:pt>
                <c:pt idx="63">
                  <c:v>-0.71674023667995201</c:v>
                </c:pt>
                <c:pt idx="64">
                  <c:v>-3.1235804167244972</c:v>
                </c:pt>
                <c:pt idx="65">
                  <c:v>-3.842854517990316</c:v>
                </c:pt>
                <c:pt idx="66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E13-3949-B14A-AADC382045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28963288"/>
        <c:axId val="-2128943544"/>
      </c:scatterChart>
      <c:valAx>
        <c:axId val="-2128963288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-2128943544"/>
        <c:crosses val="autoZero"/>
        <c:crossBetween val="midCat"/>
      </c:valAx>
      <c:valAx>
        <c:axId val="-2128943544"/>
        <c:scaling>
          <c:orientation val="maxMin"/>
          <c:min val="-12"/>
        </c:scaling>
        <c:delete val="1"/>
        <c:axPos val="l"/>
        <c:numFmt formatCode="General" sourceLinked="1"/>
        <c:majorTickMark val="out"/>
        <c:minorTickMark val="none"/>
        <c:tickLblPos val="nextTo"/>
        <c:crossAx val="-212896328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E2B3B4-5963-F544-8567-DD305CFD56B5}" type="datetimeFigureOut">
              <a:rPr kumimoji="1" lang="ja-JP" altLang="en-US" smtClean="0"/>
              <a:t>2019/12/10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36416F-7C85-A14D-99B2-AAAB65D702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4277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12/13 14:15-14:30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36416F-7C85-A14D-99B2-AAAB65D7028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4320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42B81-9BB2-3247-8DEC-5DEE51C938BD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2679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Additionally, </a:t>
            </a:r>
            <a:r>
              <a:rPr kumimoji="1" lang="en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Riess</a:t>
            </a:r>
            <a:r>
              <a:rPr kumimoji="1" lang="en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al. (2018) and </a:t>
            </a:r>
            <a:r>
              <a:rPr kumimoji="1" lang="en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Groenewegen</a:t>
            </a:r>
            <a:r>
              <a:rPr kumimoji="1" lang="en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(2018) showed that Gaia parallaxes are systematically lower than accurate non-Gaia </a:t>
            </a:r>
            <a:r>
              <a:rPr kumimoji="1" lang="en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paral</a:t>
            </a:r>
            <a:r>
              <a:rPr kumimoji="1" lang="en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kumimoji="1" lang="en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laxes</a:t>
            </a:r>
            <a:r>
              <a:rPr kumimoji="1" lang="en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Classical </a:t>
            </a:r>
            <a:r>
              <a:rPr kumimoji="1" lang="en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Cepheids</a:t>
            </a:r>
            <a:r>
              <a:rPr kumimoji="1" lang="en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− </a:t>
            </a:r>
            <a:endParaRPr lang="en" altLang="ja-JP" dirty="0"/>
          </a:p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36416F-7C85-A14D-99B2-AAAB65D70285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0052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362A4-CDF4-E443-B14C-94C828F00EC8}" type="datetimeFigureOut">
              <a:rPr kumimoji="1" lang="ja-JP" altLang="en-US" smtClean="0"/>
              <a:t>2019/12/10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A0B0F-9B34-8F46-8460-1A2A58F42E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2476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362A4-CDF4-E443-B14C-94C828F00EC8}" type="datetimeFigureOut">
              <a:rPr kumimoji="1" lang="ja-JP" altLang="en-US" smtClean="0"/>
              <a:t>2019/12/10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A0B0F-9B34-8F46-8460-1A2A58F42E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6009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362A4-CDF4-E443-B14C-94C828F00EC8}" type="datetimeFigureOut">
              <a:rPr kumimoji="1" lang="ja-JP" altLang="en-US" smtClean="0"/>
              <a:t>2019/12/10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A0B0F-9B34-8F46-8460-1A2A58F42E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7900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362A4-CDF4-E443-B14C-94C828F00EC8}" type="datetimeFigureOut">
              <a:rPr kumimoji="1" lang="ja-JP" altLang="en-US" smtClean="0"/>
              <a:t>2019/12/10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A0B0F-9B34-8F46-8460-1A2A58F42E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5422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362A4-CDF4-E443-B14C-94C828F00EC8}" type="datetimeFigureOut">
              <a:rPr kumimoji="1" lang="ja-JP" altLang="en-US" smtClean="0"/>
              <a:t>2019/12/10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A0B0F-9B34-8F46-8460-1A2A58F42E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1882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362A4-CDF4-E443-B14C-94C828F00EC8}" type="datetimeFigureOut">
              <a:rPr kumimoji="1" lang="ja-JP" altLang="en-US" smtClean="0"/>
              <a:t>2019/12/10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A0B0F-9B34-8F46-8460-1A2A58F42E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0325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362A4-CDF4-E443-B14C-94C828F00EC8}" type="datetimeFigureOut">
              <a:rPr kumimoji="1" lang="ja-JP" altLang="en-US" smtClean="0"/>
              <a:t>2019/12/10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A0B0F-9B34-8F46-8460-1A2A58F42E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6820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362A4-CDF4-E443-B14C-94C828F00EC8}" type="datetimeFigureOut">
              <a:rPr kumimoji="1" lang="ja-JP" altLang="en-US" smtClean="0"/>
              <a:t>2019/12/10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A0B0F-9B34-8F46-8460-1A2A58F42E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4537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362A4-CDF4-E443-B14C-94C828F00EC8}" type="datetimeFigureOut">
              <a:rPr kumimoji="1" lang="ja-JP" altLang="en-US" smtClean="0"/>
              <a:t>2019/12/10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A0B0F-9B34-8F46-8460-1A2A58F42E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6807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362A4-CDF4-E443-B14C-94C828F00EC8}" type="datetimeFigureOut">
              <a:rPr kumimoji="1" lang="ja-JP" altLang="en-US" smtClean="0"/>
              <a:t>2019/12/10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A0B0F-9B34-8F46-8460-1A2A58F42E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5290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362A4-CDF4-E443-B14C-94C828F00EC8}" type="datetimeFigureOut">
              <a:rPr kumimoji="1" lang="ja-JP" altLang="en-US" smtClean="0"/>
              <a:t>2019/12/10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A0B0F-9B34-8F46-8460-1A2A58F42E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0994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362A4-CDF4-E443-B14C-94C828F00EC8}" type="datetimeFigureOut">
              <a:rPr kumimoji="1" lang="ja-JP" altLang="en-US" smtClean="0"/>
              <a:t>2019/12/10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A0B0F-9B34-8F46-8460-1A2A58F42E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4181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97214" y="2130425"/>
            <a:ext cx="8946786" cy="1470025"/>
          </a:xfrm>
        </p:spPr>
        <p:txBody>
          <a:bodyPr>
            <a:noAutofit/>
          </a:bodyPr>
          <a:lstStyle/>
          <a:p>
            <a:r>
              <a:rPr lang="en" altLang="ja-JP" dirty="0"/>
              <a:t>Measurement of the Galactic Outer Rotation Curve with VERA 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599" y="3886200"/>
            <a:ext cx="7353077" cy="1752600"/>
          </a:xfrm>
        </p:spPr>
        <p:txBody>
          <a:bodyPr>
            <a:noAutofit/>
          </a:bodyPr>
          <a:lstStyle/>
          <a:p>
            <a:pPr algn="l"/>
            <a:r>
              <a:rPr lang="en-US" altLang="ja-JP" sz="2400" dirty="0"/>
              <a:t>H. Nakanishi</a:t>
            </a:r>
            <a:r>
              <a:rPr lang="en-US" altLang="ja-JP" sz="2400" baseline="30000" dirty="0"/>
              <a:t>1</a:t>
            </a:r>
            <a:r>
              <a:rPr lang="ja-JP" altLang="en-US" sz="2400" dirty="0"/>
              <a:t>、</a:t>
            </a:r>
            <a:r>
              <a:rPr lang="en-US" altLang="ja-JP" sz="2400" dirty="0"/>
              <a:t>N. Sakai</a:t>
            </a:r>
            <a:r>
              <a:rPr lang="en-US" altLang="ja-JP" sz="2400" baseline="30000" dirty="0"/>
              <a:t>2</a:t>
            </a:r>
            <a:r>
              <a:rPr lang="ja-JP" altLang="en-US" sz="2400"/>
              <a:t>、</a:t>
            </a:r>
            <a:r>
              <a:rPr lang="en-US" altLang="ja-JP" sz="2400" dirty="0"/>
              <a:t>N. Koide</a:t>
            </a:r>
            <a:r>
              <a:rPr lang="en-US" altLang="ja-JP" sz="2400" baseline="30000" dirty="0"/>
              <a:t>1</a:t>
            </a:r>
            <a:r>
              <a:rPr lang="ja-JP" altLang="en-US" sz="2400"/>
              <a:t>、</a:t>
            </a:r>
            <a:r>
              <a:rPr lang="en-US" altLang="ja-JP" sz="2400" dirty="0"/>
              <a:t>K. Kurahara</a:t>
            </a:r>
            <a:r>
              <a:rPr lang="en-US" altLang="ja-JP" sz="2400" baseline="30000" dirty="0"/>
              <a:t>1</a:t>
            </a:r>
            <a:r>
              <a:rPr lang="ja-JP" altLang="en-US" sz="2400"/>
              <a:t>、</a:t>
            </a:r>
            <a:endParaRPr lang="en-US" altLang="ja-JP" sz="2400" dirty="0"/>
          </a:p>
          <a:p>
            <a:pPr algn="l"/>
            <a:r>
              <a:rPr lang="en-US" altLang="ja-JP" sz="2400" dirty="0"/>
              <a:t>T. Kurayama</a:t>
            </a:r>
            <a:r>
              <a:rPr lang="en-US" altLang="ja-JP" sz="2400" baseline="30000" dirty="0"/>
              <a:t>3</a:t>
            </a:r>
            <a:r>
              <a:rPr lang="ja-JP" altLang="en-US" sz="2400"/>
              <a:t> 、</a:t>
            </a:r>
            <a:r>
              <a:rPr lang="en-US" altLang="ja-JP" sz="2400" dirty="0"/>
              <a:t>T. Nagayama</a:t>
            </a:r>
            <a:r>
              <a:rPr lang="en-US" altLang="ja-JP" sz="2400" baseline="30000" dirty="0"/>
              <a:t>4</a:t>
            </a:r>
            <a:r>
              <a:rPr lang="en-US" altLang="ja-JP" sz="2400" dirty="0"/>
              <a:t> and  many from VERA team</a:t>
            </a:r>
          </a:p>
          <a:p>
            <a:pPr algn="l"/>
            <a:r>
              <a:rPr lang="en-US" altLang="ja-JP" sz="2400" dirty="0"/>
              <a:t>(</a:t>
            </a:r>
            <a:r>
              <a:rPr lang="en-US" altLang="ja-JP" sz="2400" baseline="30000" dirty="0"/>
              <a:t>1</a:t>
            </a:r>
            <a:r>
              <a:rPr lang="en-US" altLang="ja-JP" sz="2400" dirty="0"/>
              <a:t>Kagoshima U.,</a:t>
            </a:r>
            <a:r>
              <a:rPr lang="en-US" altLang="ja-JP" sz="2400" baseline="30000" dirty="0"/>
              <a:t>2</a:t>
            </a:r>
            <a:r>
              <a:rPr lang="en-US" altLang="ja-JP" sz="2400" dirty="0"/>
              <a:t>KASI,</a:t>
            </a:r>
            <a:r>
              <a:rPr lang="en-US" altLang="ja-JP" sz="2400" baseline="30000" dirty="0"/>
              <a:t> 3</a:t>
            </a:r>
            <a:r>
              <a:rPr lang="en-US" altLang="ja-JP" sz="2400" dirty="0"/>
              <a:t>Teikyo U., </a:t>
            </a:r>
            <a:r>
              <a:rPr lang="en-US" altLang="ja-JP" sz="2400" baseline="30000" dirty="0"/>
              <a:t>4</a:t>
            </a:r>
            <a:r>
              <a:rPr lang="en-US" altLang="ja-JP" sz="2400" dirty="0"/>
              <a:t>NAOJ)</a:t>
            </a:r>
          </a:p>
        </p:txBody>
      </p:sp>
    </p:spTree>
    <p:extLst>
      <p:ext uri="{BB962C8B-B14F-4D97-AF65-F5344CB8AC3E}">
        <p14:creationId xmlns:p14="http://schemas.microsoft.com/office/powerpoint/2010/main" val="3766350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E4AB2AA-CA81-3141-93A3-D77DAA9CB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our work</a:t>
            </a:r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005B828-5EC4-C748-BA79-F2C339A3B2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3456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cygwin\home\hnakanis\MWG\GIF\totgas-arms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" t="7411" r="1556" b="14279"/>
          <a:stretch/>
        </p:blipFill>
        <p:spPr bwMode="auto">
          <a:xfrm>
            <a:off x="3513667" y="1143000"/>
            <a:ext cx="5630332" cy="5700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グラフ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1010185"/>
              </p:ext>
            </p:extLst>
          </p:nvPr>
        </p:nvGraphicFramePr>
        <p:xfrm>
          <a:off x="5108614" y="1261917"/>
          <a:ext cx="3440541" cy="1769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143000"/>
          </a:xfrm>
        </p:spPr>
        <p:txBody>
          <a:bodyPr>
            <a:noAutofit/>
          </a:bodyPr>
          <a:lstStyle/>
          <a:p>
            <a:r>
              <a:rPr kumimoji="1" lang="en-US" altLang="ja-JP" sz="4800" dirty="0"/>
              <a:t>VERA ORC Targets</a:t>
            </a:r>
            <a:endParaRPr kumimoji="1" lang="ja-JP" altLang="en-US" sz="4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-6" y="1142999"/>
            <a:ext cx="3920589" cy="57004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sz="2400" dirty="0"/>
              <a:t>First ORC list</a:t>
            </a:r>
          </a:p>
          <a:p>
            <a:r>
              <a:rPr lang="en-US" altLang="ja-JP" sz="2400" dirty="0"/>
              <a:t>Selection criteria</a:t>
            </a:r>
            <a:r>
              <a:rPr lang="ja-JP" altLang="en-US" sz="2400"/>
              <a:t>：</a:t>
            </a:r>
            <a:endParaRPr lang="en-US" altLang="ja-JP" sz="2400" dirty="0"/>
          </a:p>
          <a:p>
            <a:pPr marL="615950" lvl="1"/>
            <a:r>
              <a:rPr lang="en-US" altLang="ja-JP" sz="2000" dirty="0"/>
              <a:t>Adopted from Brand+ 1994 </a:t>
            </a:r>
            <a:r>
              <a:rPr lang="ja-JP" altLang="en-US" sz="2000"/>
              <a:t>（</a:t>
            </a:r>
            <a:r>
              <a:rPr lang="en-US" altLang="ja-JP" sz="2000" dirty="0" err="1"/>
              <a:t>Arcetri</a:t>
            </a:r>
            <a:r>
              <a:rPr lang="en-US" altLang="ja-JP" sz="2000" dirty="0"/>
              <a:t> catalog</a:t>
            </a:r>
            <a:r>
              <a:rPr lang="ja-JP" altLang="en-US" sz="2000"/>
              <a:t>）</a:t>
            </a:r>
            <a:r>
              <a:rPr lang="en-US" altLang="ja-JP" sz="2000" dirty="0"/>
              <a:t>, </a:t>
            </a:r>
          </a:p>
          <a:p>
            <a:pPr marL="330200" lvl="1" indent="0">
              <a:buNone/>
            </a:pPr>
            <a:r>
              <a:rPr lang="en-US" altLang="ja-JP" sz="2000" dirty="0"/>
              <a:t>	   </a:t>
            </a:r>
            <a:r>
              <a:rPr lang="en-US" altLang="ja-JP" sz="2000" dirty="0" err="1"/>
              <a:t>Sunada</a:t>
            </a:r>
            <a:r>
              <a:rPr lang="en-US" altLang="ja-JP" sz="2000" dirty="0"/>
              <a:t>+ 2007</a:t>
            </a:r>
          </a:p>
          <a:p>
            <a:pPr marL="615950" lvl="1"/>
            <a:r>
              <a:rPr lang="en-US" altLang="ja-JP" sz="2000" dirty="0"/>
              <a:t>Maser flux&gt;5 </a:t>
            </a:r>
            <a:r>
              <a:rPr lang="en-US" altLang="ja-JP" sz="2000" dirty="0" err="1"/>
              <a:t>Jy</a:t>
            </a:r>
            <a:endParaRPr lang="en-US" altLang="ja-JP" sz="2000" dirty="0"/>
          </a:p>
          <a:p>
            <a:pPr marL="615950" lvl="1"/>
            <a:r>
              <a:rPr lang="en-US" altLang="ja-JP" sz="2000" dirty="0"/>
              <a:t>|</a:t>
            </a:r>
            <a:r>
              <a:rPr lang="en-US" altLang="ja-JP" sz="2000" dirty="0" err="1"/>
              <a:t>V</a:t>
            </a:r>
            <a:r>
              <a:rPr lang="en-US" altLang="ja-JP" sz="2000" baseline="-25000" dirty="0" err="1"/>
              <a:t>lsr</a:t>
            </a:r>
            <a:r>
              <a:rPr lang="en-US" altLang="ja-JP" sz="2000" dirty="0"/>
              <a:t>|&gt;10km/s</a:t>
            </a:r>
            <a:r>
              <a:rPr lang="ja-JP" altLang="en-US" sz="2000"/>
              <a:t> </a:t>
            </a:r>
            <a:endParaRPr lang="en-US" altLang="ja-JP" sz="2000" dirty="0"/>
          </a:p>
          <a:p>
            <a:pPr marL="615950" lvl="1"/>
            <a:r>
              <a:rPr lang="en-US" altLang="ja-JP" sz="2000" dirty="0"/>
              <a:t>90°&lt;l&lt;240°, -10°&lt;b&lt;10°</a:t>
            </a:r>
            <a:r>
              <a:rPr lang="ja-JP" altLang="en-US" sz="2000"/>
              <a:t> </a:t>
            </a:r>
            <a:endParaRPr lang="en-US" altLang="ja-JP" sz="2000" dirty="0"/>
          </a:p>
          <a:p>
            <a:pPr marL="615950" lvl="1"/>
            <a:r>
              <a:rPr lang="en-US" altLang="ja-JP" sz="2000" dirty="0"/>
              <a:t>Calibrator found within 2.2°</a:t>
            </a:r>
          </a:p>
          <a:p>
            <a:pPr marL="615950" lvl="1"/>
            <a:r>
              <a:rPr lang="en-US" altLang="ja-JP" sz="2000" dirty="0"/>
              <a:t>X band flux &gt; 0.1Jy</a:t>
            </a:r>
          </a:p>
          <a:p>
            <a:pPr marL="615950" lvl="1"/>
            <a:r>
              <a:rPr lang="en-US" altLang="ja-JP" sz="2000" dirty="0"/>
              <a:t>Not observed objects</a:t>
            </a:r>
          </a:p>
          <a:p>
            <a:pPr marL="0" indent="0">
              <a:buNone/>
            </a:pPr>
            <a:r>
              <a:rPr lang="ja-JP" altLang="en-US" sz="2400"/>
              <a:t>→</a:t>
            </a:r>
            <a:r>
              <a:rPr lang="en-US" altLang="ja-JP" sz="2400" dirty="0"/>
              <a:t>50 objects were selected</a:t>
            </a:r>
          </a:p>
          <a:p>
            <a:pPr marL="0" indent="0">
              <a:buNone/>
            </a:pP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330664" y="6488668"/>
            <a:ext cx="2413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Nakanishi &amp; </a:t>
            </a:r>
            <a:r>
              <a:rPr kumimoji="1" lang="en-US" altLang="ja-JP" dirty="0" err="1"/>
              <a:t>Sofu</a:t>
            </a:r>
            <a:r>
              <a:rPr lang="en-US" altLang="ja-JP" dirty="0" err="1"/>
              <a:t>e</a:t>
            </a:r>
            <a:r>
              <a:rPr lang="en-US" altLang="ja-JP" dirty="0"/>
              <a:t> 2016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17759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cygwin\home\hnakanis\MWG\GIF\totgas-arms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" t="7411" r="1556" b="14279"/>
          <a:stretch/>
        </p:blipFill>
        <p:spPr bwMode="auto">
          <a:xfrm>
            <a:off x="3513667" y="1143000"/>
            <a:ext cx="5630332" cy="5700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グラフ 5"/>
          <p:cNvGraphicFramePr>
            <a:graphicFrameLocks/>
          </p:cNvGraphicFramePr>
          <p:nvPr>
            <p:extLst/>
          </p:nvPr>
        </p:nvGraphicFramePr>
        <p:xfrm>
          <a:off x="5108614" y="1261917"/>
          <a:ext cx="3440541" cy="1769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143000"/>
          </a:xfrm>
        </p:spPr>
        <p:txBody>
          <a:bodyPr>
            <a:noAutofit/>
          </a:bodyPr>
          <a:lstStyle/>
          <a:p>
            <a:r>
              <a:rPr kumimoji="1" lang="en-US" altLang="ja-JP" sz="4800" dirty="0"/>
              <a:t>VERA ORC Targets</a:t>
            </a:r>
            <a:endParaRPr kumimoji="1" lang="ja-JP" altLang="en-US" sz="4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-6" y="1142999"/>
            <a:ext cx="4007230" cy="57004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sz="2400" dirty="0"/>
              <a:t>Second ORC list</a:t>
            </a:r>
          </a:p>
          <a:p>
            <a:r>
              <a:rPr lang="en-US" altLang="ja-JP" sz="2400" dirty="0"/>
              <a:t>Selection criteria</a:t>
            </a:r>
            <a:r>
              <a:rPr lang="ja-JP" altLang="en-US" sz="2400"/>
              <a:t>：</a:t>
            </a:r>
            <a:endParaRPr lang="en-US" altLang="ja-JP" sz="2400" dirty="0"/>
          </a:p>
          <a:p>
            <a:pPr marL="615950" lvl="1"/>
            <a:r>
              <a:rPr lang="en-US" altLang="ja-JP" sz="2000" dirty="0"/>
              <a:t>Adopted from </a:t>
            </a:r>
            <a:r>
              <a:rPr lang="en" altLang="ja-JP" sz="2000" dirty="0" err="1"/>
              <a:t>Wouterloot</a:t>
            </a:r>
            <a:r>
              <a:rPr lang="en-US" altLang="ja-JP" sz="2000" dirty="0"/>
              <a:t>+1989,  1993</a:t>
            </a:r>
          </a:p>
          <a:p>
            <a:pPr marL="615950" lvl="1"/>
            <a:r>
              <a:rPr lang="en-US" altLang="ja-JP" sz="2000" dirty="0"/>
              <a:t>kinematic distance &gt; 5kpc</a:t>
            </a:r>
            <a:r>
              <a:rPr lang="ja-JP" altLang="en-US" sz="2000"/>
              <a:t> </a:t>
            </a:r>
            <a:endParaRPr lang="en-US" altLang="ja-JP" sz="2000" dirty="0"/>
          </a:p>
          <a:p>
            <a:pPr marL="615950" lvl="1"/>
            <a:r>
              <a:rPr lang="en-US" altLang="ja-JP" sz="2000" dirty="0"/>
              <a:t>90°&lt;l&lt;240°, -10°&lt;b&lt;10°</a:t>
            </a:r>
            <a:r>
              <a:rPr lang="ja-JP" altLang="en-US" sz="2000"/>
              <a:t> </a:t>
            </a:r>
            <a:r>
              <a:rPr lang="en-US" altLang="ja-JP" sz="2000" dirty="0"/>
              <a:t> Dec&gt;-25°</a:t>
            </a:r>
          </a:p>
          <a:p>
            <a:pPr marL="615950" lvl="1"/>
            <a:r>
              <a:rPr lang="en-US" altLang="ja-JP" sz="2000" dirty="0"/>
              <a:t>A calibrator found in the range of 0.3°- 2.2°from targets </a:t>
            </a:r>
          </a:p>
          <a:p>
            <a:pPr marL="615950" lvl="1"/>
            <a:r>
              <a:rPr lang="en-US" altLang="ja-JP" sz="2000" dirty="0"/>
              <a:t>A calibrator was detected in K-band</a:t>
            </a:r>
          </a:p>
          <a:p>
            <a:pPr marL="615950" lvl="1"/>
            <a:r>
              <a:rPr lang="en-US" altLang="ja-JP" sz="2000" dirty="0"/>
              <a:t>Not observed objects</a:t>
            </a:r>
          </a:p>
          <a:p>
            <a:pPr marL="0" indent="0">
              <a:buNone/>
            </a:pPr>
            <a:r>
              <a:rPr lang="ja-JP" altLang="en-US" sz="2400"/>
              <a:t>→</a:t>
            </a:r>
            <a:r>
              <a:rPr lang="en-US" altLang="ja-JP" sz="2400" dirty="0"/>
              <a:t>26 objects were added</a:t>
            </a:r>
          </a:p>
          <a:p>
            <a:pPr marL="0" indent="0">
              <a:buNone/>
            </a:pP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330664" y="6488668"/>
            <a:ext cx="2413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Nakanishi &amp; </a:t>
            </a:r>
            <a:r>
              <a:rPr kumimoji="1" lang="en-US" altLang="ja-JP" dirty="0" err="1"/>
              <a:t>Sofu</a:t>
            </a:r>
            <a:r>
              <a:rPr lang="en-US" altLang="ja-JP" dirty="0" err="1"/>
              <a:t>e</a:t>
            </a:r>
            <a:r>
              <a:rPr lang="en-US" altLang="ja-JP" dirty="0"/>
              <a:t> 2016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55595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211CFD7-B1FD-304B-9E73-8CA91E853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Results (preliminary)</a:t>
            </a:r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7B51D63-E36E-764D-BE6A-4C1460FFB3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7190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5D0374B-94B6-3741-A374-C4D815350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Obtained Rotation Curve</a:t>
            </a:r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8A22E99-058A-464B-AF63-A27464A32F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265" y="1282170"/>
            <a:ext cx="7965470" cy="557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203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5D0374B-94B6-3741-A374-C4D815350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Obtained Rotation Curve</a:t>
            </a:r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8A22E99-058A-464B-AF63-A27464A32F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265" y="1282170"/>
            <a:ext cx="7965470" cy="5575829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FB0807B8-4085-9F4C-A15C-DF39D6E514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265" y="1282170"/>
            <a:ext cx="7965470" cy="557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1583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5A4EB31-4B18-284F-BC5F-17E29F487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Angular vel. &amp; Epicyclic frequency</a:t>
            </a:r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4211EEE-D165-6D4B-A854-940392AA42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556" y="1341378"/>
            <a:ext cx="7880888" cy="5516622"/>
          </a:xfrm>
          <a:prstGeom prst="rect">
            <a:avLst/>
          </a:prstGeom>
        </p:spPr>
      </p:pic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85495D94-685F-E94E-8A3A-2E77A5ECB531}"/>
              </a:ext>
            </a:extLst>
          </p:cNvPr>
          <p:cNvCxnSpPr>
            <a:cxnSpLocks/>
          </p:cNvCxnSpPr>
          <p:nvPr/>
        </p:nvCxnSpPr>
        <p:spPr>
          <a:xfrm>
            <a:off x="4673598" y="1574800"/>
            <a:ext cx="0" cy="4690533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7C7831D6-CC9F-D84A-AFC3-15833FC15340}"/>
              </a:ext>
            </a:extLst>
          </p:cNvPr>
          <p:cNvGrpSpPr/>
          <p:nvPr/>
        </p:nvGrpSpPr>
        <p:grpSpPr>
          <a:xfrm>
            <a:off x="4620286" y="3236089"/>
            <a:ext cx="3601778" cy="2352155"/>
            <a:chOff x="4620286" y="3236089"/>
            <a:chExt cx="3601778" cy="2352155"/>
          </a:xfrm>
        </p:grpSpPr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D8F84145-77BC-E449-8050-9A896B0B1FC6}"/>
                </a:ext>
              </a:extLst>
            </p:cNvPr>
            <p:cNvSpPr txBox="1"/>
            <p:nvPr/>
          </p:nvSpPr>
          <p:spPr>
            <a:xfrm>
              <a:off x="5391417" y="3236089"/>
              <a:ext cx="2830647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200" dirty="0">
                  <a:solidFill>
                    <a:srgbClr val="0070C0"/>
                  </a:solidFill>
                </a:rPr>
                <a:t>outer Galaxy</a:t>
              </a:r>
            </a:p>
            <a:p>
              <a:r>
                <a:rPr lang="en-US" altLang="ja-JP" sz="3200" dirty="0">
                  <a:solidFill>
                    <a:srgbClr val="0070C0"/>
                  </a:solidFill>
                </a:rPr>
                <a:t>m=4 dominant?</a:t>
              </a:r>
              <a:endParaRPr kumimoji="1" lang="ja-JP" altLang="en-US" sz="3200">
                <a:solidFill>
                  <a:srgbClr val="0070C0"/>
                </a:solidFill>
              </a:endParaRPr>
            </a:p>
          </p:txBody>
        </p:sp>
        <p:sp>
          <p:nvSpPr>
            <p:cNvPr id="14" name="円/楕円 13">
              <a:extLst>
                <a:ext uri="{FF2B5EF4-FFF2-40B4-BE49-F238E27FC236}">
                  <a16:creationId xmlns:a16="http://schemas.microsoft.com/office/drawing/2014/main" id="{DF8E5218-EB50-5C4C-B77F-26AB123AB25D}"/>
                </a:ext>
              </a:extLst>
            </p:cNvPr>
            <p:cNvSpPr/>
            <p:nvPr/>
          </p:nvSpPr>
          <p:spPr>
            <a:xfrm>
              <a:off x="4620286" y="4699308"/>
              <a:ext cx="1758553" cy="888936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971A3B51-83F4-0D43-BFC7-ACFF92A682F1}"/>
              </a:ext>
            </a:extLst>
          </p:cNvPr>
          <p:cNvGrpSpPr/>
          <p:nvPr/>
        </p:nvGrpSpPr>
        <p:grpSpPr>
          <a:xfrm>
            <a:off x="1412543" y="3920066"/>
            <a:ext cx="3207743" cy="1782937"/>
            <a:chOff x="1412543" y="3920066"/>
            <a:chExt cx="3207743" cy="1782937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DCC67A4E-A359-8643-B96D-415B4ABE69E3}"/>
                </a:ext>
              </a:extLst>
            </p:cNvPr>
            <p:cNvSpPr txBox="1"/>
            <p:nvPr/>
          </p:nvSpPr>
          <p:spPr>
            <a:xfrm>
              <a:off x="1412543" y="3920066"/>
              <a:ext cx="2830647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200" dirty="0">
                  <a:solidFill>
                    <a:srgbClr val="00B050"/>
                  </a:solidFill>
                </a:rPr>
                <a:t>inner Galaxy</a:t>
              </a:r>
            </a:p>
            <a:p>
              <a:r>
                <a:rPr lang="en-US" altLang="ja-JP" sz="3200" dirty="0">
                  <a:solidFill>
                    <a:srgbClr val="00B050"/>
                  </a:solidFill>
                </a:rPr>
                <a:t>m=2 dominant?</a:t>
              </a:r>
              <a:endParaRPr kumimoji="1" lang="ja-JP" altLang="en-US" sz="3200">
                <a:solidFill>
                  <a:srgbClr val="00B050"/>
                </a:solidFill>
              </a:endParaRPr>
            </a:p>
          </p:txBody>
        </p:sp>
        <p:sp>
          <p:nvSpPr>
            <p:cNvPr id="15" name="円/楕円 14">
              <a:extLst>
                <a:ext uri="{FF2B5EF4-FFF2-40B4-BE49-F238E27FC236}">
                  <a16:creationId xmlns:a16="http://schemas.microsoft.com/office/drawing/2014/main" id="{A8048D69-14CB-0A4D-8F86-C933C01F787C}"/>
                </a:ext>
              </a:extLst>
            </p:cNvPr>
            <p:cNvSpPr/>
            <p:nvPr/>
          </p:nvSpPr>
          <p:spPr>
            <a:xfrm>
              <a:off x="2861733" y="4814067"/>
              <a:ext cx="1758553" cy="888936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645813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3C33B8D1-DE39-D044-B2DE-8211A0FE3B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00" r="9442"/>
          <a:stretch/>
        </p:blipFill>
        <p:spPr>
          <a:xfrm>
            <a:off x="2285997" y="2499018"/>
            <a:ext cx="2369207" cy="868808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F5A4EB31-4B18-284F-BC5F-17E29F487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Expected n</a:t>
            </a:r>
            <a:r>
              <a:rPr kumimoji="1" lang="en-US" altLang="ja-JP" dirty="0"/>
              <a:t>umber of spiral arms</a:t>
            </a:r>
            <a:endParaRPr kumimoji="1" lang="ja-JP" altLang="en-US"/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DB7E94D9-66E1-2540-B590-E522A20EE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718" y="1157593"/>
            <a:ext cx="4449644" cy="57004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" altLang="ja-JP" sz="2400" dirty="0"/>
              <a:t>Swing amplification theory (e.g., </a:t>
            </a:r>
            <a:r>
              <a:rPr lang="en" altLang="ja-JP" sz="2400" dirty="0" err="1"/>
              <a:t>Fujii</a:t>
            </a:r>
            <a:r>
              <a:rPr lang="en" altLang="ja-JP" sz="2400" dirty="0"/>
              <a:t> et al. 2011; Baba et al. 2013)  </a:t>
            </a:r>
            <a:r>
              <a:rPr lang="en-US" altLang="ja-JP" sz="2400" dirty="0"/>
              <a:t>suggests that </a:t>
            </a:r>
            <a:r>
              <a:rPr lang="en" altLang="ja-JP" sz="2400" dirty="0"/>
              <a:t>the dominating number of spiral arms, </a:t>
            </a:r>
            <a:r>
              <a:rPr lang="en" altLang="ja-JP" sz="2400" i="1" dirty="0"/>
              <a:t>m, </a:t>
            </a:r>
            <a:r>
              <a:rPr lang="en" altLang="ja-JP" sz="2400" dirty="0"/>
              <a:t>is estimated as</a:t>
            </a:r>
            <a:endParaRPr lang="en" altLang="ja-JP" sz="1400" dirty="0"/>
          </a:p>
          <a:p>
            <a:pPr marL="0" indent="0">
              <a:buNone/>
            </a:pPr>
            <a:r>
              <a:rPr lang="en-US" altLang="ja-JP" sz="2400" i="1" dirty="0"/>
              <a:t>m</a:t>
            </a:r>
            <a:r>
              <a:rPr lang="en-US" altLang="ja-JP" sz="2400" dirty="0"/>
              <a:t> tends to increase in an exponential disk (</a:t>
            </a:r>
            <a:r>
              <a:rPr lang="en-US" altLang="ja-JP" sz="2400" dirty="0" err="1"/>
              <a:t>Σ</a:t>
            </a:r>
            <a:r>
              <a:rPr lang="ja-JP" altLang="en-US" sz="2400"/>
              <a:t>∝</a:t>
            </a:r>
            <a:r>
              <a:rPr lang="en-US" altLang="ja-JP" sz="2400" dirty="0"/>
              <a:t>e</a:t>
            </a:r>
            <a:r>
              <a:rPr lang="en-US" altLang="ja-JP" sz="2400" baseline="30000" dirty="0"/>
              <a:t>-R/h</a:t>
            </a:r>
            <a:r>
              <a:rPr lang="en-US" altLang="ja-JP" sz="2400" dirty="0"/>
              <a:t>)</a:t>
            </a:r>
            <a:endParaRPr lang="en" altLang="ja-JP" sz="2400" dirty="0"/>
          </a:p>
          <a:p>
            <a:pPr marL="0" indent="0">
              <a:buNone/>
            </a:pPr>
            <a:r>
              <a:rPr lang="en" altLang="ja-JP" sz="2400" i="1" dirty="0"/>
              <a:t> </a:t>
            </a:r>
            <a:endParaRPr lang="en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ja-JP" altLang="en-US" sz="2400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676C80E4-B412-E947-8C44-69C9907EA0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842" t="26100" r="11187" b="38561"/>
          <a:stretch/>
        </p:blipFill>
        <p:spPr>
          <a:xfrm>
            <a:off x="5209459" y="1349262"/>
            <a:ext cx="3833476" cy="5317068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41235849-B0C6-0246-B422-1DC137415EEB}"/>
              </a:ext>
            </a:extLst>
          </p:cNvPr>
          <p:cNvSpPr/>
          <p:nvPr/>
        </p:nvSpPr>
        <p:spPr>
          <a:xfrm>
            <a:off x="5656382" y="1417638"/>
            <a:ext cx="27226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1600" dirty="0">
                <a:latin typeface="Times" pitchFamily="2" charset="0"/>
              </a:rPr>
              <a:t>NGC 1288 (Fuchs +1999). 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F815BB25-E13B-7245-B2C9-0F84546F67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781" t="6667" r="8141" b="73999"/>
          <a:stretch/>
        </p:blipFill>
        <p:spPr>
          <a:xfrm>
            <a:off x="243108" y="3945467"/>
            <a:ext cx="4898083" cy="2912533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3723480-B302-C045-B1C7-BC8FA7FA2E80}"/>
              </a:ext>
            </a:extLst>
          </p:cNvPr>
          <p:cNvSpPr/>
          <p:nvPr/>
        </p:nvSpPr>
        <p:spPr>
          <a:xfrm>
            <a:off x="2843288" y="4304375"/>
            <a:ext cx="1794983" cy="584775"/>
          </a:xfrm>
          <a:prstGeom prst="rect">
            <a:avLst/>
          </a:prstGeom>
          <a:solidFill>
            <a:schemeClr val="tx1">
              <a:alpha val="20000"/>
            </a:schemeClr>
          </a:solidFill>
          <a:effectLst>
            <a:outerShdw blurRad="50800" dist="50800" dir="5400000" algn="ctr" rotWithShape="0">
              <a:srgbClr val="000000">
                <a:alpha val="33000"/>
              </a:srgbClr>
            </a:outerShdw>
          </a:effectLst>
        </p:spPr>
        <p:txBody>
          <a:bodyPr wrap="square">
            <a:spAutoFit/>
          </a:bodyPr>
          <a:lstStyle/>
          <a:p>
            <a:pPr algn="r"/>
            <a:r>
              <a:rPr lang="en" altLang="ja-JP" sz="1600" i="1" dirty="0">
                <a:solidFill>
                  <a:schemeClr val="bg1">
                    <a:lumMod val="95000"/>
                  </a:schemeClr>
                </a:solidFill>
                <a:latin typeface="Times" pitchFamily="2" charset="0"/>
              </a:rPr>
              <a:t>N</a:t>
            </a:r>
            <a:r>
              <a:rPr lang="en" altLang="ja-JP" sz="1600" dirty="0">
                <a:solidFill>
                  <a:schemeClr val="bg1">
                    <a:lumMod val="95000"/>
                  </a:schemeClr>
                </a:solidFill>
                <a:latin typeface="Times" pitchFamily="2" charset="0"/>
              </a:rPr>
              <a:t>-body simulations </a:t>
            </a:r>
          </a:p>
          <a:p>
            <a:pPr algn="r"/>
            <a:r>
              <a:rPr lang="en" altLang="ja-JP" sz="1600" dirty="0">
                <a:solidFill>
                  <a:schemeClr val="bg1">
                    <a:lumMod val="95000"/>
                  </a:schemeClr>
                </a:solidFill>
                <a:latin typeface="Times" pitchFamily="2" charset="0"/>
              </a:rPr>
              <a:t>(</a:t>
            </a:r>
            <a:r>
              <a:rPr lang="en" altLang="ja-JP" sz="1600" dirty="0" err="1">
                <a:solidFill>
                  <a:schemeClr val="bg1">
                    <a:lumMod val="95000"/>
                  </a:schemeClr>
                </a:solidFill>
                <a:latin typeface="Times" pitchFamily="2" charset="0"/>
              </a:rPr>
              <a:t>Bottema</a:t>
            </a:r>
            <a:r>
              <a:rPr lang="en" altLang="ja-JP" sz="1600" dirty="0">
                <a:solidFill>
                  <a:schemeClr val="bg1">
                    <a:lumMod val="95000"/>
                  </a:schemeClr>
                </a:solidFill>
                <a:latin typeface="Times" pitchFamily="2" charset="0"/>
              </a:rPr>
              <a:t> 2003)</a:t>
            </a:r>
            <a:endParaRPr lang="en" altLang="ja-JP" sz="16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8833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1D8D516-613D-4047-8B0C-18392CEAD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Summary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1B9B671-AF00-7A49-A935-A682B9A344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altLang="ja-JP" dirty="0"/>
              <a:t>Outer rotation project has been carried out with VERA to measure more accurate outer rotation velocity. </a:t>
            </a:r>
          </a:p>
          <a:p>
            <a:pPr>
              <a:lnSpc>
                <a:spcPct val="120000"/>
              </a:lnSpc>
            </a:pPr>
            <a:r>
              <a:rPr lang="en-US" altLang="ja-JP" dirty="0"/>
              <a:t>35 objects have been observed and annual parallaxes and proper motions for 24  objects have been measured. </a:t>
            </a:r>
          </a:p>
          <a:p>
            <a:pPr>
              <a:lnSpc>
                <a:spcPct val="120000"/>
              </a:lnSpc>
            </a:pPr>
            <a:r>
              <a:rPr lang="en-US" altLang="ja-JP" dirty="0"/>
              <a:t>The outer rotation velocity was consistent with recent work (Reid+2014&amp;Mroz+2018). </a:t>
            </a:r>
          </a:p>
          <a:p>
            <a:pPr>
              <a:lnSpc>
                <a:spcPct val="120000"/>
              </a:lnSpc>
            </a:pPr>
            <a:r>
              <a:rPr kumimoji="1" lang="en-US" altLang="ja-JP" dirty="0"/>
              <a:t>Epicyclic frequency seems to suggest that two and four spiral mode are dominant in the inne</a:t>
            </a:r>
            <a:r>
              <a:rPr lang="en-US" altLang="ja-JP" dirty="0"/>
              <a:t>r and outer Galaxy, respectively. 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4082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FEBF3F9-7930-1742-A9A8-E13A131D0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Introduction</a:t>
            </a:r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3FF5991-3584-1441-960B-468702D468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what is importance in study of the Galactic rotation curve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2538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Rotation Curve of the Galaxy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dirty="0"/>
              <a:t>Rotation curve                             is one of the essential parameters of the Galaxy</a:t>
            </a:r>
            <a:endParaRPr lang="en-US" altLang="ja-JP" dirty="0"/>
          </a:p>
          <a:p>
            <a:pPr marL="457200" lvl="1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pic>
        <p:nvPicPr>
          <p:cNvPr id="7" name="図 6" descr="latex-image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327" y="1776264"/>
            <a:ext cx="2349500" cy="368300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C0F14C87-6A7B-2244-8002-C614A56C4D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051" y="2618624"/>
            <a:ext cx="7416051" cy="4239376"/>
          </a:xfrm>
          <a:prstGeom prst="rect">
            <a:avLst/>
          </a:prstGeom>
        </p:spPr>
      </p:pic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E7B2B359-4A54-444F-96B5-52B6E2A51EF4}"/>
              </a:ext>
            </a:extLst>
          </p:cNvPr>
          <p:cNvCxnSpPr>
            <a:cxnSpLocks/>
          </p:cNvCxnSpPr>
          <p:nvPr/>
        </p:nvCxnSpPr>
        <p:spPr>
          <a:xfrm>
            <a:off x="4104967" y="2850778"/>
            <a:ext cx="0" cy="3221598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D5ADD3C-4051-8541-8BAE-643143CF575D}"/>
              </a:ext>
            </a:extLst>
          </p:cNvPr>
          <p:cNvSpPr txBox="1"/>
          <p:nvPr/>
        </p:nvSpPr>
        <p:spPr>
          <a:xfrm>
            <a:off x="2102624" y="5103854"/>
            <a:ext cx="200234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sz="2800" dirty="0">
                <a:solidFill>
                  <a:srgbClr val="3366FF"/>
                </a:solidFill>
              </a:rPr>
              <a:t>←</a:t>
            </a:r>
          </a:p>
          <a:p>
            <a:pPr algn="r"/>
            <a:r>
              <a:rPr kumimoji="1" lang="en-US" altLang="ja-JP" sz="2800" dirty="0">
                <a:solidFill>
                  <a:srgbClr val="3366FF"/>
                </a:solidFill>
              </a:rPr>
              <a:t>Inner Galaxy</a:t>
            </a:r>
            <a:endParaRPr kumimoji="1" lang="ja-JP" altLang="en-US" sz="2800" dirty="0">
              <a:solidFill>
                <a:srgbClr val="3366FF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0890AED-9C38-5547-88AD-80BC659D770C}"/>
              </a:ext>
            </a:extLst>
          </p:cNvPr>
          <p:cNvSpPr txBox="1"/>
          <p:nvPr/>
        </p:nvSpPr>
        <p:spPr>
          <a:xfrm>
            <a:off x="4104967" y="5110281"/>
            <a:ext cx="20770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solidFill>
                  <a:srgbClr val="FF6600"/>
                </a:solidFill>
              </a:rPr>
              <a:t>→</a:t>
            </a:r>
          </a:p>
          <a:p>
            <a:r>
              <a:rPr lang="en-US" altLang="ja-JP" sz="2800" dirty="0">
                <a:solidFill>
                  <a:srgbClr val="FF6600"/>
                </a:solidFill>
              </a:rPr>
              <a:t>Out</a:t>
            </a:r>
            <a:r>
              <a:rPr kumimoji="1" lang="en-US" altLang="ja-JP" sz="2800" dirty="0">
                <a:solidFill>
                  <a:srgbClr val="FF6600"/>
                </a:solidFill>
              </a:rPr>
              <a:t>er Galaxy</a:t>
            </a:r>
            <a:endParaRPr kumimoji="1" lang="ja-JP" altLang="en-US" sz="2800" dirty="0">
              <a:solidFill>
                <a:srgbClr val="FF6600"/>
              </a:solidFill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9880939-ABED-534B-96F8-8C6D630001F6}"/>
              </a:ext>
            </a:extLst>
          </p:cNvPr>
          <p:cNvSpPr txBox="1"/>
          <p:nvPr/>
        </p:nvSpPr>
        <p:spPr>
          <a:xfrm>
            <a:off x="7386450" y="6364634"/>
            <a:ext cx="1757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Sofue</a:t>
            </a:r>
            <a:r>
              <a:rPr kumimoji="1" lang="en-US" altLang="ja-JP" dirty="0"/>
              <a:t> et al. 2009</a:t>
            </a:r>
            <a:endParaRPr kumimoji="1" lang="ja-JP" altLang="en-US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3588A2B0-91A1-1942-B2D7-9586D2AD98D7}"/>
              </a:ext>
            </a:extLst>
          </p:cNvPr>
          <p:cNvSpPr/>
          <p:nvPr/>
        </p:nvSpPr>
        <p:spPr>
          <a:xfrm>
            <a:off x="6262798" y="4709032"/>
            <a:ext cx="2881202" cy="1365365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solidFill>
              <a:schemeClr val="tx1"/>
            </a:solidFill>
          </a:ln>
        </p:spPr>
        <p:txBody>
          <a:bodyPr wrap="square" lIns="36000" tIns="36000" rIns="36000" bIns="36000" anchor="ctr" anchorCtr="0">
            <a:spAutoFit/>
          </a:bodyPr>
          <a:lstStyle/>
          <a:p>
            <a:pPr marL="177800" lvl="1" indent="-160338">
              <a:buFont typeface="Arial" panose="020B0604020202020204" pitchFamily="34" charset="0"/>
              <a:buChar char="•"/>
            </a:pPr>
            <a:r>
              <a:rPr lang="en-US" altLang="ja-JP" sz="2800" dirty="0">
                <a:solidFill>
                  <a:srgbClr val="FF0000"/>
                </a:solidFill>
              </a:rPr>
              <a:t>Mass Distribution</a:t>
            </a:r>
          </a:p>
          <a:p>
            <a:pPr marL="177800" lvl="1" indent="-160338">
              <a:buFont typeface="Arial" panose="020B0604020202020204" pitchFamily="34" charset="0"/>
              <a:buChar char="•"/>
            </a:pPr>
            <a:r>
              <a:rPr lang="en-US" altLang="ja-JP" sz="2800" dirty="0">
                <a:solidFill>
                  <a:srgbClr val="FF0000"/>
                </a:solidFill>
              </a:rPr>
              <a:t>Potential</a:t>
            </a:r>
          </a:p>
          <a:p>
            <a:pPr marL="177800" lvl="1" indent="-160338">
              <a:buFont typeface="Arial" panose="020B0604020202020204" pitchFamily="34" charset="0"/>
              <a:buChar char="•"/>
            </a:pPr>
            <a:r>
              <a:rPr lang="en-US" altLang="ja-JP" sz="2800" dirty="0">
                <a:solidFill>
                  <a:srgbClr val="FF0000"/>
                </a:solidFill>
              </a:rPr>
              <a:t>Kinematics </a:t>
            </a:r>
            <a:endParaRPr lang="ja-JP" altLang="en-US" sz="16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115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Inner rotation curve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ja-JP" dirty="0"/>
              <a:t>Inner rotation curve </a:t>
            </a:r>
            <a:r>
              <a:rPr lang="en-US" altLang="ja-JP" dirty="0"/>
              <a:t>can be well determined by measuring the terminal velocity</a:t>
            </a:r>
            <a:endParaRPr kumimoji="1" lang="ja-JP" altLang="en-US" dirty="0"/>
          </a:p>
        </p:txBody>
      </p:sp>
      <p:grpSp>
        <p:nvGrpSpPr>
          <p:cNvPr id="15" name="図形グループ 14"/>
          <p:cNvGrpSpPr/>
          <p:nvPr/>
        </p:nvGrpSpPr>
        <p:grpSpPr>
          <a:xfrm>
            <a:off x="476392" y="2979130"/>
            <a:ext cx="3078412" cy="3378970"/>
            <a:chOff x="5330171" y="2555521"/>
            <a:chExt cx="3813829" cy="4517162"/>
          </a:xfrm>
        </p:grpSpPr>
        <p:sp>
          <p:nvSpPr>
            <p:cNvPr id="16" name="正方形/長方形 15"/>
            <p:cNvSpPr/>
            <p:nvPr/>
          </p:nvSpPr>
          <p:spPr>
            <a:xfrm>
              <a:off x="5330171" y="2770204"/>
              <a:ext cx="3813829" cy="430247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Oval 1031"/>
            <p:cNvSpPr>
              <a:spLocks noChangeArrowheads="1"/>
            </p:cNvSpPr>
            <p:nvPr/>
          </p:nvSpPr>
          <p:spPr bwMode="auto">
            <a:xfrm>
              <a:off x="5468938" y="3088921"/>
              <a:ext cx="3581400" cy="35814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8" name="Oval 1032"/>
            <p:cNvSpPr>
              <a:spLocks noChangeArrowheads="1"/>
            </p:cNvSpPr>
            <p:nvPr/>
          </p:nvSpPr>
          <p:spPr bwMode="auto">
            <a:xfrm>
              <a:off x="6383338" y="3927121"/>
              <a:ext cx="1752600" cy="1828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" name="Line 1033"/>
            <p:cNvSpPr>
              <a:spLocks noChangeShapeType="1"/>
            </p:cNvSpPr>
            <p:nvPr/>
          </p:nvSpPr>
          <p:spPr bwMode="auto">
            <a:xfrm>
              <a:off x="7297738" y="3088921"/>
              <a:ext cx="1752600" cy="30612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" name="Line 1034"/>
            <p:cNvSpPr>
              <a:spLocks noChangeShapeType="1"/>
            </p:cNvSpPr>
            <p:nvPr/>
          </p:nvSpPr>
          <p:spPr bwMode="auto">
            <a:xfrm>
              <a:off x="8021638" y="4373031"/>
              <a:ext cx="493713" cy="804334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" name="Text Box 1035"/>
            <p:cNvSpPr txBox="1">
              <a:spLocks noChangeArrowheads="1"/>
            </p:cNvSpPr>
            <p:nvPr/>
          </p:nvSpPr>
          <p:spPr bwMode="auto">
            <a:xfrm>
              <a:off x="7093832" y="2888543"/>
              <a:ext cx="415498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b="1"/>
                <a:t>◎</a:t>
              </a:r>
            </a:p>
          </p:txBody>
        </p:sp>
        <p:sp>
          <p:nvSpPr>
            <p:cNvPr id="22" name="Text Box 1036"/>
            <p:cNvSpPr txBox="1">
              <a:spLocks noChangeArrowheads="1"/>
            </p:cNvSpPr>
            <p:nvPr/>
          </p:nvSpPr>
          <p:spPr bwMode="auto">
            <a:xfrm>
              <a:off x="7069138" y="4536721"/>
              <a:ext cx="41549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ja-JP" altLang="en-US"/>
                <a:t>＋</a:t>
              </a:r>
            </a:p>
          </p:txBody>
        </p:sp>
        <p:sp>
          <p:nvSpPr>
            <p:cNvPr id="23" name="Text Box 1041"/>
            <p:cNvSpPr txBox="1">
              <a:spLocks noChangeArrowheads="1"/>
            </p:cNvSpPr>
            <p:nvPr/>
          </p:nvSpPr>
          <p:spPr bwMode="auto">
            <a:xfrm>
              <a:off x="6900863" y="4882796"/>
              <a:ext cx="56991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/>
                <a:t>G.C.</a:t>
              </a:r>
            </a:p>
          </p:txBody>
        </p:sp>
        <p:sp>
          <p:nvSpPr>
            <p:cNvPr id="24" name="Text Box 1042"/>
            <p:cNvSpPr txBox="1">
              <a:spLocks noChangeArrowheads="1"/>
            </p:cNvSpPr>
            <p:nvPr/>
          </p:nvSpPr>
          <p:spPr bwMode="auto">
            <a:xfrm>
              <a:off x="6916738" y="2555521"/>
              <a:ext cx="53328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/>
                <a:t>Sun</a:t>
              </a:r>
            </a:p>
          </p:txBody>
        </p:sp>
        <p:sp>
          <p:nvSpPr>
            <p:cNvPr id="25" name="Line 1043"/>
            <p:cNvSpPr>
              <a:spLocks noChangeShapeType="1"/>
            </p:cNvSpPr>
            <p:nvPr/>
          </p:nvSpPr>
          <p:spPr bwMode="auto">
            <a:xfrm flipH="1" flipV="1">
              <a:off x="5697538" y="4155721"/>
              <a:ext cx="16764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" name="Text Box 1044"/>
            <p:cNvSpPr txBox="1">
              <a:spLocks noChangeArrowheads="1"/>
            </p:cNvSpPr>
            <p:nvPr/>
          </p:nvSpPr>
          <p:spPr bwMode="auto">
            <a:xfrm>
              <a:off x="5871774" y="3949003"/>
              <a:ext cx="38799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dirty="0"/>
                <a:t>R</a:t>
              </a:r>
              <a:r>
                <a:rPr lang="en-US" altLang="ja-JP" baseline="-25000" dirty="0"/>
                <a:t>0</a:t>
              </a:r>
            </a:p>
          </p:txBody>
        </p:sp>
        <p:sp>
          <p:nvSpPr>
            <p:cNvPr id="27" name="Line 1045"/>
            <p:cNvSpPr>
              <a:spLocks noChangeShapeType="1"/>
            </p:cNvSpPr>
            <p:nvPr/>
          </p:nvSpPr>
          <p:spPr bwMode="auto">
            <a:xfrm flipH="1" flipV="1">
              <a:off x="6688138" y="4231921"/>
              <a:ext cx="6096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8" name="Text Box 1046"/>
            <p:cNvSpPr txBox="1">
              <a:spLocks noChangeArrowheads="1"/>
            </p:cNvSpPr>
            <p:nvPr/>
          </p:nvSpPr>
          <p:spPr bwMode="auto">
            <a:xfrm>
              <a:off x="6883366" y="4092472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dirty="0"/>
                <a:t>R</a:t>
              </a:r>
            </a:p>
          </p:txBody>
        </p:sp>
        <p:sp>
          <p:nvSpPr>
            <p:cNvPr id="29" name="Line 1047"/>
            <p:cNvSpPr>
              <a:spLocks noChangeShapeType="1"/>
            </p:cNvSpPr>
            <p:nvPr/>
          </p:nvSpPr>
          <p:spPr bwMode="auto">
            <a:xfrm>
              <a:off x="7297738" y="3088921"/>
              <a:ext cx="838200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0" name="Line 1048"/>
            <p:cNvSpPr>
              <a:spLocks noChangeShapeType="1"/>
            </p:cNvSpPr>
            <p:nvPr/>
          </p:nvSpPr>
          <p:spPr bwMode="auto">
            <a:xfrm>
              <a:off x="7297738" y="3088921"/>
              <a:ext cx="228600" cy="38100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1" name="Line 1049"/>
            <p:cNvSpPr>
              <a:spLocks noChangeShapeType="1"/>
            </p:cNvSpPr>
            <p:nvPr/>
          </p:nvSpPr>
          <p:spPr bwMode="auto">
            <a:xfrm>
              <a:off x="7297738" y="3088921"/>
              <a:ext cx="0" cy="3581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2" name="Text Box 1050"/>
            <p:cNvSpPr txBox="1">
              <a:spLocks noChangeArrowheads="1"/>
            </p:cNvSpPr>
            <p:nvPr/>
          </p:nvSpPr>
          <p:spPr bwMode="auto">
            <a:xfrm>
              <a:off x="7297738" y="3698521"/>
              <a:ext cx="23764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/>
                <a:t>l</a:t>
              </a:r>
            </a:p>
          </p:txBody>
        </p:sp>
        <p:sp>
          <p:nvSpPr>
            <p:cNvPr id="33" name="Freeform 1052"/>
            <p:cNvSpPr>
              <a:spLocks/>
            </p:cNvSpPr>
            <p:nvPr/>
          </p:nvSpPr>
          <p:spPr bwMode="auto">
            <a:xfrm>
              <a:off x="7297738" y="3546121"/>
              <a:ext cx="228600" cy="762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48"/>
                </a:cxn>
                <a:cxn ang="0">
                  <a:pos x="192" y="0"/>
                </a:cxn>
              </a:cxnLst>
              <a:rect l="0" t="0" r="r" b="b"/>
              <a:pathLst>
                <a:path w="192" h="48">
                  <a:moveTo>
                    <a:pt x="0" y="0"/>
                  </a:moveTo>
                  <a:cubicBezTo>
                    <a:pt x="32" y="24"/>
                    <a:pt x="64" y="48"/>
                    <a:pt x="96" y="48"/>
                  </a:cubicBezTo>
                  <a:cubicBezTo>
                    <a:pt x="128" y="48"/>
                    <a:pt x="176" y="8"/>
                    <a:pt x="19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4" name="Line 1053"/>
            <p:cNvSpPr>
              <a:spLocks noChangeShapeType="1"/>
            </p:cNvSpPr>
            <p:nvPr/>
          </p:nvSpPr>
          <p:spPr bwMode="auto">
            <a:xfrm flipV="1">
              <a:off x="7297738" y="2784121"/>
              <a:ext cx="685800" cy="30480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5" name="Line 1056"/>
            <p:cNvSpPr>
              <a:spLocks noChangeShapeType="1"/>
            </p:cNvSpPr>
            <p:nvPr/>
          </p:nvSpPr>
          <p:spPr bwMode="auto">
            <a:xfrm flipV="1">
              <a:off x="7297738" y="4373031"/>
              <a:ext cx="685800" cy="3922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6" name="Text Box 1057"/>
            <p:cNvSpPr txBox="1">
              <a:spLocks noChangeArrowheads="1"/>
            </p:cNvSpPr>
            <p:nvPr/>
          </p:nvSpPr>
          <p:spPr bwMode="auto">
            <a:xfrm>
              <a:off x="7421870" y="4123454"/>
              <a:ext cx="33502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dirty="0" err="1"/>
                <a:t>φ</a:t>
              </a:r>
              <a:endParaRPr lang="en-US" altLang="ja-JP" dirty="0"/>
            </a:p>
          </p:txBody>
        </p:sp>
        <p:sp>
          <p:nvSpPr>
            <p:cNvPr id="37" name="Text Box 1058"/>
            <p:cNvSpPr txBox="1">
              <a:spLocks noChangeArrowheads="1"/>
            </p:cNvSpPr>
            <p:nvPr/>
          </p:nvSpPr>
          <p:spPr bwMode="auto">
            <a:xfrm>
              <a:off x="8095456" y="2860321"/>
              <a:ext cx="39363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dirty="0"/>
                <a:t>V</a:t>
              </a:r>
              <a:r>
                <a:rPr lang="en-US" altLang="ja-JP" baseline="-25000" dirty="0"/>
                <a:t>0</a:t>
              </a:r>
            </a:p>
          </p:txBody>
        </p:sp>
        <p:sp>
          <p:nvSpPr>
            <p:cNvPr id="38" name="Text Box 1059"/>
            <p:cNvSpPr txBox="1">
              <a:spLocks noChangeArrowheads="1"/>
            </p:cNvSpPr>
            <p:nvPr/>
          </p:nvSpPr>
          <p:spPr bwMode="auto">
            <a:xfrm>
              <a:off x="8239125" y="4525431"/>
              <a:ext cx="58095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dirty="0"/>
                <a:t>V(R)</a:t>
              </a:r>
            </a:p>
          </p:txBody>
        </p:sp>
        <p:sp>
          <p:nvSpPr>
            <p:cNvPr id="39" name="Line 1056"/>
            <p:cNvSpPr>
              <a:spLocks noChangeShapeType="1"/>
            </p:cNvSpPr>
            <p:nvPr/>
          </p:nvSpPr>
          <p:spPr bwMode="auto">
            <a:xfrm flipV="1">
              <a:off x="7736946" y="4219217"/>
              <a:ext cx="196850" cy="1312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0" name="Line 1056"/>
            <p:cNvSpPr>
              <a:spLocks noChangeShapeType="1"/>
            </p:cNvSpPr>
            <p:nvPr/>
          </p:nvSpPr>
          <p:spPr bwMode="auto">
            <a:xfrm>
              <a:off x="7751057" y="4344810"/>
              <a:ext cx="132292" cy="1569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</p:grpSp>
      <p:pic>
        <p:nvPicPr>
          <p:cNvPr id="41" name="図 40" descr="fig2_20_colo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558" y="2680212"/>
            <a:ext cx="4839685" cy="4177787"/>
          </a:xfrm>
          <a:prstGeom prst="rect">
            <a:avLst/>
          </a:prstGeom>
        </p:spPr>
      </p:pic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7D518390-576F-4344-B1D9-E004EBCAA523}"/>
              </a:ext>
            </a:extLst>
          </p:cNvPr>
          <p:cNvGrpSpPr/>
          <p:nvPr/>
        </p:nvGrpSpPr>
        <p:grpSpPr>
          <a:xfrm>
            <a:off x="457200" y="3077946"/>
            <a:ext cx="5989674" cy="3414236"/>
            <a:chOff x="457200" y="3077946"/>
            <a:chExt cx="5989674" cy="3414236"/>
          </a:xfrm>
        </p:grpSpPr>
        <p:grpSp>
          <p:nvGrpSpPr>
            <p:cNvPr id="42" name="グループ化 41">
              <a:extLst>
                <a:ext uri="{FF2B5EF4-FFF2-40B4-BE49-F238E27FC236}">
                  <a16:creationId xmlns:a16="http://schemas.microsoft.com/office/drawing/2014/main" id="{24EC8A0C-3DBE-4842-9B3E-CA267369993B}"/>
                </a:ext>
              </a:extLst>
            </p:cNvPr>
            <p:cNvGrpSpPr/>
            <p:nvPr/>
          </p:nvGrpSpPr>
          <p:grpSpPr>
            <a:xfrm>
              <a:off x="457200" y="3077946"/>
              <a:ext cx="5989674" cy="3048217"/>
              <a:chOff x="457200" y="3077946"/>
              <a:chExt cx="5989674" cy="3048217"/>
            </a:xfrm>
          </p:grpSpPr>
          <p:pic>
            <p:nvPicPr>
              <p:cNvPr id="43" name="図 42">
                <a:extLst>
                  <a:ext uri="{FF2B5EF4-FFF2-40B4-BE49-F238E27FC236}">
                    <a16:creationId xmlns:a16="http://schemas.microsoft.com/office/drawing/2014/main" id="{46AE6536-6674-234B-8A47-377EEB8106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7200" y="3077946"/>
                <a:ext cx="3567202" cy="3048217"/>
              </a:xfrm>
              <a:prstGeom prst="rect">
                <a:avLst/>
              </a:prstGeom>
            </p:spPr>
          </p:pic>
          <p:sp>
            <p:nvSpPr>
              <p:cNvPr id="44" name="正方形/長方形 43">
                <a:extLst>
                  <a:ext uri="{FF2B5EF4-FFF2-40B4-BE49-F238E27FC236}">
                    <a16:creationId xmlns:a16="http://schemas.microsoft.com/office/drawing/2014/main" id="{19709EB2-0563-1D4D-8E90-4AF71228B3F1}"/>
                  </a:ext>
                </a:extLst>
              </p:cNvPr>
              <p:cNvSpPr/>
              <p:nvPr/>
            </p:nvSpPr>
            <p:spPr>
              <a:xfrm>
                <a:off x="5287265" y="3299571"/>
                <a:ext cx="1159609" cy="1366768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45" name="直線コネクタ 44">
                <a:extLst>
                  <a:ext uri="{FF2B5EF4-FFF2-40B4-BE49-F238E27FC236}">
                    <a16:creationId xmlns:a16="http://schemas.microsoft.com/office/drawing/2014/main" id="{38512AA6-9465-6C48-A95B-1871F7132FAB}"/>
                  </a:ext>
                </a:extLst>
              </p:cNvPr>
              <p:cNvCxnSpPr/>
              <p:nvPr/>
            </p:nvCxnSpPr>
            <p:spPr>
              <a:xfrm flipH="1" flipV="1">
                <a:off x="3913962" y="3119364"/>
                <a:ext cx="1373304" cy="18020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線コネクタ 45">
                <a:extLst>
                  <a:ext uri="{FF2B5EF4-FFF2-40B4-BE49-F238E27FC236}">
                    <a16:creationId xmlns:a16="http://schemas.microsoft.com/office/drawing/2014/main" id="{F9856468-29B9-8440-9D59-811D951EE066}"/>
                  </a:ext>
                </a:extLst>
              </p:cNvPr>
              <p:cNvCxnSpPr/>
              <p:nvPr/>
            </p:nvCxnSpPr>
            <p:spPr>
              <a:xfrm flipH="1">
                <a:off x="3913961" y="4666339"/>
                <a:ext cx="1373305" cy="114587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正方形/長方形 46">
                <a:extLst>
                  <a:ext uri="{FF2B5EF4-FFF2-40B4-BE49-F238E27FC236}">
                    <a16:creationId xmlns:a16="http://schemas.microsoft.com/office/drawing/2014/main" id="{4055DE0B-E86E-3243-931F-CBC29F5C1225}"/>
                  </a:ext>
                </a:extLst>
              </p:cNvPr>
              <p:cNvSpPr/>
              <p:nvPr/>
            </p:nvSpPr>
            <p:spPr>
              <a:xfrm>
                <a:off x="621218" y="3119364"/>
                <a:ext cx="3292743" cy="269285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17855283-2D0C-534A-8DE9-DA9528D0E97C}"/>
                </a:ext>
              </a:extLst>
            </p:cNvPr>
            <p:cNvSpPr/>
            <p:nvPr/>
          </p:nvSpPr>
          <p:spPr>
            <a:xfrm>
              <a:off x="1389464" y="6122850"/>
              <a:ext cx="251806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altLang="ja-JP" dirty="0">
                  <a:latin typeface="CMR10"/>
                </a:rPr>
                <a:t>Burton &amp; Gordon (1978) </a:t>
              </a:r>
              <a:endParaRPr lang="en" altLang="ja-JP" dirty="0"/>
            </a:p>
          </p:txBody>
        </p:sp>
      </p:grpSp>
    </p:spTree>
    <p:extLst>
      <p:ext uri="{BB962C8B-B14F-4D97-AF65-F5344CB8AC3E}">
        <p14:creationId xmlns:p14="http://schemas.microsoft.com/office/powerpoint/2010/main" val="1495473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Outer rotation curve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dirty="0"/>
              <a:t>Outer rotation curve can be determined only by measuring both distance and velocity of each object in the outer Galaxy. </a:t>
            </a:r>
          </a:p>
        </p:txBody>
      </p:sp>
      <p:pic>
        <p:nvPicPr>
          <p:cNvPr id="48" name="図 47">
            <a:extLst>
              <a:ext uri="{FF2B5EF4-FFF2-40B4-BE49-F238E27FC236}">
                <a16:creationId xmlns:a16="http://schemas.microsoft.com/office/drawing/2014/main" id="{55DDAD67-0627-694C-9A9B-C9CAB3564F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2772" y="3065751"/>
            <a:ext cx="6633881" cy="3792249"/>
          </a:xfrm>
          <a:prstGeom prst="rect">
            <a:avLst/>
          </a:prstGeom>
        </p:spPr>
      </p:pic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C7844A92-E903-0A46-A130-69A2C3370AC9}"/>
              </a:ext>
            </a:extLst>
          </p:cNvPr>
          <p:cNvSpPr txBox="1"/>
          <p:nvPr/>
        </p:nvSpPr>
        <p:spPr>
          <a:xfrm>
            <a:off x="7399149" y="6445174"/>
            <a:ext cx="1757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Sofue</a:t>
            </a:r>
            <a:r>
              <a:rPr kumimoji="1" lang="en-US" altLang="ja-JP" dirty="0"/>
              <a:t> et al. 2009</a:t>
            </a: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403B4C4-D39A-7F4D-9A5E-AE3423E202F2}"/>
              </a:ext>
            </a:extLst>
          </p:cNvPr>
          <p:cNvSpPr txBox="1"/>
          <p:nvPr/>
        </p:nvSpPr>
        <p:spPr>
          <a:xfrm>
            <a:off x="1861410" y="4390214"/>
            <a:ext cx="1282723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0070C0"/>
                </a:solidFill>
              </a:rPr>
              <a:t> </a:t>
            </a:r>
            <a:r>
              <a:rPr kumimoji="1" lang="en-US" altLang="ja-JP" sz="4400" dirty="0">
                <a:solidFill>
                  <a:srgbClr val="00B050"/>
                </a:solidFill>
              </a:rPr>
              <a:t>V</a:t>
            </a:r>
            <a:r>
              <a:rPr lang="en-US" altLang="ja-JP" sz="4400" dirty="0"/>
              <a:t>(</a:t>
            </a:r>
            <a:r>
              <a:rPr lang="en-US" altLang="ja-JP" sz="4400" dirty="0">
                <a:solidFill>
                  <a:srgbClr val="0070C0"/>
                </a:solidFill>
              </a:rPr>
              <a:t>R</a:t>
            </a:r>
            <a:r>
              <a:rPr kumimoji="1" lang="en-US" altLang="ja-JP" sz="4400" dirty="0"/>
              <a:t>)</a:t>
            </a:r>
            <a:endParaRPr kumimoji="1" lang="ja-JP" altLang="en-US" sz="4400"/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9B1E9F1F-19B4-DB49-8CB8-58A8B3AAF409}"/>
              </a:ext>
            </a:extLst>
          </p:cNvPr>
          <p:cNvGrpSpPr/>
          <p:nvPr/>
        </p:nvGrpSpPr>
        <p:grpSpPr>
          <a:xfrm>
            <a:off x="689591" y="3522546"/>
            <a:ext cx="2394438" cy="942101"/>
            <a:chOff x="373654" y="3797586"/>
            <a:chExt cx="2394438" cy="942101"/>
          </a:xfrm>
        </p:grpSpPr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9732CDBF-02D0-4245-A669-F6096040A9A8}"/>
                </a:ext>
              </a:extLst>
            </p:cNvPr>
            <p:cNvSpPr txBox="1"/>
            <p:nvPr/>
          </p:nvSpPr>
          <p:spPr>
            <a:xfrm>
              <a:off x="373654" y="3797586"/>
              <a:ext cx="2394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>
                  <a:solidFill>
                    <a:srgbClr val="0070C0"/>
                  </a:solidFill>
                </a:rPr>
                <a:t>Position (l, b, r)</a:t>
              </a:r>
              <a:endParaRPr kumimoji="1" lang="ja-JP" altLang="en-US" sz="2800">
                <a:solidFill>
                  <a:srgbClr val="0070C0"/>
                </a:solidFill>
              </a:endParaRPr>
            </a:p>
          </p:txBody>
        </p:sp>
        <p:cxnSp>
          <p:nvCxnSpPr>
            <p:cNvPr id="7" name="直線矢印コネクタ 6">
              <a:extLst>
                <a:ext uri="{FF2B5EF4-FFF2-40B4-BE49-F238E27FC236}">
                  <a16:creationId xmlns:a16="http://schemas.microsoft.com/office/drawing/2014/main" id="{1CAEC8CA-0A2E-9945-9420-8EB7B6B41225}"/>
                </a:ext>
              </a:extLst>
            </p:cNvPr>
            <p:cNvCxnSpPr/>
            <p:nvPr/>
          </p:nvCxnSpPr>
          <p:spPr>
            <a:xfrm>
              <a:off x="2378759" y="4320806"/>
              <a:ext cx="0" cy="418881"/>
            </a:xfrm>
            <a:prstGeom prst="straightConnector1">
              <a:avLst/>
            </a:prstGeom>
            <a:ln w="63500"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グループ化 52">
            <a:extLst>
              <a:ext uri="{FF2B5EF4-FFF2-40B4-BE49-F238E27FC236}">
                <a16:creationId xmlns:a16="http://schemas.microsoft.com/office/drawing/2014/main" id="{8AA3D4D5-B6B7-8B47-8936-7A2562FB21A1}"/>
              </a:ext>
            </a:extLst>
          </p:cNvPr>
          <p:cNvGrpSpPr/>
          <p:nvPr/>
        </p:nvGrpSpPr>
        <p:grpSpPr>
          <a:xfrm>
            <a:off x="126985" y="5088829"/>
            <a:ext cx="3178819" cy="942101"/>
            <a:chOff x="-9078" y="5503073"/>
            <a:chExt cx="3178819" cy="942101"/>
          </a:xfrm>
        </p:grpSpPr>
        <p:sp>
          <p:nvSpPr>
            <p:cNvPr id="50" name="テキスト ボックス 49">
              <a:extLst>
                <a:ext uri="{FF2B5EF4-FFF2-40B4-BE49-F238E27FC236}">
                  <a16:creationId xmlns:a16="http://schemas.microsoft.com/office/drawing/2014/main" id="{CB6D3A13-EFB0-9345-AA48-8B841031479B}"/>
                </a:ext>
              </a:extLst>
            </p:cNvPr>
            <p:cNvSpPr txBox="1"/>
            <p:nvPr/>
          </p:nvSpPr>
          <p:spPr>
            <a:xfrm>
              <a:off x="-9078" y="5921954"/>
              <a:ext cx="317881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800" dirty="0">
                  <a:solidFill>
                    <a:srgbClr val="00B050"/>
                  </a:solidFill>
                </a:rPr>
                <a:t>Velocity (</a:t>
              </a:r>
              <a:r>
                <a:rPr kumimoji="1" lang="en-US" altLang="ja-JP" sz="2800" dirty="0">
                  <a:solidFill>
                    <a:srgbClr val="00B050"/>
                  </a:solidFill>
                </a:rPr>
                <a:t>V</a:t>
              </a:r>
              <a:r>
                <a:rPr kumimoji="1" lang="en-US" altLang="ja-JP" sz="2800" baseline="-25000" dirty="0">
                  <a:solidFill>
                    <a:srgbClr val="00B050"/>
                  </a:solidFill>
                </a:rPr>
                <a:t>LSR</a:t>
              </a:r>
              <a:r>
                <a:rPr kumimoji="1" lang="en-US" altLang="ja-JP" sz="2800" dirty="0">
                  <a:solidFill>
                    <a:srgbClr val="00B050"/>
                  </a:solidFill>
                </a:rPr>
                <a:t>, </a:t>
              </a:r>
              <a:r>
                <a:rPr kumimoji="1" lang="en-US" altLang="ja-JP" sz="2800" dirty="0" err="1">
                  <a:solidFill>
                    <a:srgbClr val="00B050"/>
                  </a:solidFill>
                </a:rPr>
                <a:t>μ</a:t>
              </a:r>
              <a:r>
                <a:rPr kumimoji="1" lang="en-US" altLang="ja-JP" sz="2800" baseline="-25000" dirty="0" err="1">
                  <a:solidFill>
                    <a:srgbClr val="00B050"/>
                  </a:solidFill>
                </a:rPr>
                <a:t>l</a:t>
              </a:r>
              <a:r>
                <a:rPr kumimoji="1" lang="en-US" altLang="ja-JP" sz="2800" dirty="0">
                  <a:solidFill>
                    <a:srgbClr val="00B050"/>
                  </a:solidFill>
                </a:rPr>
                <a:t> , </a:t>
              </a:r>
              <a:r>
                <a:rPr lang="en-US" altLang="ja-JP" sz="2800" dirty="0" err="1">
                  <a:solidFill>
                    <a:srgbClr val="00B050"/>
                  </a:solidFill>
                </a:rPr>
                <a:t>μ</a:t>
              </a:r>
              <a:r>
                <a:rPr kumimoji="1" lang="en-US" altLang="ja-JP" sz="2800" baseline="-25000" dirty="0" err="1">
                  <a:solidFill>
                    <a:srgbClr val="00B050"/>
                  </a:solidFill>
                </a:rPr>
                <a:t>b</a:t>
              </a:r>
              <a:r>
                <a:rPr kumimoji="1" lang="en-US" altLang="ja-JP" sz="2800" dirty="0">
                  <a:solidFill>
                    <a:srgbClr val="00B050"/>
                  </a:solidFill>
                </a:rPr>
                <a:t>)</a:t>
              </a:r>
              <a:endParaRPr kumimoji="1" lang="ja-JP" altLang="en-US" sz="2800">
                <a:solidFill>
                  <a:srgbClr val="00B050"/>
                </a:solidFill>
              </a:endParaRPr>
            </a:p>
          </p:txBody>
        </p:sp>
        <p:cxnSp>
          <p:nvCxnSpPr>
            <p:cNvPr id="52" name="直線矢印コネクタ 51">
              <a:extLst>
                <a:ext uri="{FF2B5EF4-FFF2-40B4-BE49-F238E27FC236}">
                  <a16:creationId xmlns:a16="http://schemas.microsoft.com/office/drawing/2014/main" id="{930A0095-E7F3-964C-9290-FF71F98C7D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88331" y="5503073"/>
              <a:ext cx="0" cy="418881"/>
            </a:xfrm>
            <a:prstGeom prst="straightConnector1">
              <a:avLst/>
            </a:prstGeom>
            <a:ln w="63500">
              <a:solidFill>
                <a:srgbClr val="00B05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5241DA3-555B-0E45-A650-6E1A2E806A66}"/>
              </a:ext>
            </a:extLst>
          </p:cNvPr>
          <p:cNvSpPr txBox="1"/>
          <p:nvPr/>
        </p:nvSpPr>
        <p:spPr>
          <a:xfrm>
            <a:off x="3730257" y="5106346"/>
            <a:ext cx="46111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solidFill>
                  <a:srgbClr val="FF0000"/>
                </a:solidFill>
              </a:rPr>
              <a:t>Astrometry is essential for this study</a:t>
            </a:r>
            <a:endParaRPr kumimoji="1" lang="ja-JP" altLang="en-US" sz="32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26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7A43960-1DA2-D246-8B04-18371C870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Recent progress 1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7634999-23DB-1C4D-A5CF-0A18071210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dirty="0"/>
              <a:t>Gaia collaboration 2018: optical astrometry</a:t>
            </a:r>
          </a:p>
          <a:p>
            <a:pPr marL="0" indent="0">
              <a:buNone/>
            </a:pPr>
            <a:endParaRPr kumimoji="1" lang="en-US" altLang="ja-JP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5D2A901-EEF9-6646-879E-BD32D342E1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260" t="8627" r="26077" b="71503"/>
          <a:stretch/>
        </p:blipFill>
        <p:spPr>
          <a:xfrm>
            <a:off x="4935136" y="1982342"/>
            <a:ext cx="3969892" cy="4525963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6ED4D90-F13C-5C45-ADFD-1ED3E4AD252F}"/>
              </a:ext>
            </a:extLst>
          </p:cNvPr>
          <p:cNvSpPr txBox="1"/>
          <p:nvPr/>
        </p:nvSpPr>
        <p:spPr>
          <a:xfrm>
            <a:off x="457200" y="2293520"/>
            <a:ext cx="490888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638" indent="-274638">
              <a:buFont typeface="Arial" panose="020B0604020202020204" pitchFamily="34" charset="0"/>
              <a:buChar char="•"/>
            </a:pPr>
            <a:r>
              <a:rPr lang="en" altLang="ja-JP" sz="2800" dirty="0"/>
              <a:t>Obtained a velocity field using 3.2 million giant stars </a:t>
            </a:r>
          </a:p>
          <a:p>
            <a:pPr marL="274638" indent="-274638">
              <a:buFont typeface="Arial" panose="020B0604020202020204" pitchFamily="34" charset="0"/>
              <a:buChar char="•"/>
            </a:pPr>
            <a:r>
              <a:rPr lang="en-US" altLang="ja-JP" sz="2800" dirty="0"/>
              <a:t>There are some reports that Gaia results are sometimes contradictory to VLBI results (</a:t>
            </a:r>
            <a:r>
              <a:rPr lang="en" altLang="ja-JP" sz="2800" dirty="0"/>
              <a:t>Riess+2018,Groenewegen 2018, </a:t>
            </a:r>
            <a:r>
              <a:rPr lang="en-US" altLang="ja-JP" sz="2800" dirty="0"/>
              <a:t>Nakagawa+2018 VERA UM)</a:t>
            </a:r>
          </a:p>
          <a:p>
            <a:pPr marL="274638" indent="-274638">
              <a:buFont typeface="Arial" panose="020B0604020202020204" pitchFamily="34" charset="0"/>
              <a:buChar char="•"/>
            </a:pPr>
            <a:r>
              <a:rPr kumimoji="1" lang="en-US" altLang="ja-JP" sz="2800" dirty="0"/>
              <a:t>Ne</a:t>
            </a:r>
            <a:r>
              <a:rPr lang="en-US" altLang="ja-JP" sz="2800" dirty="0"/>
              <a:t>cessary to check the result independently with VLBI</a:t>
            </a:r>
            <a:endParaRPr kumimoji="1" lang="ja-JP" altLang="en-US" sz="280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BF54C0F-9442-B646-BDCC-2D930CFEC286}"/>
              </a:ext>
            </a:extLst>
          </p:cNvPr>
          <p:cNvSpPr/>
          <p:nvPr/>
        </p:nvSpPr>
        <p:spPr>
          <a:xfrm>
            <a:off x="6491354" y="6488668"/>
            <a:ext cx="2413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Gaia collaboration 2018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53460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7A43960-1DA2-D246-8B04-18371C870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Recent progress 2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7634999-23DB-1C4D-A5CF-0A18071210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Reid et al. 2014: radio VLBI astrometry</a:t>
            </a:r>
          </a:p>
          <a:p>
            <a:pPr marL="0" indent="0">
              <a:buNone/>
            </a:pPr>
            <a:endParaRPr kumimoji="1" lang="en-US" altLang="ja-JP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F85D5AA-84B8-824A-889B-1133F75637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62" t="46102" r="50585" b="30395"/>
          <a:stretch/>
        </p:blipFill>
        <p:spPr>
          <a:xfrm>
            <a:off x="1007390" y="2192194"/>
            <a:ext cx="6819253" cy="4665806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CD53BD6-2F3D-BE46-8385-FDA5DF73193B}"/>
              </a:ext>
            </a:extLst>
          </p:cNvPr>
          <p:cNvSpPr/>
          <p:nvPr/>
        </p:nvSpPr>
        <p:spPr>
          <a:xfrm>
            <a:off x="2286000" y="2472266"/>
            <a:ext cx="2561422" cy="3505201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1681ED6-5833-244A-A5C8-2A4219716E7E}"/>
              </a:ext>
            </a:extLst>
          </p:cNvPr>
          <p:cNvSpPr txBox="1"/>
          <p:nvPr/>
        </p:nvSpPr>
        <p:spPr>
          <a:xfrm>
            <a:off x="2712204" y="4246622"/>
            <a:ext cx="482772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638" indent="-274638">
              <a:buFont typeface="Arial" panose="020B0604020202020204" pitchFamily="34" charset="0"/>
              <a:buChar char="•"/>
            </a:pPr>
            <a:r>
              <a:rPr lang="en-US" altLang="ja-JP" sz="3200" dirty="0"/>
              <a:t>Parallaxes for 103 objects were reported</a:t>
            </a:r>
          </a:p>
          <a:p>
            <a:pPr marL="274638" indent="-274638">
              <a:buFont typeface="Arial" panose="020B0604020202020204" pitchFamily="34" charset="0"/>
              <a:buChar char="•"/>
            </a:pPr>
            <a:r>
              <a:rPr lang="en-US" altLang="ja-JP" sz="3200" dirty="0"/>
              <a:t>50/103 are located in the Outer Galaxy</a:t>
            </a:r>
          </a:p>
        </p:txBody>
      </p:sp>
    </p:spTree>
    <p:extLst>
      <p:ext uri="{BB962C8B-B14F-4D97-AF65-F5344CB8AC3E}">
        <p14:creationId xmlns:p14="http://schemas.microsoft.com/office/powerpoint/2010/main" val="2678542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0348DA86-9D41-2241-83E8-8326063547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87" t="9474" r="12766" b="54385"/>
          <a:stretch/>
        </p:blipFill>
        <p:spPr>
          <a:xfrm>
            <a:off x="1034716" y="2125402"/>
            <a:ext cx="7652084" cy="4609151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17A43960-1DA2-D246-8B04-18371C870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Recent progress 3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7634999-23DB-1C4D-A5CF-0A18071210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err="1"/>
              <a:t>Mroz</a:t>
            </a:r>
            <a:r>
              <a:rPr kumimoji="1" lang="en-US" altLang="ja-JP" dirty="0"/>
              <a:t> et al. 2018: Cepheid stars</a:t>
            </a:r>
          </a:p>
          <a:p>
            <a:pPr marL="0" indent="0">
              <a:buNone/>
            </a:pPr>
            <a:endParaRPr kumimoji="1" lang="en-US" altLang="ja-JP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1681ED6-5833-244A-A5C8-2A4219716E7E}"/>
              </a:ext>
            </a:extLst>
          </p:cNvPr>
          <p:cNvSpPr txBox="1"/>
          <p:nvPr/>
        </p:nvSpPr>
        <p:spPr>
          <a:xfrm>
            <a:off x="2158139" y="4368255"/>
            <a:ext cx="482772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638" indent="-274638">
              <a:buFont typeface="Arial" panose="020B0604020202020204" pitchFamily="34" charset="0"/>
              <a:buChar char="•"/>
            </a:pPr>
            <a:r>
              <a:rPr lang="en-US" altLang="ja-JP" sz="2800" dirty="0"/>
              <a:t>773 classical Cepheid stars</a:t>
            </a:r>
          </a:p>
          <a:p>
            <a:pPr marL="274638" indent="-274638">
              <a:buFont typeface="Arial" panose="020B0604020202020204" pitchFamily="34" charset="0"/>
              <a:buChar char="•"/>
            </a:pPr>
            <a:r>
              <a:rPr lang="en-US" altLang="ja-JP" sz="2800" dirty="0"/>
              <a:t>distances are determined based on P-L relation</a:t>
            </a:r>
          </a:p>
          <a:p>
            <a:r>
              <a:rPr lang="ja-JP" altLang="en-US" sz="2800"/>
              <a:t>→</a:t>
            </a:r>
            <a:r>
              <a:rPr lang="en-US" altLang="ja-JP" sz="2800" dirty="0"/>
              <a:t>necessary to check by VLBI </a:t>
            </a:r>
          </a:p>
          <a:p>
            <a:pPr marL="274638" indent="-274638">
              <a:buFont typeface="Arial" panose="020B0604020202020204" pitchFamily="34" charset="0"/>
              <a:buChar char="•"/>
            </a:pPr>
            <a:endParaRPr lang="en-US" altLang="ja-JP" sz="28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8B822D3-7A0B-2E49-9494-4E4D8777A532}"/>
              </a:ext>
            </a:extLst>
          </p:cNvPr>
          <p:cNvSpPr txBox="1"/>
          <p:nvPr/>
        </p:nvSpPr>
        <p:spPr>
          <a:xfrm>
            <a:off x="6653352" y="3414314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0" b="1" dirty="0">
                <a:solidFill>
                  <a:srgbClr val="00B050"/>
                </a:solidFill>
              </a:rPr>
              <a:t>+</a:t>
            </a:r>
            <a:endParaRPr kumimoji="1" lang="ja-JP" altLang="en-US" sz="6000" b="1">
              <a:solidFill>
                <a:srgbClr val="00B050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1AB6716-2867-FC4A-83C7-3A689B416D61}"/>
              </a:ext>
            </a:extLst>
          </p:cNvPr>
          <p:cNvSpPr txBox="1"/>
          <p:nvPr/>
        </p:nvSpPr>
        <p:spPr>
          <a:xfrm>
            <a:off x="6376261" y="3109514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0" b="1" dirty="0">
                <a:solidFill>
                  <a:srgbClr val="00B050"/>
                </a:solidFill>
              </a:rPr>
              <a:t>+</a:t>
            </a:r>
            <a:endParaRPr kumimoji="1" lang="ja-JP" altLang="en-US" sz="6000" b="1">
              <a:solidFill>
                <a:srgbClr val="00B050"/>
              </a:solidFill>
            </a:endParaRPr>
          </a:p>
        </p:txBody>
      </p: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BF8BDAB3-26DC-A341-AFE0-E6E06D0C20B7}"/>
              </a:ext>
            </a:extLst>
          </p:cNvPr>
          <p:cNvGrpSpPr/>
          <p:nvPr/>
        </p:nvGrpSpPr>
        <p:grpSpPr>
          <a:xfrm>
            <a:off x="5803611" y="3026387"/>
            <a:ext cx="637057" cy="1098790"/>
            <a:chOff x="5803611" y="3026387"/>
            <a:chExt cx="637057" cy="1098790"/>
          </a:xfrm>
        </p:grpSpPr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814C1FBE-C73F-3744-BC29-4A5E0CE9500E}"/>
                </a:ext>
              </a:extLst>
            </p:cNvPr>
            <p:cNvSpPr txBox="1"/>
            <p:nvPr/>
          </p:nvSpPr>
          <p:spPr>
            <a:xfrm>
              <a:off x="5803611" y="3109514"/>
              <a:ext cx="56778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0" b="1" dirty="0">
                  <a:solidFill>
                    <a:srgbClr val="00B050"/>
                  </a:solidFill>
                </a:rPr>
                <a:t>+</a:t>
              </a:r>
              <a:endParaRPr kumimoji="1" lang="ja-JP" altLang="en-US" sz="6000" b="1">
                <a:solidFill>
                  <a:srgbClr val="00B050"/>
                </a:solidFill>
              </a:endParaRP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3550C5F7-B2A3-CC4E-B640-274D46100F0F}"/>
                </a:ext>
              </a:extLst>
            </p:cNvPr>
            <p:cNvSpPr txBox="1"/>
            <p:nvPr/>
          </p:nvSpPr>
          <p:spPr>
            <a:xfrm>
              <a:off x="5872884" y="3026387"/>
              <a:ext cx="56778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0" b="1" dirty="0">
                  <a:solidFill>
                    <a:srgbClr val="00B050"/>
                  </a:solidFill>
                </a:rPr>
                <a:t>+</a:t>
              </a:r>
              <a:endParaRPr kumimoji="1" lang="ja-JP" altLang="en-US" sz="6000" b="1">
                <a:solidFill>
                  <a:srgbClr val="00B050"/>
                </a:solidFill>
              </a:endParaRPr>
            </a:p>
          </p:txBody>
        </p:sp>
      </p:grp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766D4C1-8297-054A-869E-A8B4B21ACB9D}"/>
              </a:ext>
            </a:extLst>
          </p:cNvPr>
          <p:cNvSpPr txBox="1"/>
          <p:nvPr/>
        </p:nvSpPr>
        <p:spPr>
          <a:xfrm>
            <a:off x="5040175" y="3109514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0" b="1" dirty="0">
                <a:solidFill>
                  <a:srgbClr val="00B050"/>
                </a:solidFill>
              </a:rPr>
              <a:t>+</a:t>
            </a:r>
            <a:endParaRPr kumimoji="1" lang="ja-JP" altLang="en-US" sz="6000" b="1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54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143000"/>
          </a:xfrm>
        </p:spPr>
        <p:txBody>
          <a:bodyPr>
            <a:noAutofit/>
          </a:bodyPr>
          <a:lstStyle/>
          <a:p>
            <a:r>
              <a:rPr kumimoji="1" lang="en-US" altLang="ja-JP" sz="4800" dirty="0"/>
              <a:t>VERA Outer Rotation Curve Project</a:t>
            </a:r>
            <a:endParaRPr kumimoji="1" lang="ja-JP" altLang="en-US" sz="48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386449" y="6516890"/>
            <a:ext cx="1634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Reid et al. 2014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-5" y="1277111"/>
            <a:ext cx="914400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altLang="ja-JP" sz="2800" dirty="0"/>
              <a:t>Member: H. Nakanishi</a:t>
            </a:r>
            <a:r>
              <a:rPr lang="en-US" altLang="ja-JP" sz="2800" baseline="30000" dirty="0"/>
              <a:t>1</a:t>
            </a:r>
            <a:r>
              <a:rPr lang="en-US" altLang="ja-JP" sz="2800" dirty="0"/>
              <a:t>,N. Sakai</a:t>
            </a:r>
            <a:r>
              <a:rPr lang="en-US" altLang="ja-JP" sz="2800" baseline="30000" dirty="0"/>
              <a:t>2</a:t>
            </a:r>
            <a:r>
              <a:rPr lang="en-US" altLang="ja-JP" sz="2800" dirty="0"/>
              <a:t>,N. Koide</a:t>
            </a:r>
            <a:r>
              <a:rPr lang="en-US" altLang="ja-JP" sz="2800" baseline="30000" dirty="0"/>
              <a:t>1</a:t>
            </a:r>
            <a:r>
              <a:rPr lang="en-US" altLang="ja-JP" sz="2800" dirty="0"/>
              <a:t>,K. Kurahara</a:t>
            </a:r>
            <a:r>
              <a:rPr lang="en-US" altLang="ja-JP" sz="2800" baseline="30000" dirty="0"/>
              <a:t>1</a:t>
            </a:r>
            <a:r>
              <a:rPr lang="en-US" altLang="ja-JP" sz="2800" dirty="0"/>
              <a:t>, T. Kurayama</a:t>
            </a:r>
            <a:r>
              <a:rPr lang="en-US" altLang="ja-JP" sz="2800" baseline="30000" dirty="0"/>
              <a:t>3</a:t>
            </a:r>
            <a:r>
              <a:rPr lang="en-US" altLang="ja-JP" sz="2800" dirty="0"/>
              <a:t>, T. Nagayama</a:t>
            </a:r>
            <a:r>
              <a:rPr lang="en-US" altLang="ja-JP" sz="2800" baseline="30000" dirty="0"/>
              <a:t>4 </a:t>
            </a:r>
            <a:r>
              <a:rPr lang="en-US" altLang="ja-JP" sz="2800" dirty="0"/>
              <a:t>and many from VERA team (</a:t>
            </a:r>
            <a:r>
              <a:rPr lang="en-US" altLang="ja-JP" sz="2800" baseline="30000" dirty="0"/>
              <a:t>1</a:t>
            </a:r>
            <a:r>
              <a:rPr lang="en-US" altLang="ja-JP" sz="2800" dirty="0"/>
              <a:t>Kagoshima U.,</a:t>
            </a:r>
            <a:r>
              <a:rPr lang="en-US" altLang="ja-JP" sz="2800" baseline="30000" dirty="0"/>
              <a:t> 2</a:t>
            </a:r>
            <a:r>
              <a:rPr lang="en-US" altLang="ja-JP" sz="2800" dirty="0"/>
              <a:t>KASI, </a:t>
            </a:r>
            <a:r>
              <a:rPr lang="en-US" altLang="ja-JP" sz="2800" baseline="30000" dirty="0"/>
              <a:t>3</a:t>
            </a:r>
            <a:r>
              <a:rPr lang="en-US" altLang="ja-JP" sz="2800" dirty="0"/>
              <a:t>Teikyo U. , </a:t>
            </a:r>
            <a:r>
              <a:rPr lang="en-US" altLang="ja-JP" sz="2800" baseline="30000" dirty="0"/>
              <a:t>4</a:t>
            </a:r>
            <a:r>
              <a:rPr lang="en-US" altLang="ja-JP" sz="2800" dirty="0"/>
              <a:t>NAOJ)</a:t>
            </a:r>
          </a:p>
          <a:p>
            <a:pPr marL="457200" indent="-457200">
              <a:buFont typeface="Arial"/>
              <a:buChar char="•"/>
            </a:pPr>
            <a:r>
              <a:rPr lang="en-US" altLang="ja-JP" sz="2800" dirty="0"/>
              <a:t>Aim: to</a:t>
            </a:r>
            <a:r>
              <a:rPr kumimoji="1" lang="en-US" altLang="ja-JP" sz="2800" dirty="0"/>
              <a:t> measure of annual parallax and proper motions for H</a:t>
            </a:r>
            <a:r>
              <a:rPr kumimoji="1" lang="en-US" altLang="ja-JP" sz="2800" baseline="-25000" dirty="0"/>
              <a:t>2</a:t>
            </a:r>
            <a:r>
              <a:rPr kumimoji="1" lang="en-US" altLang="ja-JP" sz="2800" dirty="0"/>
              <a:t>O maser (22GHz) sources in the Outer Galaxy with VERA in order to obtain more </a:t>
            </a:r>
          </a:p>
          <a:p>
            <a:r>
              <a:rPr lang="en-US" altLang="ja-JP" sz="2800" dirty="0"/>
              <a:t>	accurate Outer Rotation </a:t>
            </a:r>
            <a:endParaRPr kumimoji="1" lang="en-US" altLang="ja-JP" sz="2800" dirty="0"/>
          </a:p>
          <a:p>
            <a:r>
              <a:rPr kumimoji="1" lang="en-US" altLang="ja-JP" sz="2800" dirty="0"/>
              <a:t>	Curve.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/>
              <a:t>P</a:t>
            </a:r>
            <a:r>
              <a:rPr lang="en-US" altLang="ja-JP" sz="2800" dirty="0"/>
              <a:t>rogress</a:t>
            </a:r>
            <a:r>
              <a:rPr kumimoji="1" lang="en-US" altLang="ja-JP" sz="2800" dirty="0"/>
              <a:t> from the former </a:t>
            </a:r>
          </a:p>
          <a:p>
            <a:r>
              <a:rPr lang="en-US" altLang="ja-JP" sz="2800" dirty="0"/>
              <a:t>	</a:t>
            </a:r>
            <a:r>
              <a:rPr kumimoji="1" lang="en-US" altLang="ja-JP" sz="2800" dirty="0"/>
              <a:t>work:</a:t>
            </a:r>
          </a:p>
          <a:p>
            <a:r>
              <a:rPr lang="en-US" altLang="ja-JP" sz="2800" dirty="0"/>
              <a:t>	to increase the number of </a:t>
            </a:r>
          </a:p>
          <a:p>
            <a:r>
              <a:rPr lang="en-US" altLang="ja-JP" sz="2800" dirty="0"/>
              <a:t>	sources based on the radio VLBI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9EFB9FFB-9E33-CB4E-BCF5-E53E688F7E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62" t="46102" r="50585" b="30395"/>
          <a:stretch/>
        </p:blipFill>
        <p:spPr>
          <a:xfrm>
            <a:off x="4088220" y="3482676"/>
            <a:ext cx="4933164" cy="337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660077"/>
      </p:ext>
    </p:extLst>
  </p:cSld>
  <p:clrMapOvr>
    <a:masterClrMapping/>
  </p:clrMapOvr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15602</TotalTime>
  <Words>680</Words>
  <Application>Microsoft Macintosh PowerPoint</Application>
  <PresentationFormat>画面に合わせる (4:3)</PresentationFormat>
  <Paragraphs>116</Paragraphs>
  <Slides>18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24" baseType="lpstr">
      <vt:lpstr>CMR10</vt:lpstr>
      <vt:lpstr>ＭＳ Ｐゴシック</vt:lpstr>
      <vt:lpstr>Arial</vt:lpstr>
      <vt:lpstr>Calibri</vt:lpstr>
      <vt:lpstr>Times</vt:lpstr>
      <vt:lpstr>ホワイト</vt:lpstr>
      <vt:lpstr>Measurement of the Galactic Outer Rotation Curve with VERA </vt:lpstr>
      <vt:lpstr>Introduction</vt:lpstr>
      <vt:lpstr>Rotation Curve of the Galaxy</vt:lpstr>
      <vt:lpstr>Inner rotation curve</vt:lpstr>
      <vt:lpstr>Outer rotation curve</vt:lpstr>
      <vt:lpstr>Recent progress 1</vt:lpstr>
      <vt:lpstr>Recent progress 2</vt:lpstr>
      <vt:lpstr>Recent progress 3</vt:lpstr>
      <vt:lpstr>VERA Outer Rotation Curve Project</vt:lpstr>
      <vt:lpstr>our work</vt:lpstr>
      <vt:lpstr>VERA ORC Targets</vt:lpstr>
      <vt:lpstr>VERA ORC Targets</vt:lpstr>
      <vt:lpstr>Results (preliminary)</vt:lpstr>
      <vt:lpstr>Obtained Rotation Curve</vt:lpstr>
      <vt:lpstr>Obtained Rotation Curve</vt:lpstr>
      <vt:lpstr>Angular vel. &amp; Epicyclic frequency</vt:lpstr>
      <vt:lpstr>Expected number of spiral arms</vt:lpstr>
      <vt:lpstr>Summary</vt:lpstr>
    </vt:vector>
  </TitlesOfParts>
  <Company>Kagoshima University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Nakanishi Hiroyuki</dc:creator>
  <cp:lastModifiedBy>Hiroyuki Nakanishi</cp:lastModifiedBy>
  <cp:revision>165</cp:revision>
  <dcterms:created xsi:type="dcterms:W3CDTF">2016-08-31T14:54:07Z</dcterms:created>
  <dcterms:modified xsi:type="dcterms:W3CDTF">2019-12-13T05:29:54Z</dcterms:modified>
</cp:coreProperties>
</file>