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63" r:id="rId2"/>
    <p:sldId id="272" r:id="rId3"/>
    <p:sldId id="264" r:id="rId4"/>
    <p:sldId id="262" r:id="rId5"/>
    <p:sldId id="442" r:id="rId6"/>
    <p:sldId id="461" r:id="rId7"/>
    <p:sldId id="462" r:id="rId8"/>
    <p:sldId id="451" r:id="rId9"/>
    <p:sldId id="443" r:id="rId10"/>
    <p:sldId id="464" r:id="rId11"/>
    <p:sldId id="458" r:id="rId12"/>
    <p:sldId id="447" r:id="rId13"/>
    <p:sldId id="460" r:id="rId14"/>
    <p:sldId id="459" r:id="rId15"/>
    <p:sldId id="457" r:id="rId16"/>
    <p:sldId id="452" r:id="rId17"/>
    <p:sldId id="448" r:id="rId18"/>
    <p:sldId id="456" r:id="rId19"/>
    <p:sldId id="453" r:id="rId20"/>
    <p:sldId id="449" r:id="rId21"/>
    <p:sldId id="463" r:id="rId22"/>
    <p:sldId id="454" r:id="rId2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7" autoAdjust="0"/>
    <p:restoredTop sz="96291"/>
  </p:normalViewPr>
  <p:slideViewPr>
    <p:cSldViewPr snapToGrid="0" snapToObjects="1">
      <p:cViewPr varScale="1">
        <p:scale>
          <a:sx n="60" d="100"/>
          <a:sy n="60" d="100"/>
        </p:scale>
        <p:origin x="43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A40B4-1635-7040-9880-0B896CF3FD73}" type="datetimeFigureOut">
              <a:rPr kumimoji="1" lang="ja-JP" altLang="en-US" smtClean="0"/>
              <a:t>2019/12/14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C2EC0-C75E-9E48-8D86-50C596364B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460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5897" y="183859"/>
            <a:ext cx="6470891" cy="1263237"/>
          </a:xfrm>
        </p:spPr>
        <p:txBody>
          <a:bodyPr anchor="ctr" anchorCtr="0">
            <a:normAutofit/>
          </a:bodyPr>
          <a:lstStyle>
            <a:lvl1pPr algn="l">
              <a:defRPr sz="4400" b="1">
                <a:solidFill>
                  <a:schemeClr val="tx1"/>
                </a:solidFill>
                <a:latin typeface="Eurostile" panose="020B0504020202050204" pitchFamily="34" charset="0"/>
                <a:ea typeface="+mn-ea"/>
              </a:defRPr>
            </a:lvl1pPr>
          </a:lstStyle>
          <a:p>
            <a:r>
              <a:rPr lang="ja-JP" altLang="en-US"/>
              <a:t>タイトル</a:t>
            </a:r>
            <a:r>
              <a:rPr lang="en-US" altLang="ja-JP" dirty="0"/>
              <a:t>/Title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41507" y="5439122"/>
            <a:ext cx="3907309" cy="540471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tx1"/>
                </a:solidFill>
                <a:latin typeface="Eurostile" panose="020B0504020202050204" pitchFamily="34" charset="0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名前</a:t>
            </a:r>
            <a:r>
              <a:rPr lang="en-US" altLang="ja-JP" dirty="0"/>
              <a:t>/Name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  <a:ea typeface="+mj-ea"/>
              </a:defRPr>
            </a:lvl1pPr>
          </a:lstStyle>
          <a:p>
            <a:fld id="{5BD8C9BB-EC3A-0846-B1DE-88F4318C166C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  <a:ea typeface="+mj-ea"/>
              </a:defRPr>
            </a:lvl1pPr>
          </a:lstStyle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  <a:ea typeface="+mj-ea"/>
              </a:defRPr>
            </a:lvl1pPr>
          </a:lstStyle>
          <a:p>
            <a:fld id="{150EC120-8D55-B645-B4E5-3CE123C1509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78A0528-0102-3249-AB9E-75808361106C}"/>
              </a:ext>
            </a:extLst>
          </p:cNvPr>
          <p:cNvSpPr txBox="1"/>
          <p:nvPr/>
        </p:nvSpPr>
        <p:spPr>
          <a:xfrm>
            <a:off x="1419842" y="5709357"/>
            <a:ext cx="35216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tx1"/>
                </a:solidFill>
                <a:latin typeface="Eurostile" panose="020B0504020202050204" pitchFamily="34" charset="0"/>
                <a:ea typeface="+mn-ea"/>
                <a:cs typeface="Eurostile LT Std"/>
              </a:rPr>
              <a:t>N</a:t>
            </a:r>
            <a:r>
              <a:rPr kumimoji="1" lang="en-US" altLang="ja-JP" sz="1400" b="1" dirty="0">
                <a:solidFill>
                  <a:schemeClr val="tx1"/>
                </a:solidFill>
                <a:latin typeface="Eurostile" panose="020B0504020202050204" pitchFamily="34" charset="0"/>
                <a:ea typeface="+mn-ea"/>
                <a:cs typeface="Eurostile LT Std"/>
              </a:rPr>
              <a:t>AOJ </a:t>
            </a:r>
            <a:r>
              <a:rPr kumimoji="1" lang="en-US" altLang="ja-JP" sz="2000" b="1" dirty="0">
                <a:solidFill>
                  <a:schemeClr val="tx1"/>
                </a:solidFill>
                <a:latin typeface="Eurostile" panose="020B0504020202050204" pitchFamily="34" charset="0"/>
                <a:ea typeface="+mn-ea"/>
                <a:cs typeface="Eurostile LT Std"/>
              </a:rPr>
              <a:t>M</a:t>
            </a:r>
            <a:r>
              <a:rPr kumimoji="1" lang="en-US" altLang="ja-JP" sz="1400" b="1" dirty="0">
                <a:solidFill>
                  <a:schemeClr val="tx1"/>
                </a:solidFill>
                <a:latin typeface="Eurostile" panose="020B0504020202050204" pitchFamily="34" charset="0"/>
                <a:ea typeface="+mn-ea"/>
                <a:cs typeface="Eurostile LT Std"/>
              </a:rPr>
              <a:t>IZUSAWA </a:t>
            </a:r>
            <a:r>
              <a:rPr kumimoji="1" lang="en-US" altLang="ja-JP" sz="2000" b="1" dirty="0">
                <a:solidFill>
                  <a:schemeClr val="tx1"/>
                </a:solidFill>
                <a:latin typeface="Eurostile" panose="020B0504020202050204" pitchFamily="34" charset="0"/>
                <a:ea typeface="+mn-ea"/>
                <a:cs typeface="Eurostile LT Std"/>
              </a:rPr>
              <a:t>V</a:t>
            </a:r>
            <a:r>
              <a:rPr kumimoji="1" lang="en-US" altLang="ja-JP" sz="1400" b="1" dirty="0">
                <a:solidFill>
                  <a:schemeClr val="tx1"/>
                </a:solidFill>
                <a:latin typeface="Eurostile" panose="020B0504020202050204" pitchFamily="34" charset="0"/>
                <a:ea typeface="+mn-ea"/>
                <a:cs typeface="Eurostile LT Std"/>
              </a:rPr>
              <a:t>LBI </a:t>
            </a:r>
            <a:r>
              <a:rPr kumimoji="1" lang="en-US" altLang="ja-JP" sz="2000" b="1" dirty="0">
                <a:solidFill>
                  <a:schemeClr val="tx1"/>
                </a:solidFill>
                <a:latin typeface="Eurostile" panose="020B0504020202050204" pitchFamily="34" charset="0"/>
                <a:ea typeface="+mn-ea"/>
                <a:cs typeface="Eurostile LT Std"/>
              </a:rPr>
              <a:t>O</a:t>
            </a:r>
            <a:r>
              <a:rPr kumimoji="1" lang="en-US" altLang="ja-JP" sz="1400" b="1" dirty="0">
                <a:solidFill>
                  <a:schemeClr val="tx1"/>
                </a:solidFill>
                <a:latin typeface="Eurostile" panose="020B0504020202050204" pitchFamily="34" charset="0"/>
                <a:ea typeface="+mn-ea"/>
                <a:cs typeface="Eurostile LT Std"/>
              </a:rPr>
              <a:t>BSERVATORY</a:t>
            </a:r>
          </a:p>
          <a:p>
            <a:r>
              <a:rPr lang="ja-JP" altLang="en-US" sz="1800">
                <a:solidFill>
                  <a:schemeClr val="tx1"/>
                </a:solidFill>
                <a:latin typeface="Eurostile" panose="020B0504020202050204" pitchFamily="34" charset="0"/>
                <a:ea typeface="+mn-ea"/>
                <a:cs typeface="メイリオ"/>
              </a:rPr>
              <a:t>国立天文台水沢</a:t>
            </a:r>
            <a:r>
              <a:rPr lang="en-US" altLang="ja-JP" sz="1800" dirty="0">
                <a:solidFill>
                  <a:schemeClr val="tx1"/>
                </a:solidFill>
                <a:latin typeface="Eurostile" panose="020B0504020202050204" pitchFamily="34" charset="0"/>
                <a:ea typeface="+mn-ea"/>
                <a:cs typeface="メイリオ"/>
              </a:rPr>
              <a:t>VLBI</a:t>
            </a:r>
            <a:r>
              <a:rPr lang="ja-JP" altLang="en-US" sz="1800">
                <a:solidFill>
                  <a:schemeClr val="tx1"/>
                </a:solidFill>
                <a:latin typeface="Eurostile" panose="020B0504020202050204" pitchFamily="34" charset="0"/>
                <a:ea typeface="+mn-ea"/>
                <a:cs typeface="メイリオ"/>
              </a:rPr>
              <a:t>観測所</a:t>
            </a:r>
            <a:endParaRPr lang="en-US" altLang="ja-JP" sz="1800" dirty="0">
              <a:solidFill>
                <a:schemeClr val="tx1"/>
              </a:solidFill>
              <a:latin typeface="Eurostile" panose="020B0504020202050204" pitchFamily="34" charset="0"/>
              <a:ea typeface="+mn-ea"/>
              <a:cs typeface="メイリオ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BB357AC-4ADF-0C46-AB97-C95FA0B2F8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3" y="5680779"/>
            <a:ext cx="1231638" cy="6998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A63E40E-AA43-FB47-AC25-C2EF7ECB6D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1487220"/>
            <a:ext cx="9144000" cy="3829050"/>
          </a:xfrm>
          <a:prstGeom prst="rect">
            <a:avLst/>
          </a:prstGeom>
        </p:spPr>
      </p:pic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77DB7130-6784-AB48-B26C-C5E26F49FD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1888" y="5980113"/>
            <a:ext cx="3906837" cy="400531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r>
              <a:rPr kumimoji="1" lang="ja-JP" altLang="en-US"/>
              <a:t>役割</a:t>
            </a:r>
            <a:r>
              <a:rPr kumimoji="1" lang="en-US" altLang="ja-JP" dirty="0"/>
              <a:t>/Role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13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F844A94-0354-A547-8E73-B950CC289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54"/>
          <a:stretch/>
        </p:blipFill>
        <p:spPr>
          <a:xfrm>
            <a:off x="3419" y="8183"/>
            <a:ext cx="9148970" cy="1047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  <a:ea typeface="+mn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843" y="1189520"/>
            <a:ext cx="8756374" cy="5161583"/>
          </a:xfrm>
        </p:spPr>
        <p:txBody>
          <a:bodyPr/>
          <a:lstStyle>
            <a:lvl1pPr>
              <a:defRPr>
                <a:latin typeface="Eurostile" panose="020B0504020202050204" pitchFamily="34" charset="0"/>
                <a:ea typeface="+mn-ea"/>
              </a:defRPr>
            </a:lvl1pPr>
            <a:lvl2pPr>
              <a:defRPr>
                <a:latin typeface="Eurostile" panose="020B0504020202050204" pitchFamily="34" charset="0"/>
                <a:ea typeface="+mn-ea"/>
              </a:defRPr>
            </a:lvl2pPr>
            <a:lvl3pPr>
              <a:defRPr>
                <a:latin typeface="Eurostile" panose="020B0504020202050204" pitchFamily="34" charset="0"/>
                <a:ea typeface="+mn-ea"/>
              </a:defRPr>
            </a:lvl3pPr>
            <a:lvl4pPr>
              <a:defRPr>
                <a:latin typeface="Eurostile" panose="020B0504020202050204" pitchFamily="34" charset="0"/>
                <a:ea typeface="+mn-ea"/>
              </a:defRPr>
            </a:lvl4pPr>
            <a:lvl5pPr>
              <a:defRPr>
                <a:latin typeface="Eurostile" panose="020B0504020202050204" pitchFamily="34" charset="0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  <a:ea typeface="+mn-ea"/>
              </a:defRPr>
            </a:lvl1pPr>
          </a:lstStyle>
          <a:p>
            <a:fld id="{9E32F6D1-DE61-4548-94F8-3C5E5F663334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  <a:ea typeface="+mn-ea"/>
              </a:defRPr>
            </a:lvl1pPr>
          </a:lstStyle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  <a:ea typeface="+mn-ea"/>
              </a:defRPr>
            </a:lvl1pPr>
          </a:lstStyle>
          <a:p>
            <a:fld id="{150EC120-8D55-B645-B4E5-3CE123C1509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F30B176-8B7F-9B47-8596-459C514C07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" y="41488"/>
            <a:ext cx="1696641" cy="9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15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7BCA3409-0FA3-9446-8E32-F64285276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1487220"/>
            <a:ext cx="9144000" cy="3829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29946"/>
            <a:ext cx="7886700" cy="1769042"/>
          </a:xfrm>
        </p:spPr>
        <p:txBody>
          <a:bodyPr anchor="b">
            <a:normAutofit/>
          </a:bodyPr>
          <a:lstStyle>
            <a:lvl1pPr>
              <a:defRPr sz="4000">
                <a:latin typeface="Eurostile" panose="020B0504020202050204" pitchFamily="34" charset="0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5259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Eurostile" panose="020B050402020205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</a:defRPr>
            </a:lvl1pPr>
          </a:lstStyle>
          <a:p>
            <a:fld id="{7326900E-19D9-7643-BCB5-D1CA892C7834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</a:defRPr>
            </a:lvl1pPr>
          </a:lstStyle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</a:defRPr>
            </a:lvl1pPr>
          </a:lstStyle>
          <a:p>
            <a:fld id="{150EC120-8D55-B645-B4E5-3CE123C1509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367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5058712-16EC-A34B-96A1-E6B9C2F98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54"/>
          <a:stretch/>
        </p:blipFill>
        <p:spPr>
          <a:xfrm>
            <a:off x="3419" y="8183"/>
            <a:ext cx="9148970" cy="1047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  <a:ea typeface="+mn-ea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327" y="1189521"/>
            <a:ext cx="4321038" cy="5241096"/>
          </a:xfrm>
        </p:spPr>
        <p:txBody>
          <a:bodyPr/>
          <a:lstStyle>
            <a:lvl1pPr>
              <a:defRPr>
                <a:latin typeface="Eurostile" panose="020B0504020202050204" pitchFamily="34" charset="0"/>
                <a:ea typeface="+mn-ea"/>
              </a:defRPr>
            </a:lvl1pPr>
            <a:lvl2pPr>
              <a:defRPr>
                <a:latin typeface="Eurostile" panose="020B0504020202050204" pitchFamily="34" charset="0"/>
                <a:ea typeface="+mn-ea"/>
              </a:defRPr>
            </a:lvl2pPr>
            <a:lvl3pPr>
              <a:defRPr>
                <a:latin typeface="Eurostile" panose="020B0504020202050204" pitchFamily="34" charset="0"/>
                <a:ea typeface="+mn-ea"/>
              </a:defRPr>
            </a:lvl3pPr>
            <a:lvl4pPr>
              <a:defRPr>
                <a:latin typeface="Eurostile" panose="020B0504020202050204" pitchFamily="34" charset="0"/>
                <a:ea typeface="+mn-ea"/>
              </a:defRPr>
            </a:lvl4pPr>
            <a:lvl5pPr>
              <a:defRPr>
                <a:latin typeface="Eurostile" panose="020B0504020202050204" pitchFamily="34" charset="0"/>
                <a:ea typeface="+mn-ea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696" y="1189521"/>
            <a:ext cx="4321036" cy="5241096"/>
          </a:xfrm>
        </p:spPr>
        <p:txBody>
          <a:bodyPr/>
          <a:lstStyle>
            <a:lvl1pPr>
              <a:defRPr>
                <a:latin typeface="Eurostile" panose="020B0504020202050204" pitchFamily="34" charset="0"/>
                <a:ea typeface="+mn-ea"/>
              </a:defRPr>
            </a:lvl1pPr>
            <a:lvl2pPr>
              <a:defRPr>
                <a:latin typeface="Eurostile" panose="020B0504020202050204" pitchFamily="34" charset="0"/>
                <a:ea typeface="+mn-ea"/>
              </a:defRPr>
            </a:lvl2pPr>
            <a:lvl3pPr>
              <a:defRPr>
                <a:latin typeface="Eurostile" panose="020B0504020202050204" pitchFamily="34" charset="0"/>
                <a:ea typeface="+mn-ea"/>
              </a:defRPr>
            </a:lvl3pPr>
            <a:lvl4pPr>
              <a:defRPr>
                <a:latin typeface="Eurostile" panose="020B0504020202050204" pitchFamily="34" charset="0"/>
                <a:ea typeface="+mn-ea"/>
              </a:defRPr>
            </a:lvl4pPr>
            <a:lvl5pPr>
              <a:defRPr>
                <a:latin typeface="Eurostile" panose="020B0504020202050204" pitchFamily="34" charset="0"/>
                <a:ea typeface="+mn-ea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  <a:ea typeface="+mn-ea"/>
              </a:defRPr>
            </a:lvl1pPr>
          </a:lstStyle>
          <a:p>
            <a:fld id="{A54276D4-1389-DF4E-986B-89761B8BED53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  <a:ea typeface="+mn-ea"/>
              </a:defRPr>
            </a:lvl1pPr>
          </a:lstStyle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  <a:ea typeface="+mn-ea"/>
              </a:defRPr>
            </a:lvl1pPr>
          </a:lstStyle>
          <a:p>
            <a:fld id="{150EC120-8D55-B645-B4E5-3CE123C1509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7F57F1A-0691-1244-B1A4-E8215E5B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" y="41488"/>
            <a:ext cx="1696641" cy="9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8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0D0FD3D-EEF9-DF4D-ABE4-464BFEA11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54"/>
          <a:stretch/>
        </p:blipFill>
        <p:spPr>
          <a:xfrm>
            <a:off x="3419" y="8183"/>
            <a:ext cx="9148970" cy="1047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</a:defRPr>
            </a:lvl1pPr>
          </a:lstStyle>
          <a:p>
            <a:fld id="{2721C1B7-3DD1-CD48-822B-29D720FA24E3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</a:defRPr>
            </a:lvl1pPr>
          </a:lstStyle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</a:defRPr>
            </a:lvl1pPr>
          </a:lstStyle>
          <a:p>
            <a:fld id="{150EC120-8D55-B645-B4E5-3CE123C1509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EC471DE-C003-CC48-AE19-B295E72D22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" y="41488"/>
            <a:ext cx="1696641" cy="9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53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</a:defRPr>
            </a:lvl1pPr>
          </a:lstStyle>
          <a:p>
            <a:fld id="{2E5B9F5B-8D15-9946-9FA5-CC50F36B7127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</a:defRPr>
            </a:lvl1pPr>
          </a:lstStyle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" panose="020B0504020202050204" pitchFamily="34" charset="0"/>
              </a:defRPr>
            </a:lvl1pPr>
          </a:lstStyle>
          <a:p>
            <a:fld id="{150EC120-8D55-B645-B4E5-3CE123C1509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4540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2666" y="0"/>
            <a:ext cx="7301334" cy="1047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843" y="1189520"/>
            <a:ext cx="8756374" cy="5161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19631"/>
            <a:ext cx="2057400" cy="23836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Eurostile" panose="020B0504020202050204" pitchFamily="34" charset="0"/>
                <a:ea typeface="+mn-ea"/>
              </a:defRPr>
            </a:lvl1pPr>
          </a:lstStyle>
          <a:p>
            <a:fld id="{8C750213-B6B8-1543-AD76-FA1CF82CC1EB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619631"/>
            <a:ext cx="3086100" cy="238368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Eurostile" panose="020B0504020202050204" pitchFamily="34" charset="0"/>
                <a:ea typeface="+mn-ea"/>
              </a:defRPr>
            </a:lvl1pPr>
          </a:lstStyle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619631"/>
            <a:ext cx="2057400" cy="23836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Eurostile" panose="020B0504020202050204" pitchFamily="34" charset="0"/>
                <a:ea typeface="+mn-ea"/>
              </a:defRPr>
            </a:lvl1pPr>
          </a:lstStyle>
          <a:p>
            <a:fld id="{150EC120-8D55-B645-B4E5-3CE123C1509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407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0" r:id="rId2"/>
    <p:sldLayoutId id="2147483675" r:id="rId3"/>
    <p:sldLayoutId id="2147483676" r:id="rId4"/>
    <p:sldLayoutId id="2147483678" r:id="rId5"/>
    <p:sldLayoutId id="2147483679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b="1" kern="1200">
          <a:solidFill>
            <a:schemeClr val="bg1"/>
          </a:solidFill>
          <a:latin typeface="Eurostile" panose="020B0504020202050204" pitchFamily="34" charset="0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b="1" kern="1200">
          <a:solidFill>
            <a:schemeClr val="tx1"/>
          </a:solidFill>
          <a:latin typeface="Eurostile" panose="020B050402020205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b="0" kern="1200">
          <a:solidFill>
            <a:schemeClr val="tx1"/>
          </a:solidFill>
          <a:latin typeface="Eurostile" panose="020B050402020205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b="0" kern="1200">
          <a:solidFill>
            <a:schemeClr val="tx1"/>
          </a:solidFill>
          <a:latin typeface="Eurostile" panose="020B050402020205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b="0" kern="1200">
          <a:solidFill>
            <a:schemeClr val="tx1"/>
          </a:solidFill>
          <a:latin typeface="Eurostile" panose="020B050402020205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b="0" kern="1200">
          <a:solidFill>
            <a:schemeClr val="tx1"/>
          </a:solidFill>
          <a:latin typeface="Eurostile" panose="020B050402020205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hi.co.jp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4F3BC2DB-AA37-424B-BCCA-8E154CD34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897" y="183859"/>
            <a:ext cx="7719241" cy="1263237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SKA1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検討グループ　</a:t>
            </a:r>
            <a:b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		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技術部門報告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8" name="字幕 7">
            <a:extLst>
              <a:ext uri="{FF2B5EF4-FFF2-40B4-BE49-F238E27FC236}">
                <a16:creationId xmlns:a16="http://schemas.microsoft.com/office/drawing/2014/main" id="{6C5636CE-EE28-F84C-816F-EF7759EF2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507" y="5439122"/>
            <a:ext cx="4661098" cy="540471"/>
          </a:xfrm>
        </p:spPr>
        <p:txBody>
          <a:bodyPr>
            <a:normAutofit lnSpcReduction="10000"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河野裕介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EE89F1-C7BC-F547-ADD3-9D460166D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619631"/>
            <a:ext cx="2454309" cy="238369"/>
          </a:xfrm>
        </p:spPr>
        <p:txBody>
          <a:bodyPr/>
          <a:lstStyle/>
          <a:p>
            <a:fld id="{9E32F6D1-DE61-4548-94F8-3C5E5F663334}" type="datetime1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pPr/>
              <a:t>2019/12/14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5A0156-DC99-884F-95D9-1DF955141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619631"/>
            <a:ext cx="3681464" cy="238368"/>
          </a:xfrm>
        </p:spPr>
        <p:txBody>
          <a:bodyPr/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水沢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VLBI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1B66DE-668B-1041-BFF7-6BEF049D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599" y="6619631"/>
            <a:ext cx="2454309" cy="238369"/>
          </a:xfrm>
        </p:spPr>
        <p:txBody>
          <a:bodyPr/>
          <a:lstStyle/>
          <a:p>
            <a:fld id="{150EC120-8D55-B645-B4E5-3CE123C1509C}" type="slidenum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pPr/>
              <a:t>1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3C9810A-A1B9-424B-BF4E-10CF04EA6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41888" y="5980113"/>
            <a:ext cx="4660535" cy="400531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SKAJP-EWG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43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ED831E-630C-4328-B230-F828E0AF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DDR</a:t>
            </a:r>
            <a:b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Detail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C11505-5E85-441F-A1F8-E3CB638DC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Mar 24-25, 2019</a:t>
            </a:r>
          </a:p>
          <a:p>
            <a:pPr lvl="1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OXFORD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Univ.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Prototyping at OXFO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7F904F0-27F4-44F1-B692-79443F65C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2019/12/14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3EFD47-0C9C-4F98-A2BB-650AF175D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水沢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26DE7C-4444-4C7A-BFE4-1B08042B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 descr="テーブル, 座る, ボックス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FE61947-ECDB-431D-88CD-A3DB22634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66" y="4294258"/>
            <a:ext cx="2590799" cy="1943099"/>
          </a:xfrm>
          <a:prstGeom prst="rect">
            <a:avLst/>
          </a:prstGeom>
        </p:spPr>
      </p:pic>
      <p:pic>
        <p:nvPicPr>
          <p:cNvPr id="10" name="図 9" descr="座る, 自転車, テーブル, イエロー が含まれている画像&#10;&#10;自動的に生成された説明">
            <a:extLst>
              <a:ext uri="{FF2B5EF4-FFF2-40B4-BE49-F238E27FC236}">
                <a16:creationId xmlns:a16="http://schemas.microsoft.com/office/drawing/2014/main" id="{C3F54425-ED65-4DA5-8CAA-CA6C2A2A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30" y="4294256"/>
            <a:ext cx="2563447" cy="1922585"/>
          </a:xfrm>
          <a:prstGeom prst="rect">
            <a:avLst/>
          </a:prstGeom>
        </p:spPr>
      </p:pic>
      <p:pic>
        <p:nvPicPr>
          <p:cNvPr id="12" name="図 11" descr="建物, タワー, 大きい, 橋 が含まれている画像&#10;&#10;自動的に生成された説明">
            <a:extLst>
              <a:ext uri="{FF2B5EF4-FFF2-40B4-BE49-F238E27FC236}">
                <a16:creationId xmlns:a16="http://schemas.microsoft.com/office/drawing/2014/main" id="{65D205B9-EF84-48C5-BC9E-E1A2A5E97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8350" y="4534581"/>
            <a:ext cx="1922583" cy="144193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81F01A1-7808-4AC6-8E1D-DEFDC4277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892" y="2919047"/>
            <a:ext cx="6209718" cy="110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02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BCB0AA-C902-4CC8-B210-7FB326795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ASPFR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100" dirty="0">
                <a:latin typeface="Arial" panose="020B0604020202020204" pitchFamily="34" charset="0"/>
                <a:cs typeface="Arial" panose="020B0604020202020204" pitchFamily="34" charset="0"/>
              </a:rPr>
              <a:t>Advanced Single Pixel Feed and Receiver </a:t>
            </a:r>
            <a:endParaRPr kumimoji="1" lang="ja-JP" altLang="en-US" sz="31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3A8AB9-F1A3-490D-9114-B726C7BDE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Kickoff meeting 9/3-4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スウェーデン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SODP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へのブリッジングプログラム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Work Packages  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WP1 - ASPFR Program Management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WP2 - Science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WP3 - Wide Band Feeds and LNAs 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WP4 - Advanced Octave feeds and LNAs: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WP5 - Wideband Receivers: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WP6 - Cooling technologies 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WP7. Site survey 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B00E60-36C2-499E-952A-A5534D5C1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/>
              <a:pPr/>
              <a:t>2019/12/14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C80F5F-A323-4D6F-9AB5-6FC1AE1B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B2AF2D-5622-49EB-82AF-0B3044AE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7357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B61599F1-DF4E-4786-AD74-3F4265F90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63" y="3601636"/>
            <a:ext cx="4833637" cy="314806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ACAE680-CDEC-4EEA-8289-DB2E8401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日本の技術紹介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Band 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Feed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技術例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AAC605-7DDD-42F7-9A76-55F9DCBF0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長谷川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+2017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270-500 GHz</a:t>
            </a:r>
          </a:p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木村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+2019</a:t>
            </a:r>
          </a:p>
          <a:p>
            <a:pPr lvl="1"/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現在設計中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Axially corrugated horn</a:t>
            </a:r>
          </a:p>
          <a:p>
            <a:pPr lvl="2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Champ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による設計最適化中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SKAO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の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GRASP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モデルとも統合済み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399DF5-C262-4B6C-98C6-3574D7AE5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2019/12/14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206DAB-2D12-4116-B8B9-690CF9B0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水沢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2BE7DA-310B-42E2-A827-C89055B69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C72EE47-AE6D-4064-A85B-BC014C009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62"/>
          <a:stretch/>
        </p:blipFill>
        <p:spPr>
          <a:xfrm>
            <a:off x="5179162" y="1703618"/>
            <a:ext cx="3705847" cy="1816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6FEF171-FFAD-4183-AFCF-4C8B314CFB0D}"/>
              </a:ext>
            </a:extLst>
          </p:cNvPr>
          <p:cNvSpPr/>
          <p:nvPr/>
        </p:nvSpPr>
        <p:spPr>
          <a:xfrm>
            <a:off x="7494501" y="1189519"/>
            <a:ext cx="1673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長谷川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+2017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82746A6-1406-4843-AF4F-67F73D2D84F5}"/>
              </a:ext>
            </a:extLst>
          </p:cNvPr>
          <p:cNvSpPr/>
          <p:nvPr/>
        </p:nvSpPr>
        <p:spPr>
          <a:xfrm>
            <a:off x="7809073" y="3788566"/>
            <a:ext cx="1417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木村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+2019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07C9104-297F-43D3-B401-2C57C61B4592}"/>
              </a:ext>
            </a:extLst>
          </p:cNvPr>
          <p:cNvSpPr/>
          <p:nvPr/>
        </p:nvSpPr>
        <p:spPr>
          <a:xfrm>
            <a:off x="5058993" y="4309109"/>
            <a:ext cx="415977" cy="1891573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4C1D140-A637-47FB-8F6E-F4391A7F8A6B}"/>
              </a:ext>
            </a:extLst>
          </p:cNvPr>
          <p:cNvSpPr/>
          <p:nvPr/>
        </p:nvSpPr>
        <p:spPr>
          <a:xfrm>
            <a:off x="8201586" y="4270274"/>
            <a:ext cx="707085" cy="1891573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ABFA224-EFB3-46A1-96C4-C2790D0D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011" y="4760067"/>
            <a:ext cx="2621806" cy="181682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CC3D7E5-75FD-4037-A010-CEAE81A61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426" y="4401818"/>
            <a:ext cx="1965608" cy="206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6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5C74A1A-08DB-4003-80DE-24DDFDE9C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030" y="2261570"/>
            <a:ext cx="4524894" cy="101562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8B0D91C-DA93-46B1-AF15-C3D7DD52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日本の技術紹介</a:t>
            </a:r>
            <a:b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</a:b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冷凍機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9FB794-C673-4732-B57C-3DB8F4D3D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住友重機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の例を紹介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FA40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冷却実験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E8AF13-2278-415E-B0BA-3D9E04DC7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2019/12/14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A94EB9-2F57-450C-AB9E-276AD89F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水沢</a:t>
            </a:r>
            <a:r>
              <a:rPr lang="en-US" altLang="ja-JP">
                <a:latin typeface="游ゴシック" panose="020B0400000000000000" pitchFamily="50" charset="-128"/>
                <a:ea typeface="游ゴシック" panose="020B0400000000000000" pitchFamily="50" charset="-128"/>
              </a:rPr>
              <a:t>VLBI</a:t>
            </a:r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2E5F0E-D952-445E-A822-CF6B4D9B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13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9" name="コンテンツ プレースホルダー 7">
            <a:extLst>
              <a:ext uri="{FF2B5EF4-FFF2-40B4-BE49-F238E27FC236}">
                <a16:creationId xmlns:a16="http://schemas.microsoft.com/office/drawing/2014/main" id="{A88B331B-2396-4903-A600-5F1012593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030" y="1239761"/>
            <a:ext cx="4524894" cy="109869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D143D9D-DFDB-445F-8AD7-C8F49BC25FCE}"/>
              </a:ext>
            </a:extLst>
          </p:cNvPr>
          <p:cNvSpPr/>
          <p:nvPr/>
        </p:nvSpPr>
        <p:spPr>
          <a:xfrm>
            <a:off x="6179721" y="1070953"/>
            <a:ext cx="2616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hlinkClick r:id="rId4"/>
              </a:rPr>
              <a:t>https://www.shi.co.jp/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107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AD9DA4-98B4-43D9-93C1-B83CF62A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Chalmers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Band 6+7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26EBF2-01FB-4365-804A-4543D8764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15-50GHz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の実用化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9F9886-C397-4088-BD05-8A2444FE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4F3CD3-6F7C-439A-BF30-53E53DDD7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3656F0-48BA-4267-8C45-D6F148E5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/>
              <a:pPr/>
              <a:t>14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A4F78E1-0459-4A30-B713-077A9F185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8" t="19186" r="25001" b="9519"/>
          <a:stretch/>
        </p:blipFill>
        <p:spPr>
          <a:xfrm>
            <a:off x="282623" y="2000329"/>
            <a:ext cx="8259097" cy="435077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1155BA9-B742-4C08-96E9-1FA1900541F5}"/>
              </a:ext>
            </a:extLst>
          </p:cNvPr>
          <p:cNvSpPr/>
          <p:nvPr/>
        </p:nvSpPr>
        <p:spPr>
          <a:xfrm>
            <a:off x="5070883" y="6369483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Flygare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+,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ASPFR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meeting2019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7477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D938B-3F75-42C6-AE5F-7B152B61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その他の技術例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1335C7-EF66-4DCB-BFEB-B3AF84EAC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Elliptically-Shaped Band-B feed	</a:t>
            </a:r>
          </a:p>
          <a:p>
            <a:pPr lvl="1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Chalmers</a:t>
            </a:r>
          </a:p>
          <a:p>
            <a:r>
              <a:rPr lang="en-US" altLang="zh-C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Triridge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 OMT</a:t>
            </a:r>
          </a:p>
          <a:p>
            <a:pPr lvl="1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Oxford</a:t>
            </a:r>
          </a:p>
          <a:p>
            <a:r>
              <a:rPr lang="en-US" altLang="ja-JP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Room temp LNA</a:t>
            </a:r>
          </a:p>
          <a:p>
            <a:pPr lvl="1"/>
            <a:r>
              <a:rPr lang="en-US" altLang="ja-JP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Caltech</a:t>
            </a:r>
          </a:p>
          <a:p>
            <a:endParaRPr kumimoji="1" lang="ja-JP" altLang="en-US" dirty="0"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E0AAFA-01F0-45D8-AD27-B49F96A4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9E5E0E7-5FF1-47FF-B2B9-AE1479E5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512C10-DFB0-42E9-A4C4-75A3D742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/>
              <a:pPr/>
              <a:t>15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152D8F2-EE7F-4BAF-9090-072205D13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52" t="16339" r="8871" b="16472"/>
          <a:stretch/>
        </p:blipFill>
        <p:spPr>
          <a:xfrm>
            <a:off x="3497215" y="3159971"/>
            <a:ext cx="5457942" cy="3119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20413C9-B3B8-4085-96AF-AD7BA67599F1}"/>
              </a:ext>
            </a:extLst>
          </p:cNvPr>
          <p:cNvSpPr/>
          <p:nvPr/>
        </p:nvSpPr>
        <p:spPr>
          <a:xfrm>
            <a:off x="5365772" y="6264778"/>
            <a:ext cx="3541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Yang+,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ASPFR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meeting2019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868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75ACF100-D6FA-9849-8C4F-7CC53F20C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435654"/>
            <a:ext cx="7886700" cy="1769042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AIV</a:t>
            </a:r>
            <a:b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2A0D036E-514A-5B4B-85ED-A73C9F9B3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Assembly-Integration-Verification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FABF54-1B6E-5D4F-9659-3B6135F1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F858E-6615-B747-A4B1-E2E36188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FE092C-6439-9B4A-96C9-F7FB7431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573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333E16-9BD8-412F-983A-D9ABAB474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AIV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の概要</a:t>
            </a:r>
            <a:b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Assembly-Integration-Verification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0B091F-2932-44F6-BC6C-9D97E5CE3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" y="1189520"/>
            <a:ext cx="8756374" cy="5161583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SKA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要求階層構造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サイエンス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要求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→システム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要求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→サブシステム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要求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AIV</a:t>
            </a:r>
          </a:p>
          <a:p>
            <a:pPr lvl="1"/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システム要求を満たしていることを確認する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組み立て工程を支援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段階的に発展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ITF (Integration Test Facility)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AA1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LOW18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局）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AA2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LOW64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局）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  <a:p>
            <a:pPr lvl="1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AA3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LOW256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局）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AA4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LOW512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局）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2027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  <a:p>
            <a:pPr lvl="1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B40115-BA2A-4786-BE55-32654729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2019/12/14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D8FB28-7976-463C-BF68-F369A9A81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水沢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8271D4-F01D-4EA5-8914-FEDA74BB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F7A31B-0D73-4665-BA03-1E40870D6D43}"/>
              </a:ext>
            </a:extLst>
          </p:cNvPr>
          <p:cNvSpPr txBox="1"/>
          <p:nvPr/>
        </p:nvSpPr>
        <p:spPr>
          <a:xfrm>
            <a:off x="5787000" y="4294219"/>
            <a:ext cx="11079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都市部</a:t>
            </a:r>
          </a:p>
          <a:p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サイト</a:t>
            </a:r>
            <a:endParaRPr kumimoji="1" lang="en-US" altLang="ja-JP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サイト</a:t>
            </a:r>
            <a:endParaRPr lang="en-US" altLang="ja-JP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kumimoji="1"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サイト</a:t>
            </a:r>
            <a:endParaRPr kumimoji="1" lang="en-US" altLang="ja-JP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ja-JP" alt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サイト</a:t>
            </a:r>
            <a:endParaRPr lang="en-US" altLang="ja-JP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kumimoji="1" lang="ja-JP" alt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07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C3DC3E-E606-4012-AA88-3A3F9CC82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Test Procedure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9E4687-CAB3-4DCF-9214-06E05BF9A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AIV WPC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で検討されてきた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BB3010-370A-4436-BDCA-D907263ED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2019/12/14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B06E3D-FEE5-4F4E-BD26-4C66EA78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水沢</a:t>
            </a:r>
            <a:r>
              <a:rPr lang="en-US" altLang="ja-JP">
                <a:latin typeface="游ゴシック" panose="020B0400000000000000" pitchFamily="50" charset="-128"/>
                <a:ea typeface="游ゴシック" panose="020B0400000000000000" pitchFamily="50" charset="-128"/>
              </a:rPr>
              <a:t>VLBI</a:t>
            </a:r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CE4C8C-8C74-4BAD-9653-A395C227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18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03D12D0-5A55-4F06-B864-137BF58FD4E9}"/>
              </a:ext>
            </a:extLst>
          </p:cNvPr>
          <p:cNvGrpSpPr/>
          <p:nvPr/>
        </p:nvGrpSpPr>
        <p:grpSpPr>
          <a:xfrm>
            <a:off x="1401520" y="1768509"/>
            <a:ext cx="7434470" cy="4851121"/>
            <a:chOff x="2337618" y="1256861"/>
            <a:chExt cx="6726636" cy="531061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28E0594-8916-49C1-81E4-7402D5D3C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5605" y="1256861"/>
              <a:ext cx="6608649" cy="5310610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9DBF46F6-828B-488F-AE75-B7AEB11AFB33}"/>
                </a:ext>
              </a:extLst>
            </p:cNvPr>
            <p:cNvSpPr/>
            <p:nvPr/>
          </p:nvSpPr>
          <p:spPr>
            <a:xfrm>
              <a:off x="2337618" y="4587289"/>
              <a:ext cx="1562447" cy="19584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449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E5DAF7-AE7D-43A4-A251-BA8D2A49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Test procedures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996365-E98C-4F6F-9F23-61C0F1CFA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Basic health check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Coherence loss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Beam forming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Holography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Hexacopter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Channelization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RFI detection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</a:p>
          <a:p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A5E38F-B923-4420-B40D-78A80A216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2019/12/14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DFADE3-0F24-4489-9167-07501964D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水沢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9F1EBC-361E-48A6-B58D-066ECFE7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1A03D72-D553-4FF7-9DF8-7F09E3481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63" y="1315601"/>
            <a:ext cx="3089354" cy="221897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6B94A2-32A4-48A7-BFAB-580BB6C2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913" y="3659080"/>
            <a:ext cx="3393244" cy="31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1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816C7A-682D-4543-A116-C73D2358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日本の参加分野の候補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65408E-DC9F-41B7-83FC-18C9D2145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VLBI</a:t>
            </a:r>
          </a:p>
          <a:p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受信機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AIV</a:t>
            </a:r>
          </a:p>
          <a:p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EA1011-8F2F-4571-9D04-6366DA5C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pPr/>
              <a:t>2019/12/14</a:t>
            </a:fld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0977ED-7FC9-448F-A60F-8DC52B694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水沢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VLBI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96BE62-4D1D-4DE0-ADAA-F80A74B6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pPr/>
              <a:t>2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25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1D90DE-B558-46E6-91F8-C49689281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Participation in AIV 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8C1C64-D569-4D5C-BEDC-42B7FC391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" y="1189520"/>
            <a:ext cx="8756374" cy="516158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CDR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にオブザーバ参加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(2019/3/4~7)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AIV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活動を把握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OAR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Observation Action Register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）を提出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130566-6F69-42EA-9F8D-CFE99E71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2019/12/14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7133E25-9CED-4C36-9F05-764D1BA00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水沢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A107D9-44D2-4E28-90C7-9B94A45B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77700"/>
            <a:ext cx="2057400" cy="238369"/>
          </a:xfrm>
        </p:spPr>
        <p:txBody>
          <a:bodyPr/>
          <a:lstStyle/>
          <a:p>
            <a:fld id="{150EC120-8D55-B645-B4E5-3CE123C1509C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 descr="人, 室内, ワイン, 座っている が含まれている画像&#10;&#10;自動的に生成された説明">
            <a:extLst>
              <a:ext uri="{FF2B5EF4-FFF2-40B4-BE49-F238E27FC236}">
                <a16:creationId xmlns:a16="http://schemas.microsoft.com/office/drawing/2014/main" id="{42AA777E-2C59-4E1E-B6F9-BF7FB0D7D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70" y="3460929"/>
            <a:ext cx="4032587" cy="3024439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91830F7-41FF-4E5F-867A-50418D6C4C51}"/>
              </a:ext>
            </a:extLst>
          </p:cNvPr>
          <p:cNvSpPr/>
          <p:nvPr/>
        </p:nvSpPr>
        <p:spPr>
          <a:xfrm>
            <a:off x="7259442" y="6439200"/>
            <a:ext cx="127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AIV CDR dinner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8A11769-2780-4989-948F-DC92DE70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10" y="3460929"/>
            <a:ext cx="4134589" cy="310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88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D20EB8-9D8C-4049-8BBC-77F9B674B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テスト手順の議論・改定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DDB9BE-B77F-405B-857E-008A962EF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CSIRO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シドニーに滞在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/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河野（</a:t>
            </a: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5 weeks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）＋ 小山 </a:t>
            </a: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(2 weeks)</a:t>
            </a:r>
          </a:p>
          <a:p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AIV, CSP, SDP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のチームと議論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AA0.5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のテストプロシージャ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/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CSP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の仕様について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Holography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テスト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/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Absolute Flux density scale</a:t>
            </a:r>
          </a:p>
          <a:p>
            <a:pPr lvl="1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Delay center pos/time</a:t>
            </a:r>
          </a:p>
          <a:p>
            <a:pPr lvl="1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Station Beam Spatial Stability</a:t>
            </a:r>
          </a:p>
          <a:p>
            <a:pPr lvl="1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Beam pattern measurements</a:t>
            </a:r>
          </a:p>
          <a:p>
            <a:pPr lvl="1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Channel leakage</a:t>
            </a:r>
          </a:p>
          <a:p>
            <a:pPr lvl="1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Signal Chain	</a:t>
            </a:r>
          </a:p>
          <a:p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今後の計画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AA0.5/PSI (Prototype System Integration)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への参加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</a:p>
          <a:p>
            <a:pPr lvl="1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EWG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AIV/SC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検討班による活動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1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656515-0849-4490-82E0-679246B9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2019/12/14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FF4E01-0FCB-4F43-AE60-CC3C1F0D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水沢</a:t>
            </a:r>
            <a:r>
              <a:rPr lang="en-US" altLang="ja-JP">
                <a:latin typeface="游ゴシック" panose="020B0400000000000000" pitchFamily="50" charset="-128"/>
                <a:ea typeface="游ゴシック" panose="020B0400000000000000" pitchFamily="50" charset="-128"/>
              </a:rPr>
              <a:t>VLBI</a:t>
            </a:r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3E86CD-801B-426E-8BD0-17F53375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21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6078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D69F08-1D43-4B8A-BF4D-E006CE13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A58F79-B435-4210-9A72-B3F41982A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0" dirty="0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</a:p>
          <a:p>
            <a:r>
              <a:rPr lang="en-US" altLang="ja-JP" b="0" dirty="0"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  <a:r>
              <a:rPr lang="ja-JP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b="0" dirty="0">
                <a:latin typeface="Arial" panose="020B0604020202020204" pitchFamily="34" charset="0"/>
                <a:cs typeface="Arial" panose="020B0604020202020204" pitchFamily="34" charset="0"/>
              </a:rPr>
              <a:t>5c/B</a:t>
            </a:r>
          </a:p>
          <a:p>
            <a:r>
              <a:rPr lang="en-US" altLang="ja-JP" b="0" dirty="0">
                <a:latin typeface="Arial" panose="020B0604020202020204" pitchFamily="34" charset="0"/>
                <a:cs typeface="Arial" panose="020B0604020202020204" pitchFamily="34" charset="0"/>
              </a:rPr>
              <a:t>AIV</a:t>
            </a:r>
          </a:p>
          <a:p>
            <a:endParaRPr lang="en-US" altLang="ja-JP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dirty="0">
                <a:latin typeface="Arial" panose="020B0604020202020204" pitchFamily="34" charset="0"/>
                <a:ea typeface="游ゴシック Light" panose="020B0300000000000000" pitchFamily="50" charset="-128"/>
                <a:cs typeface="Arial" panose="020B0604020202020204" pitchFamily="34" charset="0"/>
              </a:rPr>
              <a:t>具体的な計画の立案中</a:t>
            </a:r>
            <a:endParaRPr lang="en-US" altLang="ja-JP" dirty="0">
              <a:latin typeface="Arial" panose="020B0604020202020204" pitchFamily="34" charset="0"/>
              <a:ea typeface="游ゴシック Light" panose="020B0300000000000000" pitchFamily="50" charset="-128"/>
              <a:cs typeface="Arial" panose="020B0604020202020204" pitchFamily="34" charset="0"/>
            </a:endParaRPr>
          </a:p>
          <a:p>
            <a:endParaRPr lang="en-US" altLang="ja-JP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F02C74-FC88-4F1F-BDE9-44C666210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93DABB-94D5-405C-BF5D-BD6550BAC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A88396-3292-4409-836F-69AC2BFA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916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75ACF100-D6FA-9849-8C4F-7CC53F20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2A0D036E-514A-5B4B-85ED-A73C9F9B3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FABF54-1B6E-5D4F-9659-3B6135F1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F858E-6615-B747-A4B1-E2E36188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FE092C-6439-9B4A-96C9-F7FB7431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2213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1A275B-3D45-48C5-97C2-A93E0A57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66" y="-11430"/>
            <a:ext cx="7301334" cy="1047073"/>
          </a:xfrm>
        </p:spPr>
        <p:txBody>
          <a:bodyPr/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SKA-VLBI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34B03E-40A7-41B2-A01C-E6C0FBF54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13" y="1178090"/>
            <a:ext cx="8756374" cy="5161583"/>
          </a:xfrm>
        </p:spPr>
        <p:txBody>
          <a:bodyPr/>
          <a:lstStyle/>
          <a:p>
            <a:r>
              <a:rPr lang="en-US" altLang="ja-JP" b="0" dirty="0">
                <a:latin typeface="Arial" panose="020B0604020202020204" pitchFamily="34" charset="0"/>
                <a:cs typeface="Arial" panose="020B0604020202020204" pitchFamily="34" charset="0"/>
              </a:rPr>
              <a:t>SKA</a:t>
            </a:r>
            <a:r>
              <a:rPr lang="ja-JP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フェイズアップと外部アンテナとの</a:t>
            </a:r>
            <a:r>
              <a:rPr lang="en-US" altLang="ja-JP" b="0" dirty="0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endParaRPr kumimoji="1" lang="en-US" altLang="ja-JP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b="0" dirty="0">
                <a:latin typeface="Arial" panose="020B0604020202020204" pitchFamily="34" charset="0"/>
                <a:cs typeface="Arial" panose="020B0604020202020204" pitchFamily="34" charset="0"/>
              </a:rPr>
              <a:t>CSP(</a:t>
            </a:r>
            <a:r>
              <a:rPr kumimoji="1" lang="ja-JP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相関器</a:t>
            </a:r>
            <a:r>
              <a:rPr kumimoji="1" lang="en-US" altLang="ja-JP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ja-JP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に</a:t>
            </a:r>
            <a:r>
              <a:rPr kumimoji="1" lang="en-US" altLang="ja-JP" b="0" dirty="0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r>
              <a:rPr kumimoji="1" lang="ja-JP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用モジュール</a:t>
            </a:r>
            <a:endParaRPr kumimoji="1" lang="en-US" altLang="ja-JP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ビットレート：～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64Gbps</a:t>
            </a:r>
          </a:p>
          <a:p>
            <a:pPr lvl="1"/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DE3A17-CCC9-422E-AF5D-637B8C2BD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08201"/>
            <a:ext cx="2057400" cy="238369"/>
          </a:xfrm>
        </p:spPr>
        <p:txBody>
          <a:bodyPr/>
          <a:lstStyle/>
          <a:p>
            <a:fld id="{9E32F6D1-DE61-4548-94F8-3C5E5F663334}" type="datetime1">
              <a:rPr kumimoji="1"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2019/12/14</a:t>
            </a:fld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BEBAF5-AB67-4D95-923E-5E33D82B9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608201"/>
            <a:ext cx="3086100" cy="238368"/>
          </a:xfrm>
        </p:spPr>
        <p:txBody>
          <a:bodyPr/>
          <a:lstStyle/>
          <a:p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水沢</a:t>
            </a:r>
            <a:r>
              <a:rPr kumimoji="1" lang="en-US" altLang="ja-JP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5CC9ED2-A840-41C7-B914-3BD39FF8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608201"/>
            <a:ext cx="2057400" cy="238369"/>
          </a:xfrm>
        </p:spPr>
        <p:txBody>
          <a:bodyPr/>
          <a:lstStyle/>
          <a:p>
            <a:fld id="{150EC120-8D55-B645-B4E5-3CE123C1509C}" type="slidenum">
              <a:rPr kumimoji="1"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2D63DD8-4622-42BD-A244-B160C8BB6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242" y="3158969"/>
            <a:ext cx="4735535" cy="4159913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73580C2-2A2E-4B84-B996-24C8AFB58FE3}"/>
              </a:ext>
            </a:extLst>
          </p:cNvPr>
          <p:cNvSpPr/>
          <p:nvPr/>
        </p:nvSpPr>
        <p:spPr>
          <a:xfrm>
            <a:off x="3160266" y="3148904"/>
            <a:ext cx="1509486" cy="90670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図 12" descr="建物, 白, 輸送 が含まれている画像&#10;&#10;高い精度で生成された説明">
            <a:extLst>
              <a:ext uri="{FF2B5EF4-FFF2-40B4-BE49-F238E27FC236}">
                <a16:creationId xmlns:a16="http://schemas.microsoft.com/office/drawing/2014/main" id="{394FE59C-CC80-4026-897F-CF2336486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340" y="2477562"/>
            <a:ext cx="2057400" cy="154305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10AE852-373E-404B-8209-50E23F4BD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62615" b="10981"/>
          <a:stretch/>
        </p:blipFill>
        <p:spPr bwMode="auto">
          <a:xfrm>
            <a:off x="6670124" y="4416717"/>
            <a:ext cx="2057400" cy="21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CB315CB-D5D4-4023-A587-E201CAEB1149}"/>
              </a:ext>
            </a:extLst>
          </p:cNvPr>
          <p:cNvSpPr/>
          <p:nvPr/>
        </p:nvSpPr>
        <p:spPr>
          <a:xfrm>
            <a:off x="6608867" y="2032287"/>
            <a:ext cx="2398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例　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OCTADISK2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1B01677-15B1-490D-959E-F47FD00B4193}"/>
              </a:ext>
            </a:extLst>
          </p:cNvPr>
          <p:cNvSpPr/>
          <p:nvPr/>
        </p:nvSpPr>
        <p:spPr>
          <a:xfrm>
            <a:off x="6713485" y="4175063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VSREC (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鈴木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小山＋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C202FB-55A7-436A-8AD9-91A6D00F8709}"/>
              </a:ext>
            </a:extLst>
          </p:cNvPr>
          <p:cNvSpPr/>
          <p:nvPr/>
        </p:nvSpPr>
        <p:spPr>
          <a:xfrm>
            <a:off x="3104678" y="6599702"/>
            <a:ext cx="63561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SKA CSP Mid Correlator and Beamformer Subelement Detailed Design Document 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A27737B-A916-432F-9AB6-A76B8F3728D2}"/>
              </a:ext>
            </a:extLst>
          </p:cNvPr>
          <p:cNvSpPr/>
          <p:nvPr/>
        </p:nvSpPr>
        <p:spPr>
          <a:xfrm>
            <a:off x="5523826" y="3168971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記録</a:t>
            </a:r>
            <a:endParaRPr lang="en-US" altLang="ja-JP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CD16AD31-85C1-476B-8EE7-727539D04FB7}"/>
              </a:ext>
            </a:extLst>
          </p:cNvPr>
          <p:cNvSpPr/>
          <p:nvPr/>
        </p:nvSpPr>
        <p:spPr>
          <a:xfrm>
            <a:off x="5195189" y="3429000"/>
            <a:ext cx="1342786" cy="34886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2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10"/>
    </mc:Choice>
    <mc:Fallback xmlns="">
      <p:transition spd="slow" advTm="5191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492620-FAE3-4F92-9A10-03A51AD72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機能図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335E93-72FB-4FAD-BE9B-BCE38B866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" y="1212161"/>
            <a:ext cx="8756374" cy="428662"/>
          </a:xfrm>
        </p:spPr>
        <p:txBody>
          <a:bodyPr>
            <a:normAutofit fontScale="92500" lnSpcReduction="20000"/>
          </a:bodyPr>
          <a:lstStyle/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87DC66-9617-475B-B361-41F7E5C41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kumimoji="1"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2019/12/14</a:t>
            </a:fld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E8AC21-F48C-462D-8FA5-FD36FA62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水沢</a:t>
            </a:r>
            <a:r>
              <a:rPr kumimoji="1" lang="en-US" altLang="ja-JP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9520CD-837A-4C27-8BBD-B4C07CF4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D3967F2-A096-477B-9621-1D1048D81774}"/>
              </a:ext>
            </a:extLst>
          </p:cNvPr>
          <p:cNvSpPr/>
          <p:nvPr/>
        </p:nvSpPr>
        <p:spPr>
          <a:xfrm>
            <a:off x="645079" y="2603952"/>
            <a:ext cx="449981" cy="14757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B2D780AE-73E4-42D3-A569-FDA3DF23AC77}"/>
              </a:ext>
            </a:extLst>
          </p:cNvPr>
          <p:cNvSpPr/>
          <p:nvPr/>
        </p:nvSpPr>
        <p:spPr>
          <a:xfrm>
            <a:off x="178445" y="2612161"/>
            <a:ext cx="449981" cy="1732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3B79B3E2-AC3E-48E7-BAAA-EB9C7ED3C7AC}"/>
              </a:ext>
            </a:extLst>
          </p:cNvPr>
          <p:cNvSpPr/>
          <p:nvPr/>
        </p:nvSpPr>
        <p:spPr>
          <a:xfrm>
            <a:off x="178444" y="2795041"/>
            <a:ext cx="449981" cy="1732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77A474A-A51E-4FAD-8537-2A49479AC39A}"/>
              </a:ext>
            </a:extLst>
          </p:cNvPr>
          <p:cNvSpPr/>
          <p:nvPr/>
        </p:nvSpPr>
        <p:spPr>
          <a:xfrm>
            <a:off x="1177857" y="2603952"/>
            <a:ext cx="1191348" cy="3337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VLBI BF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964AE33-9C20-430C-855C-3E43E6E5BFEE}"/>
              </a:ext>
            </a:extLst>
          </p:cNvPr>
          <p:cNvSpPr/>
          <p:nvPr/>
        </p:nvSpPr>
        <p:spPr>
          <a:xfrm>
            <a:off x="1177857" y="2976435"/>
            <a:ext cx="1191348" cy="3337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CSP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C4FF3AA-6D7D-4E75-8A83-044F014664D6}"/>
              </a:ext>
            </a:extLst>
          </p:cNvPr>
          <p:cNvSpPr/>
          <p:nvPr/>
        </p:nvSpPr>
        <p:spPr>
          <a:xfrm>
            <a:off x="1177857" y="3363662"/>
            <a:ext cx="1191348" cy="3337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PSS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5C4405A-6956-45EE-AA7E-0B739DFBCDC9}"/>
              </a:ext>
            </a:extLst>
          </p:cNvPr>
          <p:cNvSpPr/>
          <p:nvPr/>
        </p:nvSpPr>
        <p:spPr>
          <a:xfrm>
            <a:off x="1177857" y="3745880"/>
            <a:ext cx="1191348" cy="3337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PST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C9BFE7A-8EF6-4F95-922D-41CCCEFC992A}"/>
              </a:ext>
            </a:extLst>
          </p:cNvPr>
          <p:cNvSpPr/>
          <p:nvPr/>
        </p:nvSpPr>
        <p:spPr>
          <a:xfrm>
            <a:off x="4941616" y="2608692"/>
            <a:ext cx="578397" cy="64443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SDP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0E55C8F-17FF-4A6A-943F-3E6D0ACB59C8}"/>
              </a:ext>
            </a:extLst>
          </p:cNvPr>
          <p:cNvSpPr/>
          <p:nvPr/>
        </p:nvSpPr>
        <p:spPr>
          <a:xfrm>
            <a:off x="6366796" y="3253126"/>
            <a:ext cx="561752" cy="30710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F3DA687-A894-4612-9E34-88B86AB9F04D}"/>
              </a:ext>
            </a:extLst>
          </p:cNvPr>
          <p:cNvSpPr/>
          <p:nvPr/>
        </p:nvSpPr>
        <p:spPr>
          <a:xfrm>
            <a:off x="6367626" y="3561376"/>
            <a:ext cx="591973" cy="31212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BB3A9596-6A5C-4701-8E6F-7B08B29A21C0}"/>
              </a:ext>
            </a:extLst>
          </p:cNvPr>
          <p:cNvSpPr/>
          <p:nvPr/>
        </p:nvSpPr>
        <p:spPr>
          <a:xfrm>
            <a:off x="175330" y="2995257"/>
            <a:ext cx="449981" cy="1732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9D5A8438-FC69-4860-950E-4AA75420D5DF}"/>
              </a:ext>
            </a:extLst>
          </p:cNvPr>
          <p:cNvSpPr/>
          <p:nvPr/>
        </p:nvSpPr>
        <p:spPr>
          <a:xfrm>
            <a:off x="175329" y="3178137"/>
            <a:ext cx="449981" cy="1732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9758B541-2ED2-4FFB-B55B-DF53EF0009E2}"/>
              </a:ext>
            </a:extLst>
          </p:cNvPr>
          <p:cNvSpPr/>
          <p:nvPr/>
        </p:nvSpPr>
        <p:spPr>
          <a:xfrm>
            <a:off x="178445" y="3370993"/>
            <a:ext cx="449981" cy="1732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A3D7BE1-9F78-43B6-8201-0284C01D6783}"/>
              </a:ext>
            </a:extLst>
          </p:cNvPr>
          <p:cNvSpPr/>
          <p:nvPr/>
        </p:nvSpPr>
        <p:spPr>
          <a:xfrm>
            <a:off x="178444" y="3553873"/>
            <a:ext cx="449981" cy="1732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363A8DCE-D1D2-46FF-A6AF-408B281190A0}"/>
              </a:ext>
            </a:extLst>
          </p:cNvPr>
          <p:cNvSpPr/>
          <p:nvPr/>
        </p:nvSpPr>
        <p:spPr>
          <a:xfrm>
            <a:off x="175330" y="3754089"/>
            <a:ext cx="449981" cy="1732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A1D464D9-AFB6-4DE7-B2C9-DDFD14D68BDD}"/>
              </a:ext>
            </a:extLst>
          </p:cNvPr>
          <p:cNvSpPr/>
          <p:nvPr/>
        </p:nvSpPr>
        <p:spPr>
          <a:xfrm>
            <a:off x="175329" y="3936969"/>
            <a:ext cx="449981" cy="17325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E90E76A-B72A-422F-87BA-36041D01FE80}"/>
              </a:ext>
            </a:extLst>
          </p:cNvPr>
          <p:cNvSpPr/>
          <p:nvPr/>
        </p:nvSpPr>
        <p:spPr>
          <a:xfrm rot="5400000">
            <a:off x="1816365" y="3222441"/>
            <a:ext cx="1475726" cy="21537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2921B55-1536-4371-86AA-1B0591252EDE}"/>
              </a:ext>
            </a:extLst>
          </p:cNvPr>
          <p:cNvSpPr/>
          <p:nvPr/>
        </p:nvSpPr>
        <p:spPr>
          <a:xfrm rot="5400000">
            <a:off x="3894948" y="3238868"/>
            <a:ext cx="1475726" cy="21537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09DEA6A-5314-4460-8904-A68F7AB285F3}"/>
              </a:ext>
            </a:extLst>
          </p:cNvPr>
          <p:cNvSpPr/>
          <p:nvPr/>
        </p:nvSpPr>
        <p:spPr>
          <a:xfrm>
            <a:off x="6320606" y="4010976"/>
            <a:ext cx="1502191" cy="2500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VLBI server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B2E4EA2-6EF9-4497-ABD4-BD3C5E06D9C7}"/>
              </a:ext>
            </a:extLst>
          </p:cNvPr>
          <p:cNvSpPr/>
          <p:nvPr/>
        </p:nvSpPr>
        <p:spPr>
          <a:xfrm rot="5400000">
            <a:off x="5244507" y="3670408"/>
            <a:ext cx="1000464" cy="18067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2A824F2E-A324-4406-99E5-8961036DB2FA}"/>
              </a:ext>
            </a:extLst>
          </p:cNvPr>
          <p:cNvCxnSpPr>
            <a:stCxn id="31" idx="0"/>
            <a:endCxn id="32" idx="2"/>
          </p:cNvCxnSpPr>
          <p:nvPr/>
        </p:nvCxnSpPr>
        <p:spPr>
          <a:xfrm>
            <a:off x="2661915" y="3330128"/>
            <a:ext cx="1863209" cy="1642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雲 42">
            <a:extLst>
              <a:ext uri="{FF2B5EF4-FFF2-40B4-BE49-F238E27FC236}">
                <a16:creationId xmlns:a16="http://schemas.microsoft.com/office/drawing/2014/main" id="{FFBD1528-202E-4D32-B726-88E4B0AA5A8F}"/>
              </a:ext>
            </a:extLst>
          </p:cNvPr>
          <p:cNvSpPr/>
          <p:nvPr/>
        </p:nvSpPr>
        <p:spPr>
          <a:xfrm>
            <a:off x="3118228" y="3184003"/>
            <a:ext cx="982601" cy="41211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92A5B41F-F95C-40FF-A77C-A76ACC8A2B7D}"/>
              </a:ext>
            </a:extLst>
          </p:cNvPr>
          <p:cNvCxnSpPr>
            <a:cxnSpLocks/>
          </p:cNvCxnSpPr>
          <p:nvPr/>
        </p:nvCxnSpPr>
        <p:spPr>
          <a:xfrm>
            <a:off x="4740498" y="3730449"/>
            <a:ext cx="854370" cy="2364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0FE9CAF5-FBBF-499C-B427-077BF8CB657C}"/>
              </a:ext>
            </a:extLst>
          </p:cNvPr>
          <p:cNvCxnSpPr>
            <a:cxnSpLocks/>
          </p:cNvCxnSpPr>
          <p:nvPr/>
        </p:nvCxnSpPr>
        <p:spPr>
          <a:xfrm>
            <a:off x="5845862" y="3435233"/>
            <a:ext cx="474744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066471A1-116B-46AF-8568-D2986AE2D749}"/>
              </a:ext>
            </a:extLst>
          </p:cNvPr>
          <p:cNvCxnSpPr>
            <a:cxnSpLocks/>
          </p:cNvCxnSpPr>
          <p:nvPr/>
        </p:nvCxnSpPr>
        <p:spPr>
          <a:xfrm>
            <a:off x="5850342" y="3697460"/>
            <a:ext cx="474744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E37E7514-F042-4E86-8D30-F6D140B0B263}"/>
              </a:ext>
            </a:extLst>
          </p:cNvPr>
          <p:cNvCxnSpPr>
            <a:cxnSpLocks/>
            <a:stCxn id="32" idx="3"/>
            <a:endCxn id="56" idx="0"/>
          </p:cNvCxnSpPr>
          <p:nvPr/>
        </p:nvCxnSpPr>
        <p:spPr>
          <a:xfrm rot="16200000" flipH="1">
            <a:off x="3805672" y="4911557"/>
            <a:ext cx="2048138" cy="393860"/>
          </a:xfrm>
          <a:prstGeom prst="bentConnector3">
            <a:avLst>
              <a:gd name="adj1" fmla="val 50000"/>
            </a:avLst>
          </a:prstGeom>
          <a:ln>
            <a:headEnd type="arrow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2FD83181-8583-4302-AB5C-FA99052D48EB}"/>
              </a:ext>
            </a:extLst>
          </p:cNvPr>
          <p:cNvSpPr/>
          <p:nvPr/>
        </p:nvSpPr>
        <p:spPr>
          <a:xfrm>
            <a:off x="3790504" y="6132556"/>
            <a:ext cx="2472333" cy="2694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外部相関器（欧州）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雲 56">
            <a:extLst>
              <a:ext uri="{FF2B5EF4-FFF2-40B4-BE49-F238E27FC236}">
                <a16:creationId xmlns:a16="http://schemas.microsoft.com/office/drawing/2014/main" id="{A8FB7CE3-811C-4C36-81E7-A10C668E1EF6}"/>
              </a:ext>
            </a:extLst>
          </p:cNvPr>
          <p:cNvSpPr/>
          <p:nvPr/>
        </p:nvSpPr>
        <p:spPr>
          <a:xfrm>
            <a:off x="4601320" y="5293827"/>
            <a:ext cx="803969" cy="29479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FFA13F7D-0C0F-46C6-BFBA-80315B8D1224}"/>
              </a:ext>
            </a:extLst>
          </p:cNvPr>
          <p:cNvCxnSpPr>
            <a:cxnSpLocks/>
          </p:cNvCxnSpPr>
          <p:nvPr/>
        </p:nvCxnSpPr>
        <p:spPr>
          <a:xfrm>
            <a:off x="5845863" y="4131722"/>
            <a:ext cx="474744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A592F0A4-0891-4519-A4C5-665CB57B4F0D}"/>
              </a:ext>
            </a:extLst>
          </p:cNvPr>
          <p:cNvSpPr/>
          <p:nvPr/>
        </p:nvSpPr>
        <p:spPr>
          <a:xfrm>
            <a:off x="420789" y="1475076"/>
            <a:ext cx="7402008" cy="4165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Telescope Manager (TM)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2" descr="Logo">
            <a:extLst>
              <a:ext uri="{FF2B5EF4-FFF2-40B4-BE49-F238E27FC236}">
                <a16:creationId xmlns:a16="http://schemas.microsoft.com/office/drawing/2014/main" id="{212858E6-4798-4DEF-9FBE-A0EB4C33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17" y="1534992"/>
            <a:ext cx="1048798" cy="3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2CA24A4E-4E7E-456B-8C57-B97463C4D2BE}"/>
              </a:ext>
            </a:extLst>
          </p:cNvPr>
          <p:cNvCxnSpPr>
            <a:cxnSpLocks/>
          </p:cNvCxnSpPr>
          <p:nvPr/>
        </p:nvCxnSpPr>
        <p:spPr>
          <a:xfrm>
            <a:off x="4740498" y="2937750"/>
            <a:ext cx="201118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6" name="矢印: 右 75">
            <a:extLst>
              <a:ext uri="{FF2B5EF4-FFF2-40B4-BE49-F238E27FC236}">
                <a16:creationId xmlns:a16="http://schemas.microsoft.com/office/drawing/2014/main" id="{086FBA33-2D1C-4018-809B-D0F7F710B438}"/>
              </a:ext>
            </a:extLst>
          </p:cNvPr>
          <p:cNvSpPr/>
          <p:nvPr/>
        </p:nvSpPr>
        <p:spPr>
          <a:xfrm rot="5400000">
            <a:off x="6459912" y="2865165"/>
            <a:ext cx="2081452" cy="18067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矢印: 右 76">
            <a:extLst>
              <a:ext uri="{FF2B5EF4-FFF2-40B4-BE49-F238E27FC236}">
                <a16:creationId xmlns:a16="http://schemas.microsoft.com/office/drawing/2014/main" id="{B1D7CD92-F2B6-4D80-A668-417D9CB418F6}"/>
              </a:ext>
            </a:extLst>
          </p:cNvPr>
          <p:cNvSpPr/>
          <p:nvPr/>
        </p:nvSpPr>
        <p:spPr>
          <a:xfrm rot="5400000">
            <a:off x="5935593" y="2528503"/>
            <a:ext cx="1330196" cy="17798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ED66C68D-234B-4910-855D-F974A2CA3DD2}"/>
              </a:ext>
            </a:extLst>
          </p:cNvPr>
          <p:cNvSpPr/>
          <p:nvPr/>
        </p:nvSpPr>
        <p:spPr>
          <a:xfrm>
            <a:off x="6320607" y="2324054"/>
            <a:ext cx="571442" cy="19677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矢印: 右 82">
            <a:extLst>
              <a:ext uri="{FF2B5EF4-FFF2-40B4-BE49-F238E27FC236}">
                <a16:creationId xmlns:a16="http://schemas.microsoft.com/office/drawing/2014/main" id="{3035BCA0-8933-480B-95C9-DBAA26BAB3E5}"/>
              </a:ext>
            </a:extLst>
          </p:cNvPr>
          <p:cNvSpPr/>
          <p:nvPr/>
        </p:nvSpPr>
        <p:spPr>
          <a:xfrm rot="5400000">
            <a:off x="5067084" y="2486158"/>
            <a:ext cx="1330196" cy="17798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6EDDD618-A867-4862-B3F8-547E02CCE0BF}"/>
              </a:ext>
            </a:extLst>
          </p:cNvPr>
          <p:cNvSpPr/>
          <p:nvPr/>
        </p:nvSpPr>
        <p:spPr>
          <a:xfrm>
            <a:off x="5446461" y="2324054"/>
            <a:ext cx="571442" cy="19677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矢印: 右 84">
            <a:extLst>
              <a:ext uri="{FF2B5EF4-FFF2-40B4-BE49-F238E27FC236}">
                <a16:creationId xmlns:a16="http://schemas.microsoft.com/office/drawing/2014/main" id="{714480ED-0E7B-4270-8104-C212B53ACE28}"/>
              </a:ext>
            </a:extLst>
          </p:cNvPr>
          <p:cNvSpPr/>
          <p:nvPr/>
        </p:nvSpPr>
        <p:spPr>
          <a:xfrm rot="5400000">
            <a:off x="1421211" y="2172171"/>
            <a:ext cx="685574" cy="17798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矢印: 右 85">
            <a:extLst>
              <a:ext uri="{FF2B5EF4-FFF2-40B4-BE49-F238E27FC236}">
                <a16:creationId xmlns:a16="http://schemas.microsoft.com/office/drawing/2014/main" id="{F4DDEB53-A012-473A-B2B8-525972AD5503}"/>
              </a:ext>
            </a:extLst>
          </p:cNvPr>
          <p:cNvSpPr/>
          <p:nvPr/>
        </p:nvSpPr>
        <p:spPr>
          <a:xfrm rot="16200000">
            <a:off x="4876787" y="2152002"/>
            <a:ext cx="685574" cy="17798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矢印: 右 86">
            <a:extLst>
              <a:ext uri="{FF2B5EF4-FFF2-40B4-BE49-F238E27FC236}">
                <a16:creationId xmlns:a16="http://schemas.microsoft.com/office/drawing/2014/main" id="{6BC13F35-1184-489E-8CFB-E589CD5719D6}"/>
              </a:ext>
            </a:extLst>
          </p:cNvPr>
          <p:cNvSpPr/>
          <p:nvPr/>
        </p:nvSpPr>
        <p:spPr>
          <a:xfrm rot="5400000" flipH="1">
            <a:off x="6268899" y="2827325"/>
            <a:ext cx="2081451" cy="20135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7664C023-D32E-4EA0-944C-1A7742E2978D}"/>
              </a:ext>
            </a:extLst>
          </p:cNvPr>
          <p:cNvSpPr/>
          <p:nvPr/>
        </p:nvSpPr>
        <p:spPr>
          <a:xfrm>
            <a:off x="7129873" y="2310484"/>
            <a:ext cx="571442" cy="20505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6" name="正方形/長方形 1035">
            <a:extLst>
              <a:ext uri="{FF2B5EF4-FFF2-40B4-BE49-F238E27FC236}">
                <a16:creationId xmlns:a16="http://schemas.microsoft.com/office/drawing/2014/main" id="{39D4CB8E-F2DF-4976-8075-967726C67B79}"/>
              </a:ext>
            </a:extLst>
          </p:cNvPr>
          <p:cNvSpPr/>
          <p:nvPr/>
        </p:nvSpPr>
        <p:spPr>
          <a:xfrm>
            <a:off x="3952777" y="1962398"/>
            <a:ext cx="13917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Phaseup</a:t>
            </a:r>
            <a:r>
              <a:rPr lang="ja-JP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メタデータ</a:t>
            </a:r>
            <a:endParaRPr lang="en-US" altLang="ja-JP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94AC72A2-CBDD-47EB-B309-798B12E1B0AC}"/>
              </a:ext>
            </a:extLst>
          </p:cNvPr>
          <p:cNvSpPr/>
          <p:nvPr/>
        </p:nvSpPr>
        <p:spPr>
          <a:xfrm>
            <a:off x="1773516" y="1958212"/>
            <a:ext cx="13917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Phaseup</a:t>
            </a:r>
            <a:r>
              <a:rPr lang="ja-JP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メタデータ</a:t>
            </a:r>
            <a:endParaRPr lang="en-US" altLang="ja-JP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3CCFF86E-9E64-4775-BE70-ED851930E026}"/>
              </a:ext>
            </a:extLst>
          </p:cNvPr>
          <p:cNvSpPr/>
          <p:nvPr/>
        </p:nvSpPr>
        <p:spPr>
          <a:xfrm>
            <a:off x="7868981" y="2643516"/>
            <a:ext cx="13965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機器制御メタデータ</a:t>
            </a:r>
            <a:endParaRPr lang="en-US" altLang="ja-JP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5" name="フローチャート: 複数書類 1044">
            <a:extLst>
              <a:ext uri="{FF2B5EF4-FFF2-40B4-BE49-F238E27FC236}">
                <a16:creationId xmlns:a16="http://schemas.microsoft.com/office/drawing/2014/main" id="{B01BB397-513B-407F-8A2E-53D2864FFE12}"/>
              </a:ext>
            </a:extLst>
          </p:cNvPr>
          <p:cNvSpPr/>
          <p:nvPr/>
        </p:nvSpPr>
        <p:spPr>
          <a:xfrm>
            <a:off x="6747838" y="5468451"/>
            <a:ext cx="796037" cy="383136"/>
          </a:xfrm>
          <a:prstGeom prst="flowChartMultidocumen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r>
              <a:rPr kumimoji="1" lang="ja-JP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スケジュール</a:t>
            </a:r>
          </a:p>
        </p:txBody>
      </p:sp>
      <p:sp>
        <p:nvSpPr>
          <p:cNvPr id="1046" name="矢印: 右 1045">
            <a:extLst>
              <a:ext uri="{FF2B5EF4-FFF2-40B4-BE49-F238E27FC236}">
                <a16:creationId xmlns:a16="http://schemas.microsoft.com/office/drawing/2014/main" id="{04D0FF8F-2F95-4488-8931-218CDDA99013}"/>
              </a:ext>
            </a:extLst>
          </p:cNvPr>
          <p:cNvSpPr/>
          <p:nvPr/>
        </p:nvSpPr>
        <p:spPr>
          <a:xfrm rot="16200000">
            <a:off x="6535005" y="4818887"/>
            <a:ext cx="1120481" cy="4571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雲 110">
            <a:extLst>
              <a:ext uri="{FF2B5EF4-FFF2-40B4-BE49-F238E27FC236}">
                <a16:creationId xmlns:a16="http://schemas.microsoft.com/office/drawing/2014/main" id="{BCAA3513-0620-4E60-A096-D9AC84500882}"/>
              </a:ext>
            </a:extLst>
          </p:cNvPr>
          <p:cNvSpPr/>
          <p:nvPr/>
        </p:nvSpPr>
        <p:spPr>
          <a:xfrm>
            <a:off x="6686154" y="4639444"/>
            <a:ext cx="803969" cy="29479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0" name="正方形/長方形 1049">
            <a:extLst>
              <a:ext uri="{FF2B5EF4-FFF2-40B4-BE49-F238E27FC236}">
                <a16:creationId xmlns:a16="http://schemas.microsoft.com/office/drawing/2014/main" id="{7FBBDD38-A027-426C-8C4A-BCB6B733D9D0}"/>
              </a:ext>
            </a:extLst>
          </p:cNvPr>
          <p:cNvSpPr/>
          <p:nvPr/>
        </p:nvSpPr>
        <p:spPr>
          <a:xfrm>
            <a:off x="97215" y="2278757"/>
            <a:ext cx="2897838" cy="206074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418D2F08-6C6E-4E54-9940-638E4F221EF9}"/>
              </a:ext>
            </a:extLst>
          </p:cNvPr>
          <p:cNvSpPr/>
          <p:nvPr/>
        </p:nvSpPr>
        <p:spPr>
          <a:xfrm>
            <a:off x="4150149" y="2273283"/>
            <a:ext cx="3902929" cy="206622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485B0E30-8D4F-4A54-8110-3EA435368EA3}"/>
              </a:ext>
            </a:extLst>
          </p:cNvPr>
          <p:cNvCxnSpPr>
            <a:stCxn id="11" idx="3"/>
            <a:endCxn id="36" idx="2"/>
          </p:cNvCxnSpPr>
          <p:nvPr/>
        </p:nvCxnSpPr>
        <p:spPr>
          <a:xfrm>
            <a:off x="2369205" y="2770851"/>
            <a:ext cx="3285198" cy="989893"/>
          </a:xfrm>
          <a:prstGeom prst="bentConnector3">
            <a:avLst>
              <a:gd name="adj1" fmla="val 50000"/>
            </a:avLst>
          </a:prstGeom>
          <a:ln w="1905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15">
            <a:extLst>
              <a:ext uri="{FF2B5EF4-FFF2-40B4-BE49-F238E27FC236}">
                <a16:creationId xmlns:a16="http://schemas.microsoft.com/office/drawing/2014/main" id="{C576173A-8626-4080-809E-905C6EEE3139}"/>
              </a:ext>
            </a:extLst>
          </p:cNvPr>
          <p:cNvCxnSpPr>
            <a:cxnSpLocks/>
            <a:stCxn id="14" idx="3"/>
            <a:endCxn id="36" idx="2"/>
          </p:cNvCxnSpPr>
          <p:nvPr/>
        </p:nvCxnSpPr>
        <p:spPr>
          <a:xfrm flipV="1">
            <a:off x="2369205" y="3760744"/>
            <a:ext cx="3285198" cy="152035"/>
          </a:xfrm>
          <a:prstGeom prst="bentConnector3">
            <a:avLst>
              <a:gd name="adj1" fmla="val 50000"/>
            </a:avLst>
          </a:prstGeom>
          <a:ln w="1905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C712858-7AAD-446B-8E30-7993DD7A3BED}"/>
              </a:ext>
            </a:extLst>
          </p:cNvPr>
          <p:cNvSpPr txBox="1"/>
          <p:nvPr/>
        </p:nvSpPr>
        <p:spPr>
          <a:xfrm>
            <a:off x="6439102" y="5825728"/>
            <a:ext cx="2449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②スケジュール</a:t>
            </a:r>
            <a:endParaRPr kumimoji="1" lang="ja-JP" alt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4AED537A-1BF8-45B2-B565-CD1CC1AA9C36}"/>
              </a:ext>
            </a:extLst>
          </p:cNvPr>
          <p:cNvSpPr txBox="1"/>
          <p:nvPr/>
        </p:nvSpPr>
        <p:spPr>
          <a:xfrm>
            <a:off x="7292828" y="1873746"/>
            <a:ext cx="1849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③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Tango IF</a:t>
            </a:r>
            <a:endParaRPr kumimoji="1" lang="ja-JP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7A67966-769C-4CBB-8857-A3947B0FE7C8}"/>
              </a:ext>
            </a:extLst>
          </p:cNvPr>
          <p:cNvSpPr txBox="1"/>
          <p:nvPr/>
        </p:nvSpPr>
        <p:spPr>
          <a:xfrm>
            <a:off x="1334887" y="4060343"/>
            <a:ext cx="3896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④パルサー機能を流用</a:t>
            </a:r>
            <a:endParaRPr kumimoji="1" lang="ja-JP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ABCE948-6503-44D8-A7BD-05E9431B41E8}"/>
              </a:ext>
            </a:extLst>
          </p:cNvPr>
          <p:cNvSpPr txBox="1"/>
          <p:nvPr/>
        </p:nvSpPr>
        <p:spPr>
          <a:xfrm>
            <a:off x="7416773" y="3447905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①レコーダ</a:t>
            </a:r>
            <a:endParaRPr kumimoji="1" lang="ja-JP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2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5"/>
    </mc:Choice>
    <mc:Fallback xmlns="">
      <p:transition spd="slow" advTm="3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0" grpId="0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171F2D-F327-4495-855D-D0DB73276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Jumping JIVE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による検討状況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5836E6DD-E517-4501-8362-1D08C3E32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9400" y="4193068"/>
            <a:ext cx="4549534" cy="2812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41F546-2ED1-4916-B245-63667A68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2019/12/14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AB264F-8FAA-4150-970D-EF207B82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水沢</a:t>
            </a:r>
            <a:r>
              <a:rPr lang="en-US" altLang="ja-JP">
                <a:latin typeface="游ゴシック" panose="020B0400000000000000" pitchFamily="50" charset="-128"/>
                <a:ea typeface="游ゴシック" panose="020B0400000000000000" pitchFamily="50" charset="-128"/>
              </a:rPr>
              <a:t>VLBI</a:t>
            </a:r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B590BA-A28A-4791-80C2-DF2B0398D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6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66FD291-6362-4DD9-8853-4AB955242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857" y="4895942"/>
            <a:ext cx="4366638" cy="2034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C828D95-AEF4-4C5A-BE09-C4070C888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7" y="1133646"/>
            <a:ext cx="4404742" cy="1813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95DD412-E057-4E8C-8BED-8B893D219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07" y="2798957"/>
            <a:ext cx="4762913" cy="1577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CDF3598-CA27-4B47-921D-CD2185FD1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10" y="5383730"/>
            <a:ext cx="4717189" cy="1577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99F7A11-480A-41EE-A2F2-6C9D5139A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452" y="2618383"/>
            <a:ext cx="4656223" cy="1554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32652EE-2D28-4E5B-A0A4-7ADF2AE24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2431" y="1245209"/>
            <a:ext cx="4618120" cy="1653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EE63E1F-491D-413F-A861-15E083F99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680" y="4056331"/>
            <a:ext cx="4458086" cy="1966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80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2CA134-AC96-4DC3-AA82-66C55108C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JIVE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とのコラボレーション</a:t>
            </a:r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5A7A38-BF1E-4329-88A6-D0113C08D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ポイント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lvl="1"/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SKAO Development Program 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（</a:t>
            </a: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SODP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）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lvl="1"/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lvl="1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Global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VLBI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アライアンス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lvl="1"/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lvl="1"/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実務担当者とのつながり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lvl="2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2020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年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月　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JIVE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訪問予定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lvl="1"/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lvl="1"/>
            <a:endParaRPr kumimoji="1" lang="ja-JP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5D2D6A-3AD1-419F-A8C6-F6D3FC990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2019/12/14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4D3755-43A8-4041-9BC7-00035FF31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水沢</a:t>
            </a:r>
            <a:r>
              <a:rPr lang="en-US" altLang="ja-JP">
                <a:latin typeface="游ゴシック" panose="020B0400000000000000" pitchFamily="50" charset="-128"/>
                <a:ea typeface="游ゴシック" panose="020B0400000000000000" pitchFamily="50" charset="-128"/>
              </a:rPr>
              <a:t>VLBI</a:t>
            </a:r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7BFBC4-FC5C-4797-B35E-486DEA28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pPr/>
              <a:t>7</a:t>
            </a:fld>
            <a:endParaRPr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7979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75ACF100-D6FA-9849-8C4F-7CC53F20C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88" y="3257121"/>
            <a:ext cx="7886700" cy="1769042"/>
          </a:xfrm>
        </p:spPr>
        <p:txBody>
          <a:bodyPr/>
          <a:lstStyle/>
          <a:p>
            <a:r>
              <a:rPr lang="ja-JP" altLang="en-US" dirty="0"/>
              <a:t>受信機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2A0D036E-514A-5B4B-85ED-A73C9F9B3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FABF54-1B6E-5D4F-9659-3B6135F1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lang="ja-JP" altLang="en-US" smtClean="0"/>
              <a:pPr/>
              <a:t>2019/12/14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F858E-6615-B747-A4B1-E2E36188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水沢</a:t>
            </a:r>
            <a:r>
              <a:rPr lang="en-US" altLang="ja-JP"/>
              <a:t>VLBI</a:t>
            </a:r>
            <a:r>
              <a:rPr lang="ja-JP" altLang="en-US"/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FE092C-6439-9B4A-96C9-F7FB7431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B145563-551E-4840-AFF9-40B19BC3E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550" y="671676"/>
            <a:ext cx="5550792" cy="370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3FD027-95E2-4BFA-8F43-DBE9E6EE6592}"/>
              </a:ext>
            </a:extLst>
          </p:cNvPr>
          <p:cNvSpPr txBox="1"/>
          <p:nvPr/>
        </p:nvSpPr>
        <p:spPr>
          <a:xfrm>
            <a:off x="5242223" y="67167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インデクサ</a:t>
            </a:r>
          </a:p>
        </p:txBody>
      </p:sp>
      <p:sp>
        <p:nvSpPr>
          <p:cNvPr id="10" name="矢印: 上カーブ 9">
            <a:extLst>
              <a:ext uri="{FF2B5EF4-FFF2-40B4-BE49-F238E27FC236}">
                <a16:creationId xmlns:a16="http://schemas.microsoft.com/office/drawing/2014/main" id="{B0C52D20-8C33-4AA9-ACC6-8F590D7447D8}"/>
              </a:ext>
            </a:extLst>
          </p:cNvPr>
          <p:cNvSpPr/>
          <p:nvPr/>
        </p:nvSpPr>
        <p:spPr>
          <a:xfrm rot="17277185" flipV="1">
            <a:off x="5424559" y="3286847"/>
            <a:ext cx="627883" cy="179304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942D6BE-A6E3-48F9-96D9-DA4D561DE7AE}"/>
              </a:ext>
            </a:extLst>
          </p:cNvPr>
          <p:cNvSpPr txBox="1"/>
          <p:nvPr/>
        </p:nvSpPr>
        <p:spPr>
          <a:xfrm rot="969045">
            <a:off x="3328602" y="3938875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rgbClr val="FF0000"/>
                </a:solidFill>
              </a:rPr>
              <a:t>ステージごと回転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BD59413A-0B89-43BB-83C3-6E601B079344}"/>
              </a:ext>
            </a:extLst>
          </p:cNvPr>
          <p:cNvSpPr/>
          <p:nvPr/>
        </p:nvSpPr>
        <p:spPr>
          <a:xfrm rot="21036621" flipH="1">
            <a:off x="1576606" y="2528825"/>
            <a:ext cx="2325474" cy="60740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627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2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3CD4C4-17D5-4D63-ADB3-241CED34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6+7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Band B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B4A553-249D-4557-8EC1-31FCFD896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SKA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バンド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C06928-C0C8-4A12-B86E-73BC20B7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D1-DE61-4548-94F8-3C5E5F663334}" type="datetime1">
              <a:rPr kumimoji="1"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2019/12/14</a:t>
            </a:fld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722573-4AB2-4B43-855C-6FF01819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水沢</a:t>
            </a:r>
            <a:r>
              <a:rPr kumimoji="1" lang="en-US" altLang="ja-JP">
                <a:latin typeface="Arial" panose="020B0604020202020204" pitchFamily="34" charset="0"/>
                <a:cs typeface="Arial" panose="020B0604020202020204" pitchFamily="34" charset="0"/>
              </a:rPr>
              <a:t>VLBI</a:t>
            </a:r>
            <a:r>
              <a:rPr kumimoji="1" lang="ja-JP" altLang="en-US">
                <a:latin typeface="Arial" panose="020B0604020202020204" pitchFamily="34" charset="0"/>
                <a:cs typeface="Arial" panose="020B0604020202020204" pitchFamily="34" charset="0"/>
              </a:rPr>
              <a:t>観測所計画部門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8DB855-E56E-4A9C-A6D4-3DE1AD0F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EC120-8D55-B645-B4E5-3CE123C1509C}" type="slidenum">
              <a:rPr kumimoji="1"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7C53E82-089A-4D68-83C3-31C20AAD0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2" t="13045" r="22580" b="18188"/>
          <a:stretch/>
        </p:blipFill>
        <p:spPr>
          <a:xfrm>
            <a:off x="700087" y="1809751"/>
            <a:ext cx="3038475" cy="2667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E820E8C-5467-475E-9356-AB0AE5F86475}"/>
              </a:ext>
            </a:extLst>
          </p:cNvPr>
          <p:cNvSpPr txBox="1"/>
          <p:nvPr/>
        </p:nvSpPr>
        <p:spPr>
          <a:xfrm>
            <a:off x="501636" y="4448155"/>
            <a:ext cx="28055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14-24 GHz</a:t>
            </a:r>
          </a:p>
          <a:p>
            <a:pPr marL="457200" indent="-457200">
              <a:buFontTx/>
              <a:buChar char="-"/>
            </a:pPr>
            <a:r>
              <a:rPr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 24-50 GHz</a:t>
            </a:r>
          </a:p>
          <a:p>
            <a:pPr marL="457200" indent="-457200">
              <a:buFontTx/>
              <a:buChar char="-"/>
            </a:pPr>
            <a:endParaRPr kumimoji="1" lang="en-US" altLang="ja-JP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kumimoji="1" lang="en-US" altLang="ja-JP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kumimoji="1"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5DAB572-F09B-4FA8-B104-E4558F7BD346}"/>
              </a:ext>
            </a:extLst>
          </p:cNvPr>
          <p:cNvSpPr/>
          <p:nvPr/>
        </p:nvSpPr>
        <p:spPr>
          <a:xfrm>
            <a:off x="7720202" y="6438960"/>
            <a:ext cx="12250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＊周波数は正式ではない</a:t>
            </a:r>
            <a:endParaRPr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A194E6B-D3A6-4E89-B3C2-5BBB78458688}"/>
              </a:ext>
            </a:extLst>
          </p:cNvPr>
          <p:cNvSpPr/>
          <p:nvPr/>
        </p:nvSpPr>
        <p:spPr>
          <a:xfrm>
            <a:off x="5262586" y="3953531"/>
            <a:ext cx="3682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BandB</a:t>
            </a:r>
            <a:r>
              <a:rPr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5-24GHz </a:t>
            </a:r>
            <a:endParaRPr lang="ja-JP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B67B5A9E-9535-4A09-8505-0BFC605EC3ED}"/>
              </a:ext>
            </a:extLst>
          </p:cNvPr>
          <p:cNvSpPr/>
          <p:nvPr/>
        </p:nvSpPr>
        <p:spPr>
          <a:xfrm>
            <a:off x="4567030" y="3613666"/>
            <a:ext cx="419037" cy="1261884"/>
          </a:xfrm>
          <a:prstGeom prst="rightBrac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17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"/>
    </mc:Choice>
    <mc:Fallback xmlns="">
      <p:transition spd="slow" advTm="370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3|0.1|0.1|0.8"/>
</p:tagLst>
</file>

<file path=ppt/theme/theme1.xml><?xml version="1.0" encoding="utf-8"?>
<a:theme xmlns:a="http://schemas.openxmlformats.org/drawingml/2006/main" name="NSPO">
  <a:themeElements>
    <a:clrScheme name="Rainbo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2600"/>
      </a:accent1>
      <a:accent2>
        <a:srgbClr val="FF9200"/>
      </a:accent2>
      <a:accent3>
        <a:srgbClr val="FEFB00"/>
      </a:accent3>
      <a:accent4>
        <a:srgbClr val="00F900"/>
      </a:accent4>
      <a:accent5>
        <a:srgbClr val="0432FF"/>
      </a:accent5>
      <a:accent6>
        <a:srgbClr val="932092"/>
      </a:accent6>
      <a:hlink>
        <a:srgbClr val="0563C1"/>
      </a:hlink>
      <a:folHlink>
        <a:srgbClr val="954F72"/>
      </a:folHlink>
    </a:clrScheme>
    <a:fontScheme name="Eurostile+ヒラ角ゴProW3">
      <a:majorFont>
        <a:latin typeface="Eurostile"/>
        <a:ea typeface="HiraKakuProN-W3"/>
        <a:cs typeface=""/>
      </a:majorFont>
      <a:minorFont>
        <a:latin typeface="Eurostile"/>
        <a:ea typeface="HiraKakuProN-W3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PO" id="{26B6153A-908C-334F-97E5-43B85BA06599}" vid="{17749DC5-2057-3A40-968D-EDCC44384D21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NSPO</Template>
  <TotalTime>6091</TotalTime>
  <Words>720</Words>
  <Application>Microsoft Office PowerPoint</Application>
  <PresentationFormat>画面に合わせる (4:3)</PresentationFormat>
  <Paragraphs>231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7" baseType="lpstr">
      <vt:lpstr>Eurostile</vt:lpstr>
      <vt:lpstr>Yu Gothic UI Semibold</vt:lpstr>
      <vt:lpstr>游ゴシック</vt:lpstr>
      <vt:lpstr>Arial</vt:lpstr>
      <vt:lpstr>NSPO</vt:lpstr>
      <vt:lpstr>SKA1検討グループ　   技術部門報告</vt:lpstr>
      <vt:lpstr>日本の参加分野の候補</vt:lpstr>
      <vt:lpstr>VLBI</vt:lpstr>
      <vt:lpstr>SKA-VLBI</vt:lpstr>
      <vt:lpstr>VLBI機能図</vt:lpstr>
      <vt:lpstr>Jumping JIVEによる検討状況</vt:lpstr>
      <vt:lpstr>JIVEとのコラボレーション</vt:lpstr>
      <vt:lpstr>受信機</vt:lpstr>
      <vt:lpstr>Band 6+7 / Band B</vt:lpstr>
      <vt:lpstr>DDR Detail Design Review</vt:lpstr>
      <vt:lpstr>ASPFR Advanced Single Pixel Feed and Receiver </vt:lpstr>
      <vt:lpstr>日本の技術紹介 Band 6 Feed技術例</vt:lpstr>
      <vt:lpstr>日本の技術紹介 冷凍機</vt:lpstr>
      <vt:lpstr>Chalmers：Band 6+7</vt:lpstr>
      <vt:lpstr>その他の技術例</vt:lpstr>
      <vt:lpstr>AIV </vt:lpstr>
      <vt:lpstr>AIVの概要 Assembly-Integration-Verification</vt:lpstr>
      <vt:lpstr>Test Procedure</vt:lpstr>
      <vt:lpstr>Test procedures</vt:lpstr>
      <vt:lpstr>Participation in AIV </vt:lpstr>
      <vt:lpstr>テスト手順の議論・改定</vt:lpstr>
      <vt:lpstr>まとめ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NSPO パワーポイント テンプレート</dc:title>
  <dc:creator>赤堀卓也</dc:creator>
  <cp:lastModifiedBy>Kono Yusuke</cp:lastModifiedBy>
  <cp:revision>131</cp:revision>
  <dcterms:created xsi:type="dcterms:W3CDTF">2018-01-29T00:32:15Z</dcterms:created>
  <dcterms:modified xsi:type="dcterms:W3CDTF">2019-12-14T02:38:31Z</dcterms:modified>
</cp:coreProperties>
</file>