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1637" r:id="rId3"/>
    <p:sldId id="257" r:id="rId4"/>
    <p:sldId id="1639" r:id="rId5"/>
    <p:sldId id="1638" r:id="rId6"/>
    <p:sldId id="1640" r:id="rId7"/>
    <p:sldId id="1642" r:id="rId8"/>
    <p:sldId id="164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94433"/>
  </p:normalViewPr>
  <p:slideViewPr>
    <p:cSldViewPr snapToGrid="0">
      <p:cViewPr varScale="1">
        <p:scale>
          <a:sx n="77" d="100"/>
          <a:sy n="77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B8F03-5636-4BA4-8EED-72F47FCD34B5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BE89-00C7-4E5D-AF82-A05F3340A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68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9B62404D-E93F-40F0-BFAF-1ED8C86A2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F48DAE4C-85D3-4B79-AD0D-063993620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AEDC5713-B3C8-4BCD-AFD6-F3816B82E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08038" indent="-3095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44600" indent="-2476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43075" indent="-2476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241550" indent="-2476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98750" indent="-2476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155950" indent="-2476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613150" indent="-2476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70350" indent="-2476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33D6D7F-5B6F-46ED-A3C3-32EF4D31EB49}" type="slidenum">
              <a:rPr lang="ja-JP" altLang="en-US" sz="1400" smtClean="0"/>
              <a:pPr/>
              <a:t>2</a:t>
            </a:fld>
            <a:endParaRPr lang="ja-JP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0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26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8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9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4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49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63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8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7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0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4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6651-0DC6-4B09-AD68-893AF23308D4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1834-2993-418D-B8EA-F38CD2612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4D5078-C65F-4A3F-9B4D-D9458E047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82634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水沢</a:t>
            </a:r>
            <a:r>
              <a:rPr kumimoji="1" lang="en-US" altLang="ja-JP" sz="4400" dirty="0"/>
              <a:t>VLBI</a:t>
            </a:r>
            <a:r>
              <a:rPr kumimoji="1" lang="ja-JP" altLang="en-US" sz="4400" dirty="0"/>
              <a:t>観測所の今後の運営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EC6B58-2137-47E9-AE4A-E53EA264A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21062"/>
            <a:ext cx="6858000" cy="1136737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本間 希樹</a:t>
            </a:r>
            <a:endParaRPr kumimoji="1" lang="en-US" altLang="ja-JP" sz="2800" dirty="0"/>
          </a:p>
          <a:p>
            <a:r>
              <a:rPr lang="ja-JP" altLang="en-US" sz="2800" dirty="0"/>
              <a:t>国立天文台 水沢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8767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cation">
            <a:extLst>
              <a:ext uri="{FF2B5EF4-FFF2-40B4-BE49-F238E27FC236}">
                <a16:creationId xmlns:a16="http://schemas.microsoft.com/office/drawing/2014/main" id="{E6F262CF-F28C-4969-B905-FDA48B85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1" y="1789113"/>
            <a:ext cx="28495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タイトル 1">
            <a:extLst>
              <a:ext uri="{FF2B5EF4-FFF2-40B4-BE49-F238E27FC236}">
                <a16:creationId xmlns:a16="http://schemas.microsoft.com/office/drawing/2014/main" id="{BACCC951-D4DA-42F0-BA1F-36DD165C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296863"/>
            <a:ext cx="8015288" cy="9477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3600" dirty="0"/>
              <a:t>水沢</a:t>
            </a:r>
            <a:r>
              <a:rPr lang="en-US" altLang="ja-JP" sz="3600" dirty="0"/>
              <a:t>VLBI</a:t>
            </a:r>
            <a:r>
              <a:rPr lang="ja-JP" altLang="en-US" sz="3600" dirty="0"/>
              <a:t>観測所が運用に関わる装置</a:t>
            </a:r>
            <a:endParaRPr lang="ja-JP" altLang="en-US" sz="3200" dirty="0"/>
          </a:p>
        </p:txBody>
      </p:sp>
      <p:pic>
        <p:nvPicPr>
          <p:cNvPr id="12292" name="図 6">
            <a:extLst>
              <a:ext uri="{FF2B5EF4-FFF2-40B4-BE49-F238E27FC236}">
                <a16:creationId xmlns:a16="http://schemas.microsoft.com/office/drawing/2014/main" id="{AE7A12C0-9339-4641-9D39-6DD4862B7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51" y="1629568"/>
            <a:ext cx="2044700" cy="23415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167F53-80FD-4ADD-901F-086C3B22F262}"/>
              </a:ext>
            </a:extLst>
          </p:cNvPr>
          <p:cNvSpPr txBox="1"/>
          <p:nvPr/>
        </p:nvSpPr>
        <p:spPr>
          <a:xfrm>
            <a:off x="1376039" y="1383656"/>
            <a:ext cx="8547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VERA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CF5731-B664-47D6-B57F-9F7C337DAB59}"/>
              </a:ext>
            </a:extLst>
          </p:cNvPr>
          <p:cNvSpPr txBox="1"/>
          <p:nvPr/>
        </p:nvSpPr>
        <p:spPr>
          <a:xfrm>
            <a:off x="6836601" y="1121717"/>
            <a:ext cx="82554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err="1"/>
              <a:t>KaVA</a:t>
            </a:r>
            <a:endParaRPr lang="ja-JP" altLang="en-US" sz="2400" dirty="0"/>
          </a:p>
        </p:txBody>
      </p:sp>
      <p:pic>
        <p:nvPicPr>
          <p:cNvPr id="12295" name="Picture 2">
            <a:extLst>
              <a:ext uri="{FF2B5EF4-FFF2-40B4-BE49-F238E27FC236}">
                <a16:creationId xmlns:a16="http://schemas.microsoft.com/office/drawing/2014/main" id="{223176B1-9F72-46FA-8115-773127CF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98" y="4398963"/>
            <a:ext cx="2921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グループ化 6">
            <a:extLst>
              <a:ext uri="{FF2B5EF4-FFF2-40B4-BE49-F238E27FC236}">
                <a16:creationId xmlns:a16="http://schemas.microsoft.com/office/drawing/2014/main" id="{DB848E71-0C0B-4A15-A135-3578CC0D35A1}"/>
              </a:ext>
            </a:extLst>
          </p:cNvPr>
          <p:cNvGrpSpPr>
            <a:grpSpLocks/>
          </p:cNvGrpSpPr>
          <p:nvPr/>
        </p:nvGrpSpPr>
        <p:grpSpPr bwMode="auto">
          <a:xfrm>
            <a:off x="5289550" y="4329113"/>
            <a:ext cx="2317750" cy="2409825"/>
            <a:chOff x="5595582" y="3430657"/>
            <a:chExt cx="2043468" cy="2123982"/>
          </a:xfrm>
        </p:grpSpPr>
        <p:pic>
          <p:nvPicPr>
            <p:cNvPr id="12299" name="図 7">
              <a:extLst>
                <a:ext uri="{FF2B5EF4-FFF2-40B4-BE49-F238E27FC236}">
                  <a16:creationId xmlns:a16="http://schemas.microsoft.com/office/drawing/2014/main" id="{C0839FD9-C3F2-45FE-9AB3-7B1AB715F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27" t="17239" r="7562" b="51169"/>
            <a:stretch>
              <a:fillRect/>
            </a:stretch>
          </p:blipFill>
          <p:spPr bwMode="auto">
            <a:xfrm>
              <a:off x="5595582" y="3430657"/>
              <a:ext cx="2043468" cy="212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06EFD13-D7FE-42BD-870E-02AB11051381}"/>
                </a:ext>
              </a:extLst>
            </p:cNvPr>
            <p:cNvSpPr/>
            <p:nvPr/>
          </p:nvSpPr>
          <p:spPr>
            <a:xfrm>
              <a:off x="5602581" y="5216033"/>
              <a:ext cx="177753" cy="3358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70FD2CA-060D-4B16-A5FF-B5A3BB571576}"/>
                </a:ext>
              </a:extLst>
            </p:cNvPr>
            <p:cNvSpPr/>
            <p:nvPr/>
          </p:nvSpPr>
          <p:spPr>
            <a:xfrm>
              <a:off x="7535477" y="4954383"/>
              <a:ext cx="95175" cy="429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C71EEF3-FCA0-429B-AF81-538934EF7E60}"/>
                </a:ext>
              </a:extLst>
            </p:cNvPr>
            <p:cNvSpPr/>
            <p:nvPr/>
          </p:nvSpPr>
          <p:spPr>
            <a:xfrm>
              <a:off x="5602581" y="3492222"/>
              <a:ext cx="646632" cy="923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2303" name="図 11">
              <a:extLst>
                <a:ext uri="{FF2B5EF4-FFF2-40B4-BE49-F238E27FC236}">
                  <a16:creationId xmlns:a16="http://schemas.microsoft.com/office/drawing/2014/main" id="{909BBFB2-B61F-4D4A-B7DA-E750FDA1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28486">
              <a:off x="5888731" y="3529755"/>
              <a:ext cx="344630" cy="1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53476BD-89EF-433E-8545-3CACE495D54D}"/>
                </a:ext>
              </a:extLst>
            </p:cNvPr>
            <p:cNvSpPr/>
            <p:nvPr/>
          </p:nvSpPr>
          <p:spPr>
            <a:xfrm>
              <a:off x="6956028" y="3474032"/>
              <a:ext cx="646632" cy="895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62E61C-1277-444D-996C-F338A3821096}"/>
              </a:ext>
            </a:extLst>
          </p:cNvPr>
          <p:cNvSpPr txBox="1"/>
          <p:nvPr/>
        </p:nvSpPr>
        <p:spPr>
          <a:xfrm>
            <a:off x="927652" y="5316538"/>
            <a:ext cx="8700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EAVN</a:t>
            </a:r>
            <a:endParaRPr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FBD2F3-A5D3-4C19-88C7-9591F4D0DA36}"/>
              </a:ext>
            </a:extLst>
          </p:cNvPr>
          <p:cNvSpPr txBox="1"/>
          <p:nvPr/>
        </p:nvSpPr>
        <p:spPr>
          <a:xfrm>
            <a:off x="7738360" y="5303192"/>
            <a:ext cx="6783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EHT</a:t>
            </a:r>
            <a:endParaRPr lang="ja-JP" altLang="en-US" sz="24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18643C8-C064-467F-AA75-6DDF3A34B4A4}"/>
              </a:ext>
            </a:extLst>
          </p:cNvPr>
          <p:cNvGrpSpPr/>
          <p:nvPr/>
        </p:nvGrpSpPr>
        <p:grpSpPr>
          <a:xfrm>
            <a:off x="3613232" y="2271930"/>
            <a:ext cx="2414803" cy="1137803"/>
            <a:chOff x="3782860" y="2252113"/>
            <a:chExt cx="2414803" cy="113780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57B286E-414A-446C-B99F-FB46A200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860" y="2252113"/>
              <a:ext cx="850259" cy="1132441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9158FDD-A39B-4F15-AF60-46EB0078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326" y="2252663"/>
              <a:ext cx="1516337" cy="1137253"/>
            </a:xfrm>
            <a:prstGeom prst="rect">
              <a:avLst/>
            </a:prstGeom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717345-BB4C-4F50-88C9-BEA1B883280B}"/>
              </a:ext>
            </a:extLst>
          </p:cNvPr>
          <p:cNvSpPr txBox="1"/>
          <p:nvPr/>
        </p:nvSpPr>
        <p:spPr>
          <a:xfrm>
            <a:off x="3926507" y="1352550"/>
            <a:ext cx="18487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Yamaguchi</a:t>
            </a:r>
            <a:r>
              <a:rPr lang="ja-JP" altLang="en-US" sz="2400" dirty="0"/>
              <a:t> </a:t>
            </a:r>
            <a:r>
              <a:rPr lang="en-US" altLang="ja-JP" sz="2400" dirty="0"/>
              <a:t>/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>
              <a:defRPr/>
            </a:pPr>
            <a:r>
              <a:rPr lang="en-US" altLang="ja-JP" sz="2400" dirty="0"/>
              <a:t>Ibaraki &amp; JVN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AB979-ECDB-4619-AA02-9C270DBB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19" y="89720"/>
            <a:ext cx="7886700" cy="853779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研究テーマ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F38C094-EC13-4F4D-BDD0-F235AEF55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70" y="3908566"/>
            <a:ext cx="3392013" cy="2830172"/>
          </a:xfr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A8A0C27-8D6D-4E94-A638-C7B055FB94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6" y="1102135"/>
            <a:ext cx="3097914" cy="303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DD86C8-5171-4CB8-B6F8-21E6E10DB3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05"/>
          <a:stretch/>
        </p:blipFill>
        <p:spPr>
          <a:xfrm>
            <a:off x="4830353" y="1145401"/>
            <a:ext cx="3930237" cy="20467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AA97544-02F9-45EB-A3E7-55FC28026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91" y="4687762"/>
            <a:ext cx="2394469" cy="217023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C0E857-8583-4198-A23C-156A0410DDA7}"/>
              </a:ext>
            </a:extLst>
          </p:cNvPr>
          <p:cNvSpPr txBox="1"/>
          <p:nvPr/>
        </p:nvSpPr>
        <p:spPr>
          <a:xfrm>
            <a:off x="1891729" y="7562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銀河系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98C2DB-763F-4583-A844-32C14CE51A8E}"/>
              </a:ext>
            </a:extLst>
          </p:cNvPr>
          <p:cNvSpPr txBox="1"/>
          <p:nvPr/>
        </p:nvSpPr>
        <p:spPr>
          <a:xfrm>
            <a:off x="1714628" y="43113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晩期型星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0803EC-803D-4D19-8AD7-7B9CDB3F3491}"/>
              </a:ext>
            </a:extLst>
          </p:cNvPr>
          <p:cNvSpPr txBox="1"/>
          <p:nvPr/>
        </p:nvSpPr>
        <p:spPr>
          <a:xfrm>
            <a:off x="6010640" y="7739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大質量星形成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56BF24-DAAB-49A9-9304-53E062941D65}"/>
              </a:ext>
            </a:extLst>
          </p:cNvPr>
          <p:cNvSpPr txBox="1"/>
          <p:nvPr/>
        </p:nvSpPr>
        <p:spPr>
          <a:xfrm>
            <a:off x="6460508" y="3465578"/>
            <a:ext cx="658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AGN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6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AD6F5-1E74-43F0-B79F-454403B4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85"/>
            <a:ext cx="7886700" cy="700114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将来</a:t>
            </a:r>
            <a:r>
              <a:rPr lang="en-US" altLang="ja-JP" sz="4000" dirty="0"/>
              <a:t>: EAVN → Global VLBI with SKA</a:t>
            </a:r>
            <a:endParaRPr kumimoji="1" lang="ja-JP" altLang="en-US" sz="4000" dirty="0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814DB366-8D29-40E7-8626-4F4A99086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4" y="1064757"/>
            <a:ext cx="4747364" cy="2412686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A72732-9A7C-4DD9-970C-670B8419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8" y="1064757"/>
            <a:ext cx="2921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0BB13F1-CF23-4EC6-A5D2-957064D6C139}"/>
              </a:ext>
            </a:extLst>
          </p:cNvPr>
          <p:cNvGrpSpPr>
            <a:grpSpLocks/>
          </p:cNvGrpSpPr>
          <p:nvPr/>
        </p:nvGrpSpPr>
        <p:grpSpPr bwMode="auto">
          <a:xfrm>
            <a:off x="1022229" y="3599319"/>
            <a:ext cx="2942540" cy="2940193"/>
            <a:chOff x="6041397" y="2401137"/>
            <a:chExt cx="2656652" cy="2656652"/>
          </a:xfrm>
        </p:grpSpPr>
        <p:pic>
          <p:nvPicPr>
            <p:cNvPr id="6" name="図 7" descr="https://vivaafrika.files.wordpress.com/2012/05/ska-stations-2011-map-01.jpg">
              <a:extLst>
                <a:ext uri="{FF2B5EF4-FFF2-40B4-BE49-F238E27FC236}">
                  <a16:creationId xmlns:a16="http://schemas.microsoft.com/office/drawing/2014/main" id="{A4A816F1-2079-4639-85E8-56D9BC17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97" y="2401137"/>
              <a:ext cx="2656652" cy="265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1100B01-8193-462B-91FF-92835B39F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245" y="2471781"/>
              <a:ext cx="1211808" cy="119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8">
              <a:extLst>
                <a:ext uri="{FF2B5EF4-FFF2-40B4-BE49-F238E27FC236}">
                  <a16:creationId xmlns:a16="http://schemas.microsoft.com/office/drawing/2014/main" id="{EEBA6AD7-0650-483A-97AE-5D50BEF9E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0236" y="2401137"/>
              <a:ext cx="568874" cy="32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dirty="0">
                  <a:solidFill>
                    <a:srgbClr val="FFFF00"/>
                  </a:solidFill>
                </a:rPr>
                <a:t>SKA</a:t>
              </a:r>
              <a:endParaRPr lang="ja-JP" alt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961828-BB1A-4F11-AF80-CD965F65D754}"/>
              </a:ext>
            </a:extLst>
          </p:cNvPr>
          <p:cNvSpPr txBox="1"/>
          <p:nvPr/>
        </p:nvSpPr>
        <p:spPr>
          <a:xfrm>
            <a:off x="5003869" y="3905047"/>
            <a:ext cx="36769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研究対象</a:t>
            </a:r>
            <a:endParaRPr kumimoji="1" lang="en-US" altLang="ja-JP" sz="2400" dirty="0"/>
          </a:p>
          <a:p>
            <a:r>
              <a:rPr kumimoji="1" lang="en-US" altLang="ja-JP" sz="2400" dirty="0"/>
              <a:t>	AGN</a:t>
            </a:r>
            <a:r>
              <a:rPr kumimoji="1" lang="ja-JP" altLang="en-US" sz="2400" dirty="0"/>
              <a:t>・ブラックホール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メーザー天体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銀河系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　＋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パルサー</a:t>
            </a:r>
            <a:endParaRPr kumimoji="1" lang="en-US" altLang="ja-JP" sz="2400" dirty="0"/>
          </a:p>
          <a:p>
            <a:r>
              <a:rPr kumimoji="1" lang="en-US" altLang="ja-JP" sz="2400" dirty="0"/>
              <a:t>	SETI</a:t>
            </a:r>
            <a:r>
              <a:rPr kumimoji="1" lang="ja-JP" altLang="en-US" sz="2400" dirty="0"/>
              <a:t>　など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279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C8B6BF-9796-4E74-8A7B-68599D71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7685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現在の</a:t>
            </a:r>
            <a:r>
              <a:rPr kumimoji="1" lang="ja-JP" altLang="en-US" sz="4000" dirty="0"/>
              <a:t>体制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B9E34C-0C25-42FD-92B5-88B90D7A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5" y="1390389"/>
            <a:ext cx="8492646" cy="495534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予算規模</a:t>
            </a:r>
            <a:r>
              <a:rPr kumimoji="1" lang="en-US" altLang="ja-JP" dirty="0"/>
              <a:t>	</a:t>
            </a:r>
            <a:r>
              <a:rPr kumimoji="1" lang="ja-JP" altLang="en-US" dirty="0"/>
              <a:t>約</a:t>
            </a:r>
            <a:r>
              <a:rPr lang="en-US" altLang="ja-JP" dirty="0"/>
              <a:t>6</a:t>
            </a:r>
            <a:r>
              <a:rPr lang="ja-JP" altLang="en-US" dirty="0"/>
              <a:t>億（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年実績、</a:t>
            </a:r>
            <a:r>
              <a:rPr lang="ja-JP" altLang="en-US" dirty="0"/>
              <a:t>大学連携込み</a:t>
            </a:r>
            <a:r>
              <a:rPr kumimoji="1" lang="ja-JP" altLang="en-US" dirty="0"/>
              <a:t> 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水沢</a:t>
            </a:r>
            <a:r>
              <a:rPr kumimoji="1" lang="en-US" altLang="ja-JP" dirty="0"/>
              <a:t>VLBI</a:t>
            </a:r>
            <a:r>
              <a:rPr kumimoji="1" lang="ja-JP" altLang="en-US" dirty="0"/>
              <a:t>観測所職員　</a:t>
            </a:r>
            <a:r>
              <a:rPr lang="en-US" altLang="ja-JP" dirty="0"/>
              <a:t>45</a:t>
            </a:r>
            <a:r>
              <a:rPr lang="ja-JP" altLang="en-US" dirty="0"/>
              <a:t>名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（含む</a:t>
            </a:r>
            <a:r>
              <a:rPr lang="ja-JP" altLang="en-US" dirty="0"/>
              <a:t>研究</a:t>
            </a:r>
            <a:r>
              <a:rPr kumimoji="1" lang="ja-JP" altLang="en-US" dirty="0"/>
              <a:t>教育</a:t>
            </a:r>
            <a:r>
              <a:rPr lang="ja-JP" altLang="en-US" dirty="0"/>
              <a:t>職</a:t>
            </a:r>
            <a:r>
              <a:rPr kumimoji="1" lang="ja-JP" altLang="en-US" dirty="0"/>
              <a:t> </a:t>
            </a:r>
            <a:r>
              <a:rPr kumimoji="1" lang="en-US" altLang="ja-JP" dirty="0"/>
              <a:t>10</a:t>
            </a:r>
            <a:r>
              <a:rPr kumimoji="1" lang="ja-JP" altLang="en-US" dirty="0"/>
              <a:t>、ポスドク</a:t>
            </a:r>
            <a:r>
              <a:rPr kumimoji="1" lang="en-US" altLang="ja-JP" dirty="0"/>
              <a:t>5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 各大学、研究機関（コミュニティ）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スタッフ＋学生総勢</a:t>
            </a:r>
            <a:r>
              <a:rPr lang="en-US" altLang="ja-JP" dirty="0"/>
              <a:t>100</a:t>
            </a:r>
            <a:r>
              <a:rPr lang="ja-JP" altLang="en-US" dirty="0"/>
              <a:t>名規模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en-US" altLang="ja-JP" dirty="0"/>
              <a:t>c.f. V</a:t>
            </a:r>
            <a:r>
              <a:rPr lang="ja-JP" altLang="en-US" dirty="0"/>
              <a:t>懇会員</a:t>
            </a:r>
            <a:r>
              <a:rPr lang="en-US" altLang="ja-JP" dirty="0"/>
              <a:t>139</a:t>
            </a:r>
            <a:r>
              <a:rPr lang="ja-JP" altLang="en-US" dirty="0"/>
              <a:t>名）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（＋アジアの</a:t>
            </a:r>
            <a:r>
              <a:rPr lang="en-US" altLang="ja-JP" dirty="0"/>
              <a:t>VLBI</a:t>
            </a:r>
            <a:r>
              <a:rPr lang="ja-JP" altLang="en-US" dirty="0"/>
              <a:t>コミュニティ </a:t>
            </a:r>
            <a:r>
              <a:rPr lang="en-US" altLang="ja-JP" dirty="0"/>
              <a:t>100</a:t>
            </a:r>
            <a:r>
              <a:rPr lang="ja-JP" altLang="en-US" dirty="0"/>
              <a:t>名規模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国内</a:t>
            </a:r>
            <a:r>
              <a:rPr lang="en-US" altLang="ja-JP" dirty="0"/>
              <a:t>SKA</a:t>
            </a:r>
            <a:r>
              <a:rPr lang="ja-JP" altLang="en-US" dirty="0"/>
              <a:t>コミュニティ </a:t>
            </a:r>
            <a:r>
              <a:rPr lang="en-US" altLang="ja-JP" dirty="0"/>
              <a:t>100</a:t>
            </a:r>
            <a:r>
              <a:rPr lang="ja-JP" altLang="en-US" dirty="0"/>
              <a:t>名規模）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39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0DE9A-101D-4BAE-BBE5-659C746C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865"/>
            <a:ext cx="7886700" cy="900003"/>
          </a:xfrm>
        </p:spPr>
        <p:txBody>
          <a:bodyPr/>
          <a:lstStyle/>
          <a:p>
            <a:r>
              <a:rPr kumimoji="1" lang="ja-JP" altLang="en-US" dirty="0"/>
              <a:t>長期的見込み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7FC481-86CF-4A5A-81F5-B762A078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0181"/>
            <a:ext cx="7886700" cy="5223354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水沢</a:t>
            </a:r>
            <a:r>
              <a:rPr kumimoji="1" lang="en-US" altLang="ja-JP" sz="2400" dirty="0"/>
              <a:t>VLBI</a:t>
            </a:r>
            <a:r>
              <a:rPr kumimoji="1" lang="ja-JP" altLang="en-US" sz="2400" dirty="0"/>
              <a:t>観測所の予算の予測値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３年後に半減（大学連携込みで</a:t>
            </a:r>
            <a:r>
              <a:rPr lang="en-US" altLang="ja-JP" sz="2400" dirty="0"/>
              <a:t>3</a:t>
            </a:r>
            <a:r>
              <a:rPr lang="ja-JP" altLang="en-US" sz="2400" dirty="0"/>
              <a:t>億弱）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別に予算が獲得できない場合</a:t>
            </a:r>
            <a:r>
              <a:rPr kumimoji="1" lang="en-US" altLang="ja-JP" sz="2400" dirty="0"/>
              <a:t>VERA</a:t>
            </a:r>
            <a:r>
              <a:rPr kumimoji="1" lang="ja-JP" altLang="en-US" sz="2400" dirty="0"/>
              <a:t>のアンテナ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は最低１台停止する公算大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水沢のスタッフも大幅減（ポスドクすら</a:t>
            </a:r>
            <a:r>
              <a:rPr lang="en-US" altLang="ja-JP" sz="2400" dirty="0"/>
              <a:t>0</a:t>
            </a:r>
            <a:r>
              <a:rPr lang="ja-JP" altLang="en-US" sz="2400" dirty="0"/>
              <a:t>？）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dirty="0"/>
              <a:t>SKA</a:t>
            </a:r>
            <a:r>
              <a:rPr lang="ja-JP" altLang="en-US" sz="2400" dirty="0"/>
              <a:t>の見込み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大きな装置開発の経費が取るのは容易ではない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天文台＋コミュニティでの人的貢献が中心になる？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131F87-162E-4B46-B62C-600EF9FA9DBA}"/>
              </a:ext>
            </a:extLst>
          </p:cNvPr>
          <p:cNvSpPr txBox="1"/>
          <p:nvPr/>
        </p:nvSpPr>
        <p:spPr>
          <a:xfrm>
            <a:off x="939452" y="4218140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運用経費の一部負担などご協力いただける方、大歓迎です</a:t>
            </a:r>
          </a:p>
        </p:txBody>
      </p:sp>
    </p:spTree>
    <p:extLst>
      <p:ext uri="{BB962C8B-B14F-4D97-AF65-F5344CB8AC3E}">
        <p14:creationId xmlns:p14="http://schemas.microsoft.com/office/powerpoint/2010/main" val="86341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7B0CC-AAD8-4C07-9CF3-A78AFFED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9" y="252392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今後の可能性（</a:t>
            </a:r>
            <a:r>
              <a:rPr lang="en-US" altLang="ja-JP" dirty="0"/>
              <a:t>worst case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7FC8EA-6CCD-4D05-9457-EEE83441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89" y="1690689"/>
            <a:ext cx="7886700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現在、さらなる削減案が検討対象に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VLBI</a:t>
            </a:r>
            <a:r>
              <a:rPr lang="ja-JP" altLang="en-US" dirty="0"/>
              <a:t>の閉鎖（最悪</a:t>
            </a:r>
            <a:r>
              <a:rPr lang="en-US" altLang="ja-JP" dirty="0"/>
              <a:t>VERA</a:t>
            </a:r>
            <a:r>
              <a:rPr lang="ja-JP" altLang="en-US" dirty="0"/>
              <a:t>全局）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大学</a:t>
            </a:r>
            <a:r>
              <a:rPr kumimoji="1" lang="en-US" altLang="ja-JP" dirty="0"/>
              <a:t>VLBI</a:t>
            </a:r>
            <a:r>
              <a:rPr kumimoji="1" lang="ja-JP" altLang="en-US" dirty="0"/>
              <a:t>連携局の停止</a:t>
            </a:r>
            <a:r>
              <a:rPr lang="ja-JP" altLang="en-US" dirty="0"/>
              <a:t>・</a:t>
            </a:r>
            <a:r>
              <a:rPr kumimoji="1" lang="ja-JP" altLang="en-US" dirty="0"/>
              <a:t>閉鎖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＋</a:t>
            </a:r>
            <a:r>
              <a:rPr kumimoji="1" lang="en-US" altLang="ja-JP" dirty="0"/>
              <a:t>SKA</a:t>
            </a:r>
            <a:r>
              <a:rPr kumimoji="1" lang="ja-JP" altLang="en-US" dirty="0"/>
              <a:t>も立ちいかない？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最悪の選択肢の可能性が０でないことは理解しておく必要がある。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71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1E1C3F-E10D-4D7B-A3BA-00A0496E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59" y="2141950"/>
            <a:ext cx="7886700" cy="3295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3600" dirty="0"/>
              <a:t>VLBI</a:t>
            </a:r>
            <a:r>
              <a:rPr lang="ja-JP" altLang="en-US" sz="3600" dirty="0"/>
              <a:t>コミュニティとして</a:t>
            </a:r>
            <a:endParaRPr lang="en-US" altLang="ja-JP" sz="3600" dirty="0"/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dirty="0"/>
              <a:t>ご意見をいただければ幸いです。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242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312</Words>
  <Application>Microsoft Macintosh PowerPoint</Application>
  <PresentationFormat>画面に合わせる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水沢VLBI観測所の今後の運営</vt:lpstr>
      <vt:lpstr>水沢VLBI観測所が運用に関わる装置</vt:lpstr>
      <vt:lpstr>研究テーマ</vt:lpstr>
      <vt:lpstr>将来: EAVN → Global VLBI with SKA</vt:lpstr>
      <vt:lpstr>現在の体制</vt:lpstr>
      <vt:lpstr>長期的見込み</vt:lpstr>
      <vt:lpstr>今後の可能性（worst case）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水沢VLBI観測所の今後の運営</dc:title>
  <dc:creator>mareki</dc:creator>
  <cp:lastModifiedBy>Fumie Tazaki</cp:lastModifiedBy>
  <cp:revision>34</cp:revision>
  <dcterms:created xsi:type="dcterms:W3CDTF">2019-11-23T07:02:51Z</dcterms:created>
  <dcterms:modified xsi:type="dcterms:W3CDTF">2019-12-28T01:20:40Z</dcterms:modified>
</cp:coreProperties>
</file>